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311" r:id="rId2"/>
    <p:sldId id="257" r:id="rId3"/>
    <p:sldId id="259" r:id="rId4"/>
    <p:sldId id="261" r:id="rId5"/>
    <p:sldId id="35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064"/>
    <p:restoredTop sz="69539"/>
  </p:normalViewPr>
  <p:slideViewPr>
    <p:cSldViewPr snapToGrid="0">
      <p:cViewPr>
        <p:scale>
          <a:sx n="75" d="100"/>
          <a:sy n="75" d="100"/>
        </p:scale>
        <p:origin x="440" y="46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4A550E-97E5-7B4D-94E6-C948B04FA35A}" type="datetimeFigureOut">
              <a:rPr lang="en-US" smtClean="0"/>
              <a:t>4/9/26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5CF613-8E29-DC4B-BE80-5DC90EA39101}" type="slidenum">
              <a:rPr lang="en-US" smtClean="0"/>
              <a:t>‹#›</a:t>
            </a:fld>
            <a:endParaRPr lang="en-US"/>
          </a:p>
        </p:txBody>
      </p:sp>
    </p:spTree>
    <p:extLst>
      <p:ext uri="{BB962C8B-B14F-4D97-AF65-F5344CB8AC3E}">
        <p14:creationId xmlns:p14="http://schemas.microsoft.com/office/powerpoint/2010/main" val="713730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pre-assessment survey was sent out prior to the start of the RTI program, and the midpoint assessment survey was sent out after the RTI summer core modules (after Module 9) on</a:t>
            </a:r>
            <a:r>
              <a:rPr lang="en-US" dirty="0">
                <a:highlight>
                  <a:srgbClr val="FFFF00"/>
                </a:highlight>
              </a:rPr>
              <a:t> XXXX</a:t>
            </a:r>
            <a:r>
              <a:rPr lang="en-US" dirty="0"/>
              <a:t>. </a:t>
            </a:r>
          </a:p>
          <a:p>
            <a:endParaRPr lang="en-US" dirty="0"/>
          </a:p>
          <a:p>
            <a:pPr marL="171450" indent="-171450">
              <a:buFont typeface="Arial" panose="020B0604020202020204" pitchFamily="34" charset="0"/>
              <a:buChar char="•"/>
            </a:pPr>
            <a:r>
              <a:rPr lang="en-US" dirty="0"/>
              <a:t>The survey employed a 34-item questionnaire, the RTI Research Confidence Questionnaire, to gather data on participants’ self-reported confidence before the program and at the midpoint of the program, after they had completed the summer core modules (M1-9). This survey is based on the Librarian Research Confidence Scale by Brancolini &amp; Kennedy, used for the Institute for</a:t>
            </a:r>
            <a:r>
              <a:rPr lang="en-US" baseline="0" dirty="0"/>
              <a:t> Research Design in Librarianship. The</a:t>
            </a:r>
            <a:r>
              <a:rPr lang="en-US" dirty="0"/>
              <a:t> participants were asked to rate 34 items relating to research skills on a Likert scale from 5: Very Confident; 4 Confident; 3 Moderately Confident; 2 Slightly Confident; and 1 Not At All Confident.</a:t>
            </a:r>
          </a:p>
          <a:p>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Data were analyzed using the Wilcoxon Signed Ranks Test to determine if there was a statistically significant difference in self-reported research confidence before and after the summer core modules. The results are presented in the following slides.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8B83925-F481-864B-8FF1-2AFC304706E1}" type="slidenum">
              <a:rPr lang="en-US" smtClean="0"/>
              <a:t>1</a:t>
            </a:fld>
            <a:endParaRPr lang="en-US"/>
          </a:p>
        </p:txBody>
      </p:sp>
    </p:spTree>
    <p:extLst>
      <p:ext uri="{BB962C8B-B14F-4D97-AF65-F5344CB8AC3E}">
        <p14:creationId xmlns:p14="http://schemas.microsoft.com/office/powerpoint/2010/main" val="3736565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sz="1200" b="1" i="0" kern="1200" dirty="0">
                <a:solidFill>
                  <a:schemeClr val="tx1"/>
                </a:solidFill>
                <a:effectLst/>
                <a:latin typeface="+mn-lt"/>
                <a:ea typeface="+mn-ea"/>
                <a:cs typeface="+mn-cs"/>
              </a:rPr>
              <a:t>All eight items show statistically significant increases in confidence (p &lt; .05).</a:t>
            </a:r>
            <a:endParaRPr lang="en-US" sz="1200" b="0" i="0" kern="1200" dirty="0">
              <a:solidFill>
                <a:schemeClr val="tx1"/>
              </a:solidFill>
              <a:effectLst/>
              <a:latin typeface="+mn-lt"/>
              <a:ea typeface="+mn-ea"/>
              <a:cs typeface="+mn-cs"/>
            </a:endParaRP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Interpretation</a:t>
            </a:r>
          </a:p>
          <a:p>
            <a:r>
              <a:rPr lang="en-US" sz="1200" b="0" i="0" kern="1200" dirty="0">
                <a:solidFill>
                  <a:schemeClr val="tx1"/>
                </a:solidFill>
                <a:effectLst/>
                <a:latin typeface="+mn-lt"/>
                <a:ea typeface="+mn-ea"/>
                <a:cs typeface="+mn-cs"/>
              </a:rPr>
              <a:t>Fellows demonstrate strong gains in </a:t>
            </a:r>
            <a:r>
              <a:rPr lang="en-US" sz="1200" b="1" i="0" kern="1200" dirty="0">
                <a:solidFill>
                  <a:schemeClr val="tx1"/>
                </a:solidFill>
                <a:effectLst/>
                <a:latin typeface="+mn-lt"/>
                <a:ea typeface="+mn-ea"/>
                <a:cs typeface="+mn-cs"/>
              </a:rPr>
              <a:t>early‑stage research skills</a:t>
            </a:r>
            <a:r>
              <a:rPr lang="en-US" sz="1200" b="0" i="0" kern="1200" dirty="0">
                <a:solidFill>
                  <a:schemeClr val="tx1"/>
                </a:solidFill>
                <a:effectLst/>
                <a:latin typeface="+mn-lt"/>
                <a:ea typeface="+mn-ea"/>
                <a:cs typeface="+mn-cs"/>
              </a:rPr>
              <a:t>, including:</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forming research questions,</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designing a study,</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selecting appropriate methods,</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planning timelines,</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locating and evaluating literature.</a:t>
            </a:r>
          </a:p>
          <a:p>
            <a:pPr marL="628650" lvl="1" indent="-171450">
              <a:buFont typeface="Arial" panose="020B0604020202020204" pitchFamily="34" charset="0"/>
              <a:buChar char="•"/>
            </a:pP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Several items show </a:t>
            </a:r>
            <a:r>
              <a:rPr lang="en-US" sz="1200" b="1" i="0" kern="1200" dirty="0">
                <a:solidFill>
                  <a:schemeClr val="tx1"/>
                </a:solidFill>
                <a:effectLst/>
                <a:latin typeface="+mn-lt"/>
                <a:ea typeface="+mn-ea"/>
                <a:cs typeface="+mn-cs"/>
              </a:rPr>
              <a:t>1–2 point median increases</a:t>
            </a:r>
            <a:r>
              <a:rPr lang="en-US" sz="1200" b="0" i="0" kern="1200" dirty="0">
                <a:solidFill>
                  <a:schemeClr val="tx1"/>
                </a:solidFill>
                <a:effectLst/>
                <a:latin typeface="+mn-lt"/>
                <a:ea typeface="+mn-ea"/>
                <a:cs typeface="+mn-cs"/>
              </a:rPr>
              <a:t>, moving from </a:t>
            </a:r>
            <a:r>
              <a:rPr lang="en-US" sz="1200" b="0" i="1" kern="1200" dirty="0">
                <a:solidFill>
                  <a:schemeClr val="tx1"/>
                </a:solidFill>
                <a:effectLst/>
                <a:latin typeface="+mn-lt"/>
                <a:ea typeface="+mn-ea"/>
                <a:cs typeface="+mn-cs"/>
              </a:rPr>
              <a:t>slightly/moderately confident</a:t>
            </a:r>
            <a:r>
              <a:rPr lang="en-US" sz="1200" b="0" i="0" kern="1200" dirty="0">
                <a:solidFill>
                  <a:schemeClr val="tx1"/>
                </a:solidFill>
                <a:effectLst/>
                <a:latin typeface="+mn-lt"/>
                <a:ea typeface="+mn-ea"/>
                <a:cs typeface="+mn-cs"/>
              </a:rPr>
              <a:t> to </a:t>
            </a:r>
            <a:r>
              <a:rPr lang="en-US" sz="1200" b="0" i="1" kern="1200" dirty="0">
                <a:solidFill>
                  <a:schemeClr val="tx1"/>
                </a:solidFill>
                <a:effectLst/>
                <a:latin typeface="+mn-lt"/>
                <a:ea typeface="+mn-ea"/>
                <a:cs typeface="+mn-cs"/>
              </a:rPr>
              <a:t>confident</a:t>
            </a:r>
            <a:r>
              <a:rPr lang="en-US" sz="1200" b="0" i="0" kern="1200" dirty="0">
                <a:solidFill>
                  <a:schemeClr val="tx1"/>
                </a:solidFill>
                <a:effectLst/>
                <a:latin typeface="+mn-lt"/>
                <a:ea typeface="+mn-ea"/>
                <a:cs typeface="+mn-cs"/>
              </a:rPr>
              <a: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Items where the </a:t>
            </a:r>
            <a:r>
              <a:rPr lang="en-US" sz="1200" b="1" i="0" kern="1200" dirty="0">
                <a:solidFill>
                  <a:schemeClr val="tx1"/>
                </a:solidFill>
                <a:effectLst/>
                <a:latin typeface="+mn-lt"/>
                <a:ea typeface="+mn-ea"/>
                <a:cs typeface="+mn-cs"/>
              </a:rPr>
              <a:t>median remains the same</a:t>
            </a:r>
            <a:r>
              <a:rPr lang="en-US" sz="1200" b="0" i="0" kern="1200" dirty="0">
                <a:solidFill>
                  <a:schemeClr val="tx1"/>
                </a:solidFill>
                <a:effectLst/>
                <a:latin typeface="+mn-lt"/>
                <a:ea typeface="+mn-ea"/>
                <a:cs typeface="+mn-cs"/>
              </a:rPr>
              <a:t> (e.g., identifying information sources) are still statistically significant, indicating:</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increased confidence for many individuals, even when the group median does not shift,</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more consistency in confidence across participants.</a:t>
            </a:r>
          </a:p>
          <a:p>
            <a:pPr marL="628650" lvl="1" indent="-171450">
              <a:buFont typeface="Arial" panose="020B0604020202020204" pitchFamily="34" charset="0"/>
              <a:buChar char="•"/>
            </a:pPr>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Bottom line:</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By midpoint, fellows feel </a:t>
            </a:r>
            <a:r>
              <a:rPr lang="en-US" sz="1200" b="1" i="0" kern="1200" dirty="0">
                <a:solidFill>
                  <a:schemeClr val="tx1"/>
                </a:solidFill>
                <a:effectLst/>
                <a:latin typeface="+mn-lt"/>
                <a:ea typeface="+mn-ea"/>
                <a:cs typeface="+mn-cs"/>
              </a:rPr>
              <a:t>significantly more confident navigating the conceptual and planning phases of research</a:t>
            </a:r>
            <a:r>
              <a:rPr lang="en-US" sz="1200" b="0" i="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28B83925-F481-864B-8FF1-2AFC304706E1}" type="slidenum">
              <a:rPr lang="en-US" smtClean="0"/>
              <a:t>2</a:t>
            </a:fld>
            <a:endParaRPr lang="en-US"/>
          </a:p>
        </p:txBody>
      </p:sp>
    </p:spTree>
    <p:extLst>
      <p:ext uri="{BB962C8B-B14F-4D97-AF65-F5344CB8AC3E}">
        <p14:creationId xmlns:p14="http://schemas.microsoft.com/office/powerpoint/2010/main" val="15253129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All ten items show highly statistically significant gains (all p &lt; .001).</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Interpretation</a:t>
            </a:r>
          </a:p>
          <a:p>
            <a:r>
              <a:rPr lang="en-US" sz="1200" b="0" i="0" kern="1200" dirty="0">
                <a:solidFill>
                  <a:schemeClr val="tx1"/>
                </a:solidFill>
                <a:effectLst/>
                <a:latin typeface="+mn-lt"/>
                <a:ea typeface="+mn-ea"/>
                <a:cs typeface="+mn-cs"/>
              </a:rPr>
              <a:t>This slide reflects some of the </a:t>
            </a:r>
            <a:r>
              <a:rPr lang="en-US" sz="1200" b="1" i="0" kern="1200" dirty="0">
                <a:solidFill>
                  <a:schemeClr val="tx1"/>
                </a:solidFill>
                <a:effectLst/>
                <a:latin typeface="+mn-lt"/>
                <a:ea typeface="+mn-ea"/>
                <a:cs typeface="+mn-cs"/>
              </a:rPr>
              <a:t>largest confidence shifts in the entire instrument</a:t>
            </a:r>
            <a:r>
              <a:rPr lang="en-US" sz="1200" b="0" i="0" kern="1200" dirty="0">
                <a:solidFill>
                  <a:schemeClr val="tx1"/>
                </a:solidFill>
                <a:effectLst/>
                <a:latin typeface="+mn-lt"/>
                <a:ea typeface="+mn-ea"/>
                <a:cs typeface="+mn-cs"/>
              </a:rPr>
              <a: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Skills with especially large increases include:</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designing and conducting interviews,</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designing and administering surveys,</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designing and running focus groups,</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identifying funding sources.</a:t>
            </a:r>
          </a:p>
          <a:p>
            <a:pPr marL="171450" lvl="0" indent="-171450">
              <a:buFont typeface="Arial" panose="020B0604020202020204" pitchFamily="34" charset="0"/>
              <a:buChar char="•"/>
            </a:pP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Many medians shift from </a:t>
            </a:r>
            <a:r>
              <a:rPr lang="en-US" sz="1200" b="1" i="0" kern="1200" dirty="0">
                <a:solidFill>
                  <a:schemeClr val="tx1"/>
                </a:solidFill>
                <a:effectLst/>
                <a:latin typeface="+mn-lt"/>
                <a:ea typeface="+mn-ea"/>
                <a:cs typeface="+mn-cs"/>
              </a:rPr>
              <a:t>1 or 2 (not/slightly confident)</a:t>
            </a:r>
            <a:r>
              <a:rPr lang="en-US" sz="1200" b="0" i="0" kern="1200" dirty="0">
                <a:solidFill>
                  <a:schemeClr val="tx1"/>
                </a:solidFill>
                <a:effectLst/>
                <a:latin typeface="+mn-lt"/>
                <a:ea typeface="+mn-ea"/>
                <a:cs typeface="+mn-cs"/>
              </a:rPr>
              <a:t> to </a:t>
            </a:r>
            <a:r>
              <a:rPr lang="en-US" sz="1200" b="1" i="0" kern="1200" dirty="0">
                <a:solidFill>
                  <a:schemeClr val="tx1"/>
                </a:solidFill>
                <a:effectLst/>
                <a:latin typeface="+mn-lt"/>
                <a:ea typeface="+mn-ea"/>
                <a:cs typeface="+mn-cs"/>
              </a:rPr>
              <a:t>3 or 4 (moderately confident/confident)</a:t>
            </a:r>
            <a:r>
              <a:rPr lang="en-US" sz="1200" b="0" i="0" kern="1200" dirty="0">
                <a:solidFill>
                  <a:schemeClr val="tx1"/>
                </a:solidFill>
                <a:effectLst/>
                <a:latin typeface="+mn-lt"/>
                <a:ea typeface="+mn-ea"/>
                <a:cs typeface="+mn-cs"/>
              </a:rPr>
              <a:t>.</a:t>
            </a: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Interpretive insight:</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These results suggest the program is particularly effective at </a:t>
            </a:r>
            <a:r>
              <a:rPr lang="en-US" sz="1200" b="1" i="0" kern="1200" dirty="0">
                <a:solidFill>
                  <a:schemeClr val="tx1"/>
                </a:solidFill>
                <a:effectLst/>
                <a:latin typeface="+mn-lt"/>
                <a:ea typeface="+mn-ea"/>
                <a:cs typeface="+mn-cs"/>
              </a:rPr>
              <a:t>demystifying practical research methods</a:t>
            </a:r>
            <a:r>
              <a:rPr lang="en-US" sz="1200" b="0" i="0" kern="1200" dirty="0">
                <a:solidFill>
                  <a:schemeClr val="tx1"/>
                </a:solidFill>
                <a:effectLst/>
                <a:latin typeface="+mn-lt"/>
                <a:ea typeface="+mn-ea"/>
                <a:cs typeface="+mn-cs"/>
              </a:rPr>
              <a:t> that participants often have little prior exposure to.</a:t>
            </a:r>
          </a:p>
          <a:p>
            <a:r>
              <a:rPr lang="en-US" sz="1200" b="0" i="0" kern="1200" dirty="0">
                <a:solidFill>
                  <a:schemeClr val="tx1"/>
                </a:solidFill>
                <a:effectLst/>
                <a:latin typeface="+mn-lt"/>
                <a:ea typeface="+mn-ea"/>
                <a:cs typeface="+mn-cs"/>
              </a:rPr>
              <a:t>This slide provides strong evidence that RTI core modules are building </a:t>
            </a:r>
            <a:r>
              <a:rPr lang="en-US" sz="1200" b="1" i="0" kern="1200" dirty="0">
                <a:solidFill>
                  <a:schemeClr val="tx1"/>
                </a:solidFill>
                <a:effectLst/>
                <a:latin typeface="+mn-lt"/>
                <a:ea typeface="+mn-ea"/>
                <a:cs typeface="+mn-cs"/>
              </a:rPr>
              <a:t>applied, actionable research skills</a:t>
            </a:r>
            <a:r>
              <a:rPr lang="en-US" sz="1200" b="0" i="0" kern="1200" dirty="0">
                <a:solidFill>
                  <a:schemeClr val="tx1"/>
                </a:solidFill>
                <a:effectLst/>
                <a:latin typeface="+mn-lt"/>
                <a:ea typeface="+mn-ea"/>
                <a:cs typeface="+mn-cs"/>
              </a:rPr>
              <a:t>, not just theoretical knowledge.</a:t>
            </a:r>
          </a:p>
          <a:p>
            <a:endParaRPr lang="en-US" dirty="0"/>
          </a:p>
        </p:txBody>
      </p:sp>
      <p:sp>
        <p:nvSpPr>
          <p:cNvPr id="4" name="Slide Number Placeholder 3"/>
          <p:cNvSpPr>
            <a:spLocks noGrp="1"/>
          </p:cNvSpPr>
          <p:nvPr>
            <p:ph type="sldNum" sz="quarter" idx="5"/>
          </p:nvPr>
        </p:nvSpPr>
        <p:spPr/>
        <p:txBody>
          <a:bodyPr/>
          <a:lstStyle/>
          <a:p>
            <a:fld id="{28B83925-F481-864B-8FF1-2AFC304706E1}" type="slidenum">
              <a:rPr lang="en-US" smtClean="0"/>
              <a:t>3</a:t>
            </a:fld>
            <a:endParaRPr lang="en-US"/>
          </a:p>
        </p:txBody>
      </p:sp>
    </p:spTree>
    <p:extLst>
      <p:ext uri="{BB962C8B-B14F-4D97-AF65-F5344CB8AC3E}">
        <p14:creationId xmlns:p14="http://schemas.microsoft.com/office/powerpoint/2010/main" val="16963295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All eight items are statistically significant (p ≤ .034; most p &lt; .001).</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Interpretation</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Fellows show substantial gains in confidence related to:</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ethical research practices,</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data organization and management,</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choosing analytic approaches,</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qualitative coding and statistical testing.</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Several items increase from </a:t>
            </a:r>
            <a:r>
              <a:rPr lang="en-US" sz="1200" b="1" i="0" kern="1200" dirty="0">
                <a:solidFill>
                  <a:schemeClr val="tx1"/>
                </a:solidFill>
                <a:effectLst/>
                <a:latin typeface="+mn-lt"/>
                <a:ea typeface="+mn-ea"/>
                <a:cs typeface="+mn-cs"/>
              </a:rPr>
              <a:t>very low baseline confidence (median = 1)</a:t>
            </a:r>
            <a:r>
              <a:rPr lang="en-US" sz="1200" b="0" i="0" kern="1200" dirty="0">
                <a:solidFill>
                  <a:schemeClr val="tx1"/>
                </a:solidFill>
                <a:effectLst/>
                <a:latin typeface="+mn-lt"/>
                <a:ea typeface="+mn-ea"/>
                <a:cs typeface="+mn-cs"/>
              </a:rPr>
              <a:t> to </a:t>
            </a:r>
            <a:r>
              <a:rPr lang="en-US" sz="1200" b="1" i="0" kern="1200" dirty="0">
                <a:solidFill>
                  <a:schemeClr val="tx1"/>
                </a:solidFill>
                <a:effectLst/>
                <a:latin typeface="+mn-lt"/>
                <a:ea typeface="+mn-ea"/>
                <a:cs typeface="+mn-cs"/>
              </a:rPr>
              <a:t>moderate confidence (median = 3)</a:t>
            </a:r>
            <a:r>
              <a:rPr lang="en-US" sz="1200" b="0" i="0" kern="1200" dirty="0">
                <a:solidFill>
                  <a:schemeClr val="tx1"/>
                </a:solidFill>
                <a:effectLst/>
                <a:latin typeface="+mn-lt"/>
                <a:ea typeface="+mn-ea"/>
                <a:cs typeface="+mn-cs"/>
              </a:rPr>
              <a:t>.</a:t>
            </a: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Why this matters:</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Data analysis and data management are often the </a:t>
            </a:r>
            <a:r>
              <a:rPr lang="en-US" sz="1200" b="1" i="0" kern="1200" dirty="0">
                <a:solidFill>
                  <a:schemeClr val="tx1"/>
                </a:solidFill>
                <a:effectLst/>
                <a:latin typeface="+mn-lt"/>
                <a:ea typeface="+mn-ea"/>
                <a:cs typeface="+mn-cs"/>
              </a:rPr>
              <a:t>highest‑anxiety areas</a:t>
            </a:r>
            <a:r>
              <a:rPr lang="en-US" sz="1200" b="0" i="0" kern="1200" dirty="0">
                <a:solidFill>
                  <a:schemeClr val="tx1"/>
                </a:solidFill>
                <a:effectLst/>
                <a:latin typeface="+mn-lt"/>
                <a:ea typeface="+mn-ea"/>
                <a:cs typeface="+mn-cs"/>
              </a:rPr>
              <a:t> for novice researchers. Seeing statistically significant midpoint gains—especially with relatively low starting medians—indicates meaningful capacity building.  Even if fellows are not yet “very confident,” they are </a:t>
            </a:r>
            <a:r>
              <a:rPr lang="en-US" sz="1200" b="1" i="0" kern="1200" dirty="0">
                <a:solidFill>
                  <a:schemeClr val="tx1"/>
                </a:solidFill>
                <a:effectLst/>
                <a:latin typeface="+mn-lt"/>
                <a:ea typeface="+mn-ea"/>
                <a:cs typeface="+mn-cs"/>
              </a:rPr>
              <a:t>no longer at the starting line</a:t>
            </a:r>
            <a:r>
              <a:rPr lang="en-US" sz="1200" b="0" i="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28B83925-F481-864B-8FF1-2AFC304706E1}" type="slidenum">
              <a:rPr lang="en-US" smtClean="0"/>
              <a:t>4</a:t>
            </a:fld>
            <a:endParaRPr lang="en-US"/>
          </a:p>
        </p:txBody>
      </p:sp>
    </p:spTree>
    <p:extLst>
      <p:ext uri="{BB962C8B-B14F-4D97-AF65-F5344CB8AC3E}">
        <p14:creationId xmlns:p14="http://schemas.microsoft.com/office/powerpoint/2010/main" val="26595650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Key Finding</a:t>
            </a:r>
          </a:p>
          <a:p>
            <a:r>
              <a:rPr lang="en-US" sz="1200" b="0" i="0" kern="1200" dirty="0">
                <a:solidFill>
                  <a:schemeClr val="tx1"/>
                </a:solidFill>
                <a:effectLst/>
                <a:latin typeface="+mn-lt"/>
                <a:ea typeface="+mn-ea"/>
                <a:cs typeface="+mn-cs"/>
              </a:rPr>
              <a:t>This slide shows </a:t>
            </a:r>
            <a:r>
              <a:rPr lang="en-US" sz="1200" b="1" i="0" kern="1200" dirty="0">
                <a:solidFill>
                  <a:schemeClr val="tx1"/>
                </a:solidFill>
                <a:effectLst/>
                <a:latin typeface="+mn-lt"/>
                <a:ea typeface="+mn-ea"/>
                <a:cs typeface="+mn-cs"/>
              </a:rPr>
              <a:t>mixed results</a:t>
            </a:r>
            <a:r>
              <a:rPr lang="en-US" sz="1200" b="0" i="0" kern="1200" dirty="0">
                <a:solidFill>
                  <a:schemeClr val="tx1"/>
                </a:solidFill>
                <a:effectLst/>
                <a:latin typeface="+mn-lt"/>
                <a:ea typeface="+mn-ea"/>
                <a:cs typeface="+mn-cs"/>
              </a:rPr>
              <a:t>, which is developmentally appropriate at midpoint.</a:t>
            </a: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Significant gains</a:t>
            </a:r>
          </a:p>
          <a:p>
            <a:r>
              <a:rPr lang="en-US" sz="1200" b="0" i="0" kern="1200" dirty="0">
                <a:solidFill>
                  <a:schemeClr val="tx1"/>
                </a:solidFill>
                <a:effectLst/>
                <a:latin typeface="+mn-lt"/>
                <a:ea typeface="+mn-ea"/>
                <a:cs typeface="+mn-cs"/>
              </a:rPr>
              <a:t>Reporting results overall, verbally, in writing, and via posters all show </a:t>
            </a:r>
            <a:r>
              <a:rPr lang="en-US" sz="1200" b="1" i="0" kern="1200" dirty="0">
                <a:solidFill>
                  <a:schemeClr val="tx1"/>
                </a:solidFill>
                <a:effectLst/>
                <a:latin typeface="+mn-lt"/>
                <a:ea typeface="+mn-ea"/>
                <a:cs typeface="+mn-cs"/>
              </a:rPr>
              <a:t>statistically significant increases</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Medians typically move from </a:t>
            </a:r>
            <a:r>
              <a:rPr lang="en-US" sz="1200" b="1" i="0" kern="1200" dirty="0">
                <a:solidFill>
                  <a:schemeClr val="tx1"/>
                </a:solidFill>
                <a:effectLst/>
                <a:latin typeface="+mn-lt"/>
                <a:ea typeface="+mn-ea"/>
                <a:cs typeface="+mn-cs"/>
              </a:rPr>
              <a:t>2 or 3 → 4</a:t>
            </a:r>
            <a:r>
              <a:rPr lang="en-US" sz="1200" b="0" i="0" kern="1200" dirty="0">
                <a:solidFill>
                  <a:schemeClr val="tx1"/>
                </a:solidFill>
                <a:effectLst/>
                <a:latin typeface="+mn-lt"/>
                <a:ea typeface="+mn-ea"/>
                <a:cs typeface="+mn-cs"/>
              </a:rPr>
              <a:t>, indicating fellows feel confident communicating findings in multiple formats.</a:t>
            </a: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Non‑significant or borderline items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Structured abstracts (p = .276)</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Identifying dissemination venues (p = .082)</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Social media summaries (p = .052)</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Evaluating research impact (p = .053)</a:t>
            </a: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Interpretation</a:t>
            </a:r>
          </a:p>
          <a:p>
            <a:r>
              <a:rPr lang="en-US" sz="1200" b="0" i="0" kern="1200" dirty="0">
                <a:solidFill>
                  <a:schemeClr val="tx1"/>
                </a:solidFill>
                <a:effectLst/>
                <a:latin typeface="+mn-lt"/>
                <a:ea typeface="+mn-ea"/>
                <a:cs typeface="+mn-cs"/>
              </a:rPr>
              <a:t>These skills are typically emphasized </a:t>
            </a:r>
            <a:r>
              <a:rPr lang="en-US" sz="1200" b="1" i="0" kern="1200" dirty="0">
                <a:solidFill>
                  <a:schemeClr val="tx1"/>
                </a:solidFill>
                <a:effectLst/>
                <a:latin typeface="+mn-lt"/>
                <a:ea typeface="+mn-ea"/>
                <a:cs typeface="+mn-cs"/>
              </a:rPr>
              <a:t>later in the research lifecycle</a:t>
            </a:r>
            <a:r>
              <a:rPr lang="en-US" sz="1200" b="0" i="0" kern="1200" dirty="0">
                <a:solidFill>
                  <a:schemeClr val="tx1"/>
                </a:solidFill>
                <a:effectLst/>
                <a:latin typeface="+mn-lt"/>
                <a:ea typeface="+mn-ea"/>
                <a:cs typeface="+mn-cs"/>
              </a:rPr>
              <a:t>, often after:</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data collection,</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analysis,</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and manuscript or presentation preparation.</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Some items show </a:t>
            </a:r>
            <a:r>
              <a:rPr lang="en-US" sz="1200" b="1" i="0" kern="1200" dirty="0">
                <a:solidFill>
                  <a:schemeClr val="tx1"/>
                </a:solidFill>
                <a:effectLst/>
                <a:latin typeface="+mn-lt"/>
                <a:ea typeface="+mn-ea"/>
                <a:cs typeface="+mn-cs"/>
              </a:rPr>
              <a:t>upward trends</a:t>
            </a:r>
            <a:r>
              <a:rPr lang="en-US" sz="1200" b="0" i="0" kern="1200" dirty="0">
                <a:solidFill>
                  <a:schemeClr val="tx1"/>
                </a:solidFill>
                <a:effectLst/>
                <a:latin typeface="+mn-lt"/>
                <a:ea typeface="+mn-ea"/>
                <a:cs typeface="+mn-cs"/>
              </a:rPr>
              <a:t> that have not yet reached statistical significance, suggesting potential growth by final assessment.</a:t>
            </a: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Key message:</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By midpoint, fellows are gaining confidence in </a:t>
            </a:r>
            <a:r>
              <a:rPr lang="en-US" sz="1200" b="1" i="0" kern="1200" dirty="0">
                <a:solidFill>
                  <a:schemeClr val="tx1"/>
                </a:solidFill>
                <a:effectLst/>
                <a:latin typeface="+mn-lt"/>
                <a:ea typeface="+mn-ea"/>
                <a:cs typeface="+mn-cs"/>
              </a:rPr>
              <a:t>communicating results</a:t>
            </a:r>
            <a:r>
              <a:rPr lang="en-US" sz="1200" b="0" i="0" kern="1200" dirty="0">
                <a:solidFill>
                  <a:schemeClr val="tx1"/>
                </a:solidFill>
                <a:effectLst/>
                <a:latin typeface="+mn-lt"/>
                <a:ea typeface="+mn-ea"/>
                <a:cs typeface="+mn-cs"/>
              </a:rPr>
              <a:t>, while more advanced dissemination and impact‑focused skills are still emerging—as expected.</a:t>
            </a:r>
          </a:p>
          <a:p>
            <a:endParaRPr lang="en-US" dirty="0"/>
          </a:p>
        </p:txBody>
      </p:sp>
      <p:sp>
        <p:nvSpPr>
          <p:cNvPr id="4" name="Slide Number Placeholder 3"/>
          <p:cNvSpPr>
            <a:spLocks noGrp="1"/>
          </p:cNvSpPr>
          <p:nvPr>
            <p:ph type="sldNum" sz="quarter" idx="5"/>
          </p:nvPr>
        </p:nvSpPr>
        <p:spPr/>
        <p:txBody>
          <a:bodyPr/>
          <a:lstStyle/>
          <a:p>
            <a:fld id="{28B83925-F481-864B-8FF1-2AFC304706E1}" type="slidenum">
              <a:rPr lang="en-US" smtClean="0"/>
              <a:t>5</a:t>
            </a:fld>
            <a:endParaRPr lang="en-US"/>
          </a:p>
        </p:txBody>
      </p:sp>
    </p:spTree>
    <p:extLst>
      <p:ext uri="{BB962C8B-B14F-4D97-AF65-F5344CB8AC3E}">
        <p14:creationId xmlns:p14="http://schemas.microsoft.com/office/powerpoint/2010/main" val="2237233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22377-1738-9ED9-B8D7-BE563748834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F882900-3A84-889A-74F0-298BBF48FB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B94FB98-C28D-BAD3-B7CA-85FC300C0408}"/>
              </a:ext>
            </a:extLst>
          </p:cNvPr>
          <p:cNvSpPr>
            <a:spLocks noGrp="1"/>
          </p:cNvSpPr>
          <p:nvPr>
            <p:ph type="dt" sz="half" idx="10"/>
          </p:nvPr>
        </p:nvSpPr>
        <p:spPr/>
        <p:txBody>
          <a:bodyPr/>
          <a:lstStyle/>
          <a:p>
            <a:fld id="{0467D7BE-4F2F-BB42-B122-03463333B3DA}" type="datetimeFigureOut">
              <a:rPr lang="en-US" smtClean="0"/>
              <a:t>4/9/26</a:t>
            </a:fld>
            <a:endParaRPr lang="en-US"/>
          </a:p>
        </p:txBody>
      </p:sp>
      <p:sp>
        <p:nvSpPr>
          <p:cNvPr id="5" name="Footer Placeholder 4">
            <a:extLst>
              <a:ext uri="{FF2B5EF4-FFF2-40B4-BE49-F238E27FC236}">
                <a16:creationId xmlns:a16="http://schemas.microsoft.com/office/drawing/2014/main" id="{DF96CFE4-108B-D393-166C-118A5CDE44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A48FC0-6E4A-05AC-5AEF-F634CC9FD535}"/>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1578487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CA800-519B-2068-AD2B-8BE73F98D7B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3F46EF7-8067-2757-51B5-B882CF6BFE2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7F92C8-CF33-9C25-DBD0-FBCE3667DC8F}"/>
              </a:ext>
            </a:extLst>
          </p:cNvPr>
          <p:cNvSpPr>
            <a:spLocks noGrp="1"/>
          </p:cNvSpPr>
          <p:nvPr>
            <p:ph type="dt" sz="half" idx="10"/>
          </p:nvPr>
        </p:nvSpPr>
        <p:spPr/>
        <p:txBody>
          <a:bodyPr/>
          <a:lstStyle/>
          <a:p>
            <a:fld id="{0467D7BE-4F2F-BB42-B122-03463333B3DA}" type="datetimeFigureOut">
              <a:rPr lang="en-US" smtClean="0"/>
              <a:t>4/9/26</a:t>
            </a:fld>
            <a:endParaRPr lang="en-US"/>
          </a:p>
        </p:txBody>
      </p:sp>
      <p:sp>
        <p:nvSpPr>
          <p:cNvPr id="5" name="Footer Placeholder 4">
            <a:extLst>
              <a:ext uri="{FF2B5EF4-FFF2-40B4-BE49-F238E27FC236}">
                <a16:creationId xmlns:a16="http://schemas.microsoft.com/office/drawing/2014/main" id="{78808885-9A54-177B-D955-A7CACF29B8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BDCA57-EDE1-7140-9FF2-03EDA6DC5736}"/>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1151071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D251D3-AD69-C114-91AB-78E61BB7537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5E61B7-91B7-9E1D-DEFB-E227CA3198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79861C-A0F1-A9FB-FF45-811FEFFA4D35}"/>
              </a:ext>
            </a:extLst>
          </p:cNvPr>
          <p:cNvSpPr>
            <a:spLocks noGrp="1"/>
          </p:cNvSpPr>
          <p:nvPr>
            <p:ph type="dt" sz="half" idx="10"/>
          </p:nvPr>
        </p:nvSpPr>
        <p:spPr/>
        <p:txBody>
          <a:bodyPr/>
          <a:lstStyle/>
          <a:p>
            <a:fld id="{0467D7BE-4F2F-BB42-B122-03463333B3DA}" type="datetimeFigureOut">
              <a:rPr lang="en-US" smtClean="0"/>
              <a:t>4/9/26</a:t>
            </a:fld>
            <a:endParaRPr lang="en-US"/>
          </a:p>
        </p:txBody>
      </p:sp>
      <p:sp>
        <p:nvSpPr>
          <p:cNvPr id="5" name="Footer Placeholder 4">
            <a:extLst>
              <a:ext uri="{FF2B5EF4-FFF2-40B4-BE49-F238E27FC236}">
                <a16:creationId xmlns:a16="http://schemas.microsoft.com/office/drawing/2014/main" id="{F829A0D0-12C4-A680-CDF8-672343B4C4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FB9C5E-6CA0-B467-F327-D182BF2125A0}"/>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1660660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3739A-4BA5-CACC-14EF-5054F0B684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6B956D-2BFB-C752-A205-BA0C658624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08E937-1C5E-1116-AE2A-744CFE49BC31}"/>
              </a:ext>
            </a:extLst>
          </p:cNvPr>
          <p:cNvSpPr>
            <a:spLocks noGrp="1"/>
          </p:cNvSpPr>
          <p:nvPr>
            <p:ph type="dt" sz="half" idx="10"/>
          </p:nvPr>
        </p:nvSpPr>
        <p:spPr/>
        <p:txBody>
          <a:bodyPr/>
          <a:lstStyle/>
          <a:p>
            <a:fld id="{0467D7BE-4F2F-BB42-B122-03463333B3DA}" type="datetimeFigureOut">
              <a:rPr lang="en-US" smtClean="0"/>
              <a:t>4/9/26</a:t>
            </a:fld>
            <a:endParaRPr lang="en-US"/>
          </a:p>
        </p:txBody>
      </p:sp>
      <p:sp>
        <p:nvSpPr>
          <p:cNvPr id="5" name="Footer Placeholder 4">
            <a:extLst>
              <a:ext uri="{FF2B5EF4-FFF2-40B4-BE49-F238E27FC236}">
                <a16:creationId xmlns:a16="http://schemas.microsoft.com/office/drawing/2014/main" id="{9121B35E-171C-43E2-3700-5B0F253FBC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B3D9DE-79D3-D224-BCCD-5431B25E5D6D}"/>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2672488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D7ABC-910B-6712-A07B-FF43C550C62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5235CFB-46A7-8F15-70A1-B91DB9189D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61D818-6250-E148-81CD-83F5F94E741A}"/>
              </a:ext>
            </a:extLst>
          </p:cNvPr>
          <p:cNvSpPr>
            <a:spLocks noGrp="1"/>
          </p:cNvSpPr>
          <p:nvPr>
            <p:ph type="dt" sz="half" idx="10"/>
          </p:nvPr>
        </p:nvSpPr>
        <p:spPr/>
        <p:txBody>
          <a:bodyPr/>
          <a:lstStyle/>
          <a:p>
            <a:fld id="{0467D7BE-4F2F-BB42-B122-03463333B3DA}" type="datetimeFigureOut">
              <a:rPr lang="en-US" smtClean="0"/>
              <a:t>4/9/26</a:t>
            </a:fld>
            <a:endParaRPr lang="en-US"/>
          </a:p>
        </p:txBody>
      </p:sp>
      <p:sp>
        <p:nvSpPr>
          <p:cNvPr id="5" name="Footer Placeholder 4">
            <a:extLst>
              <a:ext uri="{FF2B5EF4-FFF2-40B4-BE49-F238E27FC236}">
                <a16:creationId xmlns:a16="http://schemas.microsoft.com/office/drawing/2014/main" id="{AA175047-EF9B-B18B-1D69-F7BA3DFCCF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C4D3DF-7CC8-7EC3-78C7-4A7C12D0A18F}"/>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491533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74627-E816-7B19-112C-82CBCB141B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D85FE7-5382-EB05-C132-048130B689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4EB1089-5FE7-B807-4ECE-9527F2A7DAA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532621E-4633-9173-6EE0-136E7957988C}"/>
              </a:ext>
            </a:extLst>
          </p:cNvPr>
          <p:cNvSpPr>
            <a:spLocks noGrp="1"/>
          </p:cNvSpPr>
          <p:nvPr>
            <p:ph type="dt" sz="half" idx="10"/>
          </p:nvPr>
        </p:nvSpPr>
        <p:spPr/>
        <p:txBody>
          <a:bodyPr/>
          <a:lstStyle/>
          <a:p>
            <a:fld id="{0467D7BE-4F2F-BB42-B122-03463333B3DA}" type="datetimeFigureOut">
              <a:rPr lang="en-US" smtClean="0"/>
              <a:t>4/9/26</a:t>
            </a:fld>
            <a:endParaRPr lang="en-US"/>
          </a:p>
        </p:txBody>
      </p:sp>
      <p:sp>
        <p:nvSpPr>
          <p:cNvPr id="6" name="Footer Placeholder 5">
            <a:extLst>
              <a:ext uri="{FF2B5EF4-FFF2-40B4-BE49-F238E27FC236}">
                <a16:creationId xmlns:a16="http://schemas.microsoft.com/office/drawing/2014/main" id="{AE6BB8C5-5A24-E7EC-15D1-02B943BF30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B425E8-E1CC-954B-CB2C-205BCDA1DC72}"/>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94042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64F1A-6F0B-2E0D-D285-28FBEBA8229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2CA805-C6DA-60C1-47D4-9BB092323E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A74035-8D5D-B8C5-6CBB-30244DB1F8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D2B75B5-81B8-5FD1-F448-AB53D7504E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B370216-BC4F-73E8-2F35-E3A770C8E2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40AF3C-73E0-FB0B-9E93-AA0BC3823370}"/>
              </a:ext>
            </a:extLst>
          </p:cNvPr>
          <p:cNvSpPr>
            <a:spLocks noGrp="1"/>
          </p:cNvSpPr>
          <p:nvPr>
            <p:ph type="dt" sz="half" idx="10"/>
          </p:nvPr>
        </p:nvSpPr>
        <p:spPr/>
        <p:txBody>
          <a:bodyPr/>
          <a:lstStyle/>
          <a:p>
            <a:fld id="{0467D7BE-4F2F-BB42-B122-03463333B3DA}" type="datetimeFigureOut">
              <a:rPr lang="en-US" smtClean="0"/>
              <a:t>4/9/26</a:t>
            </a:fld>
            <a:endParaRPr lang="en-US"/>
          </a:p>
        </p:txBody>
      </p:sp>
      <p:sp>
        <p:nvSpPr>
          <p:cNvPr id="8" name="Footer Placeholder 7">
            <a:extLst>
              <a:ext uri="{FF2B5EF4-FFF2-40B4-BE49-F238E27FC236}">
                <a16:creationId xmlns:a16="http://schemas.microsoft.com/office/drawing/2014/main" id="{BF21D895-5706-20EF-69C1-1C467B93AF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656948-FA83-3CE1-622F-8200F452D333}"/>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970095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0B9F5-71A6-5610-706B-1641CE8C94F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9901E92-3A3A-3E94-16C7-EAFAC42055B3}"/>
              </a:ext>
            </a:extLst>
          </p:cNvPr>
          <p:cNvSpPr>
            <a:spLocks noGrp="1"/>
          </p:cNvSpPr>
          <p:nvPr>
            <p:ph type="dt" sz="half" idx="10"/>
          </p:nvPr>
        </p:nvSpPr>
        <p:spPr/>
        <p:txBody>
          <a:bodyPr/>
          <a:lstStyle/>
          <a:p>
            <a:fld id="{0467D7BE-4F2F-BB42-B122-03463333B3DA}" type="datetimeFigureOut">
              <a:rPr lang="en-US" smtClean="0"/>
              <a:t>4/9/26</a:t>
            </a:fld>
            <a:endParaRPr lang="en-US"/>
          </a:p>
        </p:txBody>
      </p:sp>
      <p:sp>
        <p:nvSpPr>
          <p:cNvPr id="4" name="Footer Placeholder 3">
            <a:extLst>
              <a:ext uri="{FF2B5EF4-FFF2-40B4-BE49-F238E27FC236}">
                <a16:creationId xmlns:a16="http://schemas.microsoft.com/office/drawing/2014/main" id="{53688DBA-DEA8-AC54-0B82-FF2B084EFB3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63438C-F84B-AC6F-04E3-386B5AA7BF8D}"/>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343452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C6D4C6-BFC1-0177-EF84-12D52CA0A049}"/>
              </a:ext>
            </a:extLst>
          </p:cNvPr>
          <p:cNvSpPr>
            <a:spLocks noGrp="1"/>
          </p:cNvSpPr>
          <p:nvPr>
            <p:ph type="dt" sz="half" idx="10"/>
          </p:nvPr>
        </p:nvSpPr>
        <p:spPr/>
        <p:txBody>
          <a:bodyPr/>
          <a:lstStyle/>
          <a:p>
            <a:fld id="{0467D7BE-4F2F-BB42-B122-03463333B3DA}" type="datetimeFigureOut">
              <a:rPr lang="en-US" smtClean="0"/>
              <a:t>4/9/26</a:t>
            </a:fld>
            <a:endParaRPr lang="en-US"/>
          </a:p>
        </p:txBody>
      </p:sp>
      <p:sp>
        <p:nvSpPr>
          <p:cNvPr id="3" name="Footer Placeholder 2">
            <a:extLst>
              <a:ext uri="{FF2B5EF4-FFF2-40B4-BE49-F238E27FC236}">
                <a16:creationId xmlns:a16="http://schemas.microsoft.com/office/drawing/2014/main" id="{665A3F1E-0AE5-952D-80CF-408DAB49220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5884716-7DDD-5400-CCB4-2758AD137869}"/>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527305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FBF94-C733-C4BE-BC3D-5CBA7D3931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4A317B3-71A7-CA16-130C-48A1301EF9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0B0EFCA-0129-208D-71E1-C2DF7A7F70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6C1A26-CCAB-4DED-D57D-120B581AD240}"/>
              </a:ext>
            </a:extLst>
          </p:cNvPr>
          <p:cNvSpPr>
            <a:spLocks noGrp="1"/>
          </p:cNvSpPr>
          <p:nvPr>
            <p:ph type="dt" sz="half" idx="10"/>
          </p:nvPr>
        </p:nvSpPr>
        <p:spPr/>
        <p:txBody>
          <a:bodyPr/>
          <a:lstStyle/>
          <a:p>
            <a:fld id="{0467D7BE-4F2F-BB42-B122-03463333B3DA}" type="datetimeFigureOut">
              <a:rPr lang="en-US" smtClean="0"/>
              <a:t>4/9/26</a:t>
            </a:fld>
            <a:endParaRPr lang="en-US"/>
          </a:p>
        </p:txBody>
      </p:sp>
      <p:sp>
        <p:nvSpPr>
          <p:cNvPr id="6" name="Footer Placeholder 5">
            <a:extLst>
              <a:ext uri="{FF2B5EF4-FFF2-40B4-BE49-F238E27FC236}">
                <a16:creationId xmlns:a16="http://schemas.microsoft.com/office/drawing/2014/main" id="{CA2AE2DA-24AC-C36D-238B-4AB8B17DEF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22F3B6-4F6B-F723-9CC7-DF20296FA19E}"/>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661917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097F8-C960-C535-C643-184755F7A3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E0700E7-377C-05B8-448F-1D12CCAEF1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0D9587-89C2-52B4-F2C8-84D1C002AA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413BAC-A969-0A2D-B147-297669E1474F}"/>
              </a:ext>
            </a:extLst>
          </p:cNvPr>
          <p:cNvSpPr>
            <a:spLocks noGrp="1"/>
          </p:cNvSpPr>
          <p:nvPr>
            <p:ph type="dt" sz="half" idx="10"/>
          </p:nvPr>
        </p:nvSpPr>
        <p:spPr/>
        <p:txBody>
          <a:bodyPr/>
          <a:lstStyle/>
          <a:p>
            <a:fld id="{0467D7BE-4F2F-BB42-B122-03463333B3DA}" type="datetimeFigureOut">
              <a:rPr lang="en-US" smtClean="0"/>
              <a:t>4/9/26</a:t>
            </a:fld>
            <a:endParaRPr lang="en-US"/>
          </a:p>
        </p:txBody>
      </p:sp>
      <p:sp>
        <p:nvSpPr>
          <p:cNvPr id="6" name="Footer Placeholder 5">
            <a:extLst>
              <a:ext uri="{FF2B5EF4-FFF2-40B4-BE49-F238E27FC236}">
                <a16:creationId xmlns:a16="http://schemas.microsoft.com/office/drawing/2014/main" id="{9220A05C-4623-9EB0-935F-DB3294F7A5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90A5DE-DC53-660C-390E-B78C344D7A2C}"/>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818381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E0D9B6-F1C7-8050-B7C7-ABDEE5A59C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93FACE-A5E0-603A-DFE2-EB88C67BC8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D49E19-5238-1D08-BCE7-E7FF83C7D1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67D7BE-4F2F-BB42-B122-03463333B3DA}" type="datetimeFigureOut">
              <a:rPr lang="en-US" smtClean="0"/>
              <a:t>4/9/26</a:t>
            </a:fld>
            <a:endParaRPr lang="en-US"/>
          </a:p>
        </p:txBody>
      </p:sp>
      <p:sp>
        <p:nvSpPr>
          <p:cNvPr id="5" name="Footer Placeholder 4">
            <a:extLst>
              <a:ext uri="{FF2B5EF4-FFF2-40B4-BE49-F238E27FC236}">
                <a16:creationId xmlns:a16="http://schemas.microsoft.com/office/drawing/2014/main" id="{471E4038-6C8B-4372-FFDB-A61107F1AB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6BA609-3016-ED4B-7690-DA2E95FADD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1BB26E-45F2-AA49-A119-2CED50BE59F4}" type="slidenum">
              <a:rPr lang="en-US" smtClean="0"/>
              <a:t>‹#›</a:t>
            </a:fld>
            <a:endParaRPr lang="en-US"/>
          </a:p>
        </p:txBody>
      </p:sp>
    </p:spTree>
    <p:extLst>
      <p:ext uri="{BB962C8B-B14F-4D97-AF65-F5344CB8AC3E}">
        <p14:creationId xmlns:p14="http://schemas.microsoft.com/office/powerpoint/2010/main" val="3810064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E832EC1-37AC-054A-ACBE-E981EE09A818}"/>
              </a:ext>
            </a:extLst>
          </p:cNvPr>
          <p:cNvPicPr>
            <a:picLocks noChangeAspect="1"/>
          </p:cNvPicPr>
          <p:nvPr/>
        </p:nvPicPr>
        <p:blipFill rotWithShape="1">
          <a:blip r:embed="rId3"/>
          <a:srcRect l="-1580" r="-1580"/>
          <a:stretch/>
        </p:blipFill>
        <p:spPr>
          <a:xfrm>
            <a:off x="-192633" y="0"/>
            <a:ext cx="17366574" cy="9469464"/>
          </a:xfrm>
          <a:prstGeom prst="rect">
            <a:avLst/>
          </a:prstGeom>
        </p:spPr>
      </p:pic>
      <p:sp>
        <p:nvSpPr>
          <p:cNvPr id="2" name="Title 1">
            <a:extLst>
              <a:ext uri="{FF2B5EF4-FFF2-40B4-BE49-F238E27FC236}">
                <a16:creationId xmlns:a16="http://schemas.microsoft.com/office/drawing/2014/main" id="{DF05030B-973D-874B-8254-31CDC5DE8D2F}"/>
              </a:ext>
            </a:extLst>
          </p:cNvPr>
          <p:cNvSpPr>
            <a:spLocks noGrp="1"/>
          </p:cNvSpPr>
          <p:nvPr>
            <p:ph type="ctrTitle"/>
          </p:nvPr>
        </p:nvSpPr>
        <p:spPr>
          <a:xfrm>
            <a:off x="1954924" y="0"/>
            <a:ext cx="9772619" cy="1161535"/>
          </a:xfrm>
        </p:spPr>
        <p:txBody>
          <a:bodyPr>
            <a:noAutofit/>
          </a:bodyPr>
          <a:lstStyle/>
          <a:p>
            <a:r>
              <a:rPr lang="en-US" sz="2800" b="1" dirty="0">
                <a:solidFill>
                  <a:srgbClr val="073C6E"/>
                </a:solidFill>
              </a:rPr>
              <a:t>2025 Research Confidence Levels Midpoint</a:t>
            </a:r>
            <a:br>
              <a:rPr lang="en-US" sz="2800" b="1" dirty="0">
                <a:solidFill>
                  <a:srgbClr val="073C6E"/>
                </a:solidFill>
              </a:rPr>
            </a:br>
            <a:r>
              <a:rPr lang="en-US" sz="2800" b="1" dirty="0">
                <a:solidFill>
                  <a:srgbClr val="073C6E"/>
                </a:solidFill>
              </a:rPr>
              <a:t> Assessment Results</a:t>
            </a:r>
          </a:p>
        </p:txBody>
      </p:sp>
      <p:sp>
        <p:nvSpPr>
          <p:cNvPr id="3" name="Subtitle 2">
            <a:extLst>
              <a:ext uri="{FF2B5EF4-FFF2-40B4-BE49-F238E27FC236}">
                <a16:creationId xmlns:a16="http://schemas.microsoft.com/office/drawing/2014/main" id="{141FE1D9-F6C8-AE47-A2C7-A30FC32F860E}"/>
              </a:ext>
            </a:extLst>
          </p:cNvPr>
          <p:cNvSpPr>
            <a:spLocks noGrp="1"/>
          </p:cNvSpPr>
          <p:nvPr>
            <p:ph type="subTitle" idx="1"/>
          </p:nvPr>
        </p:nvSpPr>
        <p:spPr>
          <a:xfrm>
            <a:off x="2115403" y="1396314"/>
            <a:ext cx="9612140" cy="4646140"/>
          </a:xfrm>
          <a:noFill/>
        </p:spPr>
        <p:txBody>
          <a:bodyPr>
            <a:normAutofit fontScale="55000" lnSpcReduction="20000"/>
          </a:bodyPr>
          <a:lstStyle/>
          <a:p>
            <a:pPr algn="l">
              <a:buClr>
                <a:srgbClr val="1A71A6"/>
              </a:buClr>
            </a:pPr>
            <a:endParaRPr lang="en-US" dirty="0"/>
          </a:p>
          <a:p>
            <a:pPr algn="l">
              <a:buClr>
                <a:srgbClr val="1A71A6"/>
              </a:buClr>
            </a:pPr>
            <a:endParaRPr lang="en-US" sz="3600" dirty="0"/>
          </a:p>
          <a:p>
            <a:pPr marL="342900" indent="-342900" algn="l">
              <a:buClr>
                <a:srgbClr val="1A71A6"/>
              </a:buClr>
              <a:buFont typeface="Arial" panose="020B0604020202020204" pitchFamily="34" charset="0"/>
              <a:buChar char="•"/>
            </a:pPr>
            <a:r>
              <a:rPr lang="en-US" sz="3600" dirty="0"/>
              <a:t>Pre-assessment survey deployment before the start of the RTI program:</a:t>
            </a:r>
          </a:p>
          <a:p>
            <a:pPr marL="800100" lvl="1" indent="-342900" algn="l">
              <a:buClr>
                <a:srgbClr val="1A71A6"/>
              </a:buClr>
              <a:buFont typeface="Arial" panose="020B0604020202020204" pitchFamily="34" charset="0"/>
              <a:buChar char="•"/>
            </a:pPr>
            <a:r>
              <a:rPr lang="en-US" sz="3600" dirty="0"/>
              <a:t>Cohort 8: May 13-23, 2025</a:t>
            </a:r>
          </a:p>
          <a:p>
            <a:pPr marL="342900" indent="-342900" algn="l">
              <a:buClr>
                <a:srgbClr val="1A71A6"/>
              </a:buClr>
              <a:buFont typeface="Arial" panose="020B0604020202020204" pitchFamily="34" charset="0"/>
              <a:buChar char="•"/>
            </a:pPr>
            <a:endParaRPr lang="en-US" sz="3600" dirty="0"/>
          </a:p>
          <a:p>
            <a:pPr marL="342900" indent="-342900" algn="l">
              <a:buClr>
                <a:srgbClr val="1A71A6"/>
              </a:buClr>
              <a:buFont typeface="Arial" panose="020B0604020202020204" pitchFamily="34" charset="0"/>
              <a:buChar char="•"/>
            </a:pPr>
            <a:r>
              <a:rPr lang="en-US" sz="3600" dirty="0"/>
              <a:t>Midpoint-assessment survey deployment after core modules (M1-9):</a:t>
            </a:r>
          </a:p>
          <a:p>
            <a:pPr marL="800100" lvl="1" indent="-342900" algn="l">
              <a:buClr>
                <a:srgbClr val="1A71A6"/>
              </a:buClr>
              <a:buFont typeface="Arial" panose="020B0604020202020204" pitchFamily="34" charset="0"/>
              <a:buChar char="•"/>
            </a:pPr>
            <a:r>
              <a:rPr lang="en-US" sz="3600" dirty="0"/>
              <a:t>Cohort 8: Aug 4-15, 2025</a:t>
            </a:r>
            <a:endParaRPr lang="en-US" sz="3600" dirty="0">
              <a:highlight>
                <a:srgbClr val="FFFF00"/>
              </a:highlight>
            </a:endParaRPr>
          </a:p>
          <a:p>
            <a:pPr marL="800100" lvl="1" indent="-342900" algn="l">
              <a:buClr>
                <a:srgbClr val="1A71A6"/>
              </a:buClr>
              <a:buFont typeface="Arial" panose="020B0604020202020204" pitchFamily="34" charset="0"/>
              <a:buChar char="•"/>
            </a:pPr>
            <a:endParaRPr lang="en-US" sz="3600" dirty="0"/>
          </a:p>
          <a:p>
            <a:pPr marL="342900" indent="-342900" algn="l">
              <a:buClr>
                <a:srgbClr val="1A71A6"/>
              </a:buClr>
              <a:buFont typeface="Arial" panose="020B0604020202020204" pitchFamily="34" charset="0"/>
              <a:buChar char="•"/>
            </a:pPr>
            <a:r>
              <a:rPr lang="en-US" sz="3600" dirty="0"/>
              <a:t>The 34-item RTI Research Confidence Questionnaire was used to gather data on participants’ self-reported confidence, based on the Librarian Research Confidence Scale by Brancolini and Kennedy. </a:t>
            </a:r>
          </a:p>
          <a:p>
            <a:pPr marL="342900" indent="-342900" algn="l">
              <a:buClr>
                <a:srgbClr val="1A71A6"/>
              </a:buClr>
              <a:buFont typeface="Arial" panose="020B0604020202020204" pitchFamily="34" charset="0"/>
              <a:buChar char="•"/>
            </a:pPr>
            <a:endParaRPr lang="en-US" sz="3600" dirty="0"/>
          </a:p>
          <a:p>
            <a:pPr marL="342900" indent="-342900" algn="l">
              <a:buClr>
                <a:srgbClr val="1A71A6"/>
              </a:buClr>
              <a:buFont typeface="Arial" panose="020B0604020202020204" pitchFamily="34" charset="0"/>
              <a:buChar char="•"/>
            </a:pPr>
            <a:r>
              <a:rPr lang="en-US" sz="3600" dirty="0"/>
              <a:t>The Wilcoxon Signed Ranks Test was used to determine if there was a statistically significant difference in the self-reported research confidence of the fellows before the RTI program and at the midpoint (after summer core modules)</a:t>
            </a:r>
          </a:p>
          <a:p>
            <a:pPr marL="342900" indent="-342900" algn="l">
              <a:buClr>
                <a:srgbClr val="1A71A6"/>
              </a:buClr>
              <a:buFont typeface="Arial" panose="020B0604020202020204" pitchFamily="34" charset="0"/>
              <a:buChar char="•"/>
            </a:pPr>
            <a:endParaRPr lang="en-US" dirty="0"/>
          </a:p>
          <a:p>
            <a:pPr marL="342900" indent="-342900" algn="l">
              <a:buClr>
                <a:srgbClr val="1A71A6"/>
              </a:buClr>
              <a:buFont typeface="Arial" panose="020B0604020202020204" pitchFamily="34" charset="0"/>
              <a:buChar char="•"/>
            </a:pPr>
            <a:endParaRPr lang="en-US" dirty="0"/>
          </a:p>
          <a:p>
            <a:pPr algn="l">
              <a:buClr>
                <a:srgbClr val="1A71A6"/>
              </a:buClr>
            </a:pPr>
            <a:endParaRPr lang="en-US" dirty="0"/>
          </a:p>
          <a:p>
            <a:pPr lvl="1" algn="l">
              <a:buClr>
                <a:srgbClr val="1A71A6"/>
              </a:buClr>
            </a:pPr>
            <a:endParaRPr lang="en-US" dirty="0"/>
          </a:p>
          <a:p>
            <a:endParaRPr lang="en-US" dirty="0"/>
          </a:p>
        </p:txBody>
      </p:sp>
    </p:spTree>
    <p:extLst>
      <p:ext uri="{BB962C8B-B14F-4D97-AF65-F5344CB8AC3E}">
        <p14:creationId xmlns:p14="http://schemas.microsoft.com/office/powerpoint/2010/main" val="4207472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547A719-9CEC-9C43-8C7B-F60F5484CF21}"/>
              </a:ext>
            </a:extLst>
          </p:cNvPr>
          <p:cNvGraphicFramePr>
            <a:graphicFrameLocks noGrp="1"/>
          </p:cNvGraphicFramePr>
          <p:nvPr>
            <p:extLst>
              <p:ext uri="{D42A27DB-BD31-4B8C-83A1-F6EECF244321}">
                <p14:modId xmlns:p14="http://schemas.microsoft.com/office/powerpoint/2010/main" val="3276901302"/>
              </p:ext>
            </p:extLst>
          </p:nvPr>
        </p:nvGraphicFramePr>
        <p:xfrm>
          <a:off x="157914" y="715869"/>
          <a:ext cx="11876171" cy="6023134"/>
        </p:xfrm>
        <a:graphic>
          <a:graphicData uri="http://schemas.openxmlformats.org/drawingml/2006/table">
            <a:tbl>
              <a:tblPr firstRow="1" bandRow="1">
                <a:tableStyleId>{FABFCF23-3B69-468F-B69F-88F6DE6A72F2}</a:tableStyleId>
              </a:tblPr>
              <a:tblGrid>
                <a:gridCol w="7243483">
                  <a:extLst>
                    <a:ext uri="{9D8B030D-6E8A-4147-A177-3AD203B41FA5}">
                      <a16:colId xmlns:a16="http://schemas.microsoft.com/office/drawing/2014/main" val="1523869062"/>
                    </a:ext>
                  </a:extLst>
                </a:gridCol>
                <a:gridCol w="1256322">
                  <a:extLst>
                    <a:ext uri="{9D8B030D-6E8A-4147-A177-3AD203B41FA5}">
                      <a16:colId xmlns:a16="http://schemas.microsoft.com/office/drawing/2014/main" val="161540658"/>
                    </a:ext>
                  </a:extLst>
                </a:gridCol>
                <a:gridCol w="1079653">
                  <a:extLst>
                    <a:ext uri="{9D8B030D-6E8A-4147-A177-3AD203B41FA5}">
                      <a16:colId xmlns:a16="http://schemas.microsoft.com/office/drawing/2014/main" val="3511244799"/>
                    </a:ext>
                  </a:extLst>
                </a:gridCol>
                <a:gridCol w="1079651">
                  <a:extLst>
                    <a:ext uri="{9D8B030D-6E8A-4147-A177-3AD203B41FA5}">
                      <a16:colId xmlns:a16="http://schemas.microsoft.com/office/drawing/2014/main" val="2076232294"/>
                    </a:ext>
                  </a:extLst>
                </a:gridCol>
                <a:gridCol w="1217062">
                  <a:extLst>
                    <a:ext uri="{9D8B030D-6E8A-4147-A177-3AD203B41FA5}">
                      <a16:colId xmlns:a16="http://schemas.microsoft.com/office/drawing/2014/main" val="2341006674"/>
                    </a:ext>
                  </a:extLst>
                </a:gridCol>
              </a:tblGrid>
              <a:tr h="655385">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(n=23)</a:t>
                      </a:r>
                      <a:endParaRPr lang="en-US" sz="2400" b="0" dirty="0">
                        <a:solidFill>
                          <a:schemeClr val="bg1"/>
                        </a:solidFill>
                      </a:endParaRPr>
                    </a:p>
                  </a:txBody>
                  <a:tcP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842638">
                <a:tc>
                  <a:txBody>
                    <a:bodyPr/>
                    <a:lstStyle/>
                    <a:p>
                      <a:r>
                        <a:rPr lang="en-US" sz="2000" b="1" dirty="0"/>
                        <a:t>Questions about skills needed for a research project</a:t>
                      </a:r>
                      <a:endParaRPr lang="en-US" sz="1600" b="0" dirty="0"/>
                    </a:p>
                  </a:txBody>
                  <a:tcP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Z score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374506">
                <a:tc>
                  <a:txBody>
                    <a:bodyPr/>
                    <a:lstStyle/>
                    <a:p>
                      <a:pPr marL="0" indent="0">
                        <a:buNone/>
                      </a:pPr>
                      <a:r>
                        <a:rPr lang="en-US" dirty="0"/>
                        <a:t>1. Turning a topic into a research</a:t>
                      </a:r>
                      <a:r>
                        <a:rPr lang="en-US" baseline="0" dirty="0"/>
                        <a:t> </a:t>
                      </a:r>
                      <a:r>
                        <a:rPr lang="en-US" dirty="0"/>
                        <a:t>question.</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-2.568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0.010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374506">
                <a:tc>
                  <a:txBody>
                    <a:bodyPr/>
                    <a:lstStyle/>
                    <a:p>
                      <a:r>
                        <a:rPr lang="en-US" dirty="0"/>
                        <a:t>2. Designing a project to answer your research question.</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-3.589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1518039"/>
                  </a:ext>
                </a:extLst>
              </a:tr>
              <a:tr h="655385">
                <a:tc>
                  <a:txBody>
                    <a:bodyPr/>
                    <a:lstStyle/>
                    <a:p>
                      <a:r>
                        <a:rPr lang="en-US" dirty="0"/>
                        <a:t>3. Selecting research design, methods and procedures that are appropriate for your question.</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-3.599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1751503"/>
                  </a:ext>
                </a:extLst>
              </a:tr>
              <a:tr h="419841">
                <a:tc>
                  <a:txBody>
                    <a:bodyPr/>
                    <a:lstStyle/>
                    <a:p>
                      <a:r>
                        <a:rPr lang="en-US" dirty="0"/>
                        <a:t>4. Developing a plan and timeline for the study. </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-3.359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7319743"/>
                  </a:ext>
                </a:extLst>
              </a:tr>
              <a:tr h="655385">
                <a:tc>
                  <a:txBody>
                    <a:bodyPr/>
                    <a:lstStyle/>
                    <a:p>
                      <a:r>
                        <a:rPr lang="en-US" sz="1800" kern="1200" dirty="0">
                          <a:solidFill>
                            <a:schemeClr val="dk1"/>
                          </a:solidFill>
                          <a:effectLst/>
                          <a:latin typeface="+mn-lt"/>
                          <a:ea typeface="+mn-ea"/>
                          <a:cs typeface="+mn-cs"/>
                        </a:rPr>
                        <a:t>5. Identifying appropriate information sources in which to conduct your literature search.</a:t>
                      </a:r>
                      <a:endParaRPr lang="en-US" sz="1800" kern="1200" baseline="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-2.366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.018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1521089"/>
                  </a:ext>
                </a:extLst>
              </a:tr>
              <a:tr h="7347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6. </a:t>
                      </a:r>
                      <a:r>
                        <a:rPr lang="en-US" sz="1800" kern="1200" dirty="0">
                          <a:solidFill>
                            <a:schemeClr val="dk1"/>
                          </a:solidFill>
                          <a:effectLst/>
                          <a:latin typeface="+mn-lt"/>
                          <a:ea typeface="+mn-ea"/>
                          <a:cs typeface="+mn-cs"/>
                        </a:rPr>
                        <a:t>Using relevant keywords and search strategies to discover literature about the research topic.</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-2.437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.015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32290396"/>
                  </a:ext>
                </a:extLst>
              </a:tr>
              <a:tr h="655385">
                <a:tc>
                  <a:txBody>
                    <a:bodyPr/>
                    <a:lstStyle/>
                    <a:p>
                      <a:r>
                        <a:rPr lang="en-US" dirty="0"/>
                        <a:t>7. Assessing and synthesizing literature that is relevant to your research topic.</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-2.682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.007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3520244"/>
                  </a:ext>
                </a:extLst>
              </a:tr>
              <a:tr h="6553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8. Determining if your research topic makes a contribution to the field, based on the relevant literature.</a:t>
                      </a: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-3.117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.002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1486436"/>
                  </a:ext>
                </a:extLst>
              </a:tr>
            </a:tbl>
          </a:graphicData>
        </a:graphic>
      </p:graphicFrame>
      <p:sp>
        <p:nvSpPr>
          <p:cNvPr id="5" name="TextBox 4">
            <a:extLst>
              <a:ext uri="{FF2B5EF4-FFF2-40B4-BE49-F238E27FC236}">
                <a16:creationId xmlns:a16="http://schemas.microsoft.com/office/drawing/2014/main" id="{C3E004D0-B141-D94F-95A8-17163AB70C80}"/>
              </a:ext>
            </a:extLst>
          </p:cNvPr>
          <p:cNvSpPr txBox="1"/>
          <p:nvPr/>
        </p:nvSpPr>
        <p:spPr>
          <a:xfrm>
            <a:off x="1" y="0"/>
            <a:ext cx="12166456" cy="954107"/>
          </a:xfrm>
          <a:prstGeom prst="rect">
            <a:avLst/>
          </a:prstGeom>
          <a:noFill/>
        </p:spPr>
        <p:txBody>
          <a:bodyPr wrap="square" rtlCol="0">
            <a:spAutoFit/>
          </a:bodyPr>
          <a:lstStyle/>
          <a:p>
            <a:pPr algn="ctr"/>
            <a:r>
              <a:rPr lang="en-US" sz="2800" dirty="0"/>
              <a:t>2025 Participants’ Research Confidence Levels: Pre and Midpoint Assessment (1)</a:t>
            </a:r>
            <a:endParaRPr lang="en-US" sz="2800" dirty="0">
              <a:solidFill>
                <a:srgbClr val="FF0000"/>
              </a:solidFill>
            </a:endParaRPr>
          </a:p>
          <a:p>
            <a:pPr algn="ctr"/>
            <a:endParaRPr lang="en-US" sz="2800" dirty="0">
              <a:solidFill>
                <a:srgbClr val="FF0000"/>
              </a:solidFill>
            </a:endParaRPr>
          </a:p>
        </p:txBody>
      </p:sp>
    </p:spTree>
    <p:extLst>
      <p:ext uri="{BB962C8B-B14F-4D97-AF65-F5344CB8AC3E}">
        <p14:creationId xmlns:p14="http://schemas.microsoft.com/office/powerpoint/2010/main" val="859277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547A719-9CEC-9C43-8C7B-F60F5484CF21}"/>
              </a:ext>
            </a:extLst>
          </p:cNvPr>
          <p:cNvGraphicFramePr>
            <a:graphicFrameLocks noGrp="1"/>
          </p:cNvGraphicFramePr>
          <p:nvPr>
            <p:extLst>
              <p:ext uri="{D42A27DB-BD31-4B8C-83A1-F6EECF244321}">
                <p14:modId xmlns:p14="http://schemas.microsoft.com/office/powerpoint/2010/main" val="2166592861"/>
              </p:ext>
            </p:extLst>
          </p:nvPr>
        </p:nvGraphicFramePr>
        <p:xfrm>
          <a:off x="145139" y="767060"/>
          <a:ext cx="11901714" cy="5966148"/>
        </p:xfrm>
        <a:graphic>
          <a:graphicData uri="http://schemas.openxmlformats.org/drawingml/2006/table">
            <a:tbl>
              <a:tblPr firstRow="1" bandRow="1">
                <a:tableStyleId>{FABFCF23-3B69-468F-B69F-88F6DE6A72F2}</a:tableStyleId>
              </a:tblPr>
              <a:tblGrid>
                <a:gridCol w="7259062">
                  <a:extLst>
                    <a:ext uri="{9D8B030D-6E8A-4147-A177-3AD203B41FA5}">
                      <a16:colId xmlns:a16="http://schemas.microsoft.com/office/drawing/2014/main" val="1523869062"/>
                    </a:ext>
                  </a:extLst>
                </a:gridCol>
                <a:gridCol w="1259024">
                  <a:extLst>
                    <a:ext uri="{9D8B030D-6E8A-4147-A177-3AD203B41FA5}">
                      <a16:colId xmlns:a16="http://schemas.microsoft.com/office/drawing/2014/main" val="161540658"/>
                    </a:ext>
                  </a:extLst>
                </a:gridCol>
                <a:gridCol w="1081975">
                  <a:extLst>
                    <a:ext uri="{9D8B030D-6E8A-4147-A177-3AD203B41FA5}">
                      <a16:colId xmlns:a16="http://schemas.microsoft.com/office/drawing/2014/main" val="3511244799"/>
                    </a:ext>
                  </a:extLst>
                </a:gridCol>
                <a:gridCol w="1081973">
                  <a:extLst>
                    <a:ext uri="{9D8B030D-6E8A-4147-A177-3AD203B41FA5}">
                      <a16:colId xmlns:a16="http://schemas.microsoft.com/office/drawing/2014/main" val="2076232294"/>
                    </a:ext>
                  </a:extLst>
                </a:gridCol>
                <a:gridCol w="1219680">
                  <a:extLst>
                    <a:ext uri="{9D8B030D-6E8A-4147-A177-3AD203B41FA5}">
                      <a16:colId xmlns:a16="http://schemas.microsoft.com/office/drawing/2014/main" val="2341006674"/>
                    </a:ext>
                  </a:extLst>
                </a:gridCol>
              </a:tblGrid>
              <a:tr h="662628">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(n=23)</a:t>
                      </a:r>
                      <a:endParaRPr lang="en-US" sz="2400" b="0" dirty="0">
                        <a:solidFill>
                          <a:schemeClr val="bg1"/>
                        </a:solidFill>
                      </a:endParaRPr>
                    </a:p>
                  </a:txBody>
                  <a:tcPr anchor="ct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777868">
                <a:tc>
                  <a:txBody>
                    <a:bodyPr/>
                    <a:lstStyle/>
                    <a:p>
                      <a:r>
                        <a:rPr lang="en-US" sz="2000" b="1" dirty="0"/>
                        <a:t>Questions about skills needed for a research project</a:t>
                      </a:r>
                      <a:endParaRPr lang="en-US" sz="1600" b="0" dirty="0"/>
                    </a:p>
                  </a:txBody>
                  <a:tcPr anchor="ct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Z score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4256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9. Examining theoretical frameworks to inform the research design of your study.</a:t>
                      </a: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-3.699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10. Identifying sources of research funding and funding agency requirements.</a:t>
                      </a: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-3.808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881518039"/>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11. Choosing an appropriate data gathering technique(s)</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-3.779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186758019"/>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12. Determining the selection criteria, desired size, and parameters of the population to include in your study.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-3.568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97853216"/>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13. Knowing how to design an interview.</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-3.690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051518754"/>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14. Knowing how to conduct an interview. </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-3.662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144517716"/>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15. Knowing how to design a focus group.</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-3.458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798694335"/>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16. Knowing how to run a focus group.</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-3.632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706651882"/>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17. Knowing how to design a survey.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-3.384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486937619"/>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18. Knowing how to administer a survey.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-3.352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841031348"/>
                  </a:ext>
                </a:extLst>
              </a:tr>
            </a:tbl>
          </a:graphicData>
        </a:graphic>
      </p:graphicFrame>
      <p:sp>
        <p:nvSpPr>
          <p:cNvPr id="5" name="TextBox 4">
            <a:extLst>
              <a:ext uri="{FF2B5EF4-FFF2-40B4-BE49-F238E27FC236}">
                <a16:creationId xmlns:a16="http://schemas.microsoft.com/office/drawing/2014/main" id="{C3E004D0-B141-D94F-95A8-17163AB70C80}"/>
              </a:ext>
            </a:extLst>
          </p:cNvPr>
          <p:cNvSpPr txBox="1"/>
          <p:nvPr/>
        </p:nvSpPr>
        <p:spPr>
          <a:xfrm>
            <a:off x="36576" y="73152"/>
            <a:ext cx="12046853" cy="523220"/>
          </a:xfrm>
          <a:prstGeom prst="rect">
            <a:avLst/>
          </a:prstGeom>
          <a:noFill/>
        </p:spPr>
        <p:txBody>
          <a:bodyPr wrap="square" rtlCol="0">
            <a:spAutoFit/>
          </a:bodyPr>
          <a:lstStyle/>
          <a:p>
            <a:pPr algn="ctr"/>
            <a:r>
              <a:rPr lang="en-US" sz="2800" dirty="0"/>
              <a:t>2025 Participants’ Research Confidence Levels: Pre and Midpoint Assessment (2)</a:t>
            </a:r>
            <a:endParaRPr lang="en-US" sz="2800" dirty="0">
              <a:solidFill>
                <a:srgbClr val="FF0000"/>
              </a:solidFill>
            </a:endParaRPr>
          </a:p>
        </p:txBody>
      </p:sp>
    </p:spTree>
    <p:extLst>
      <p:ext uri="{BB962C8B-B14F-4D97-AF65-F5344CB8AC3E}">
        <p14:creationId xmlns:p14="http://schemas.microsoft.com/office/powerpoint/2010/main" val="3044177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547A719-9CEC-9C43-8C7B-F60F5484CF21}"/>
              </a:ext>
            </a:extLst>
          </p:cNvPr>
          <p:cNvGraphicFramePr>
            <a:graphicFrameLocks noGrp="1"/>
          </p:cNvGraphicFramePr>
          <p:nvPr>
            <p:extLst>
              <p:ext uri="{D42A27DB-BD31-4B8C-83A1-F6EECF244321}">
                <p14:modId xmlns:p14="http://schemas.microsoft.com/office/powerpoint/2010/main" val="1537642156"/>
              </p:ext>
            </p:extLst>
          </p:nvPr>
        </p:nvGraphicFramePr>
        <p:xfrm>
          <a:off x="145140" y="803123"/>
          <a:ext cx="11901714" cy="5881013"/>
        </p:xfrm>
        <a:graphic>
          <a:graphicData uri="http://schemas.openxmlformats.org/drawingml/2006/table">
            <a:tbl>
              <a:tblPr firstRow="1" bandRow="1">
                <a:tableStyleId>{FABFCF23-3B69-468F-B69F-88F6DE6A72F2}</a:tableStyleId>
              </a:tblPr>
              <a:tblGrid>
                <a:gridCol w="7259062">
                  <a:extLst>
                    <a:ext uri="{9D8B030D-6E8A-4147-A177-3AD203B41FA5}">
                      <a16:colId xmlns:a16="http://schemas.microsoft.com/office/drawing/2014/main" val="1523869062"/>
                    </a:ext>
                  </a:extLst>
                </a:gridCol>
                <a:gridCol w="1259024">
                  <a:extLst>
                    <a:ext uri="{9D8B030D-6E8A-4147-A177-3AD203B41FA5}">
                      <a16:colId xmlns:a16="http://schemas.microsoft.com/office/drawing/2014/main" val="161540658"/>
                    </a:ext>
                  </a:extLst>
                </a:gridCol>
                <a:gridCol w="1081975">
                  <a:extLst>
                    <a:ext uri="{9D8B030D-6E8A-4147-A177-3AD203B41FA5}">
                      <a16:colId xmlns:a16="http://schemas.microsoft.com/office/drawing/2014/main" val="3511244799"/>
                    </a:ext>
                  </a:extLst>
                </a:gridCol>
                <a:gridCol w="1081973">
                  <a:extLst>
                    <a:ext uri="{9D8B030D-6E8A-4147-A177-3AD203B41FA5}">
                      <a16:colId xmlns:a16="http://schemas.microsoft.com/office/drawing/2014/main" val="2076232294"/>
                    </a:ext>
                  </a:extLst>
                </a:gridCol>
                <a:gridCol w="1219680">
                  <a:extLst>
                    <a:ext uri="{9D8B030D-6E8A-4147-A177-3AD203B41FA5}">
                      <a16:colId xmlns:a16="http://schemas.microsoft.com/office/drawing/2014/main" val="2341006674"/>
                    </a:ext>
                  </a:extLst>
                </a:gridCol>
              </a:tblGrid>
              <a:tr h="824836">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(n=23)</a:t>
                      </a:r>
                      <a:endParaRPr lang="en-US" sz="2400" b="0" dirty="0">
                        <a:solidFill>
                          <a:schemeClr val="bg1"/>
                        </a:solidFill>
                      </a:endParaRPr>
                    </a:p>
                  </a:txBody>
                  <a:tcPr anchor="ct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854303">
                <a:tc>
                  <a:txBody>
                    <a:bodyPr/>
                    <a:lstStyle/>
                    <a:p>
                      <a:r>
                        <a:rPr lang="en-US" sz="2000" b="1" dirty="0"/>
                        <a:t>Questions about skills needed for a research project</a:t>
                      </a:r>
                      <a:endParaRPr lang="en-US" sz="1600" b="0" dirty="0"/>
                    </a:p>
                  </a:txBody>
                  <a:tcPr anchor="ct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Z score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3707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19. Identifying appropriate sources of existing data.</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-2.808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.005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038520135"/>
                  </a:ext>
                </a:extLst>
              </a:tr>
              <a:tr h="6487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20. Knowing institutional processes and standards to ensure that your study is conducted ethically.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-2.125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.034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75747979"/>
                  </a:ext>
                </a:extLst>
              </a:tr>
              <a:tr h="3772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21. Knowing how to organize the data you have gathered.</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-3.256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665702">
                <a:tc>
                  <a:txBody>
                    <a:bodyPr/>
                    <a:lstStyle/>
                    <a:p>
                      <a:r>
                        <a:rPr lang="en-US" dirty="0"/>
                        <a:t>22. Choosing the appropriate method(s) of data analysis to use for your study.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-3.817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97853216"/>
                  </a:ext>
                </a:extLst>
              </a:tr>
              <a:tr h="648733">
                <a:tc>
                  <a:txBody>
                    <a:bodyPr/>
                    <a:lstStyle/>
                    <a:p>
                      <a:r>
                        <a:rPr lang="en-US" dirty="0"/>
                        <a:t>23. Knowing what type of assistance and tools you might need to undertake data analysis (e.g., data/statistics consulting, transcription, software).</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-3.817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051518754"/>
                  </a:ext>
                </a:extLst>
              </a:tr>
              <a:tr h="370704">
                <a:tc>
                  <a:txBody>
                    <a:bodyPr/>
                    <a:lstStyle/>
                    <a:p>
                      <a:r>
                        <a:rPr lang="en-US" dirty="0"/>
                        <a:t>24. Knowing which statistical test(s) to run.</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-3.384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144517716"/>
                  </a:ext>
                </a:extLst>
              </a:tr>
              <a:tr h="648733">
                <a:tc>
                  <a:txBody>
                    <a:bodyPr/>
                    <a:lstStyle/>
                    <a:p>
                      <a:r>
                        <a:rPr lang="en-US" dirty="0"/>
                        <a:t>25. Knowing how to code qualitative data to identify themes and sub-themes.</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-3.945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798694335"/>
                  </a:ext>
                </a:extLst>
              </a:tr>
              <a:tr h="471335">
                <a:tc>
                  <a:txBody>
                    <a:bodyPr/>
                    <a:lstStyle/>
                    <a:p>
                      <a:r>
                        <a:rPr lang="en-US" dirty="0"/>
                        <a:t>26. Knowing how to manage the data you have gathered.</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-3.685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486937619"/>
                  </a:ext>
                </a:extLst>
              </a:tr>
            </a:tbl>
          </a:graphicData>
        </a:graphic>
      </p:graphicFrame>
      <p:sp>
        <p:nvSpPr>
          <p:cNvPr id="2" name="TextBox 1">
            <a:extLst>
              <a:ext uri="{FF2B5EF4-FFF2-40B4-BE49-F238E27FC236}">
                <a16:creationId xmlns:a16="http://schemas.microsoft.com/office/drawing/2014/main" id="{364FAE54-A301-CEE1-35F4-D0BC571B6157}"/>
              </a:ext>
            </a:extLst>
          </p:cNvPr>
          <p:cNvSpPr txBox="1"/>
          <p:nvPr/>
        </p:nvSpPr>
        <p:spPr>
          <a:xfrm>
            <a:off x="145141" y="173865"/>
            <a:ext cx="11901714" cy="523220"/>
          </a:xfrm>
          <a:prstGeom prst="rect">
            <a:avLst/>
          </a:prstGeom>
          <a:noFill/>
        </p:spPr>
        <p:txBody>
          <a:bodyPr wrap="square" rtlCol="0">
            <a:spAutoFit/>
          </a:bodyPr>
          <a:lstStyle/>
          <a:p>
            <a:pPr algn="ctr"/>
            <a:r>
              <a:rPr lang="en-US" sz="2800" dirty="0"/>
              <a:t>2025 Participants’ Research Confidence Levels: Pre and Midpoint Assessment (3</a:t>
            </a:r>
            <a:r>
              <a:rPr lang="en-US" sz="2400" dirty="0"/>
              <a:t>)</a:t>
            </a:r>
            <a:endParaRPr lang="en-US" sz="2400" dirty="0">
              <a:solidFill>
                <a:srgbClr val="FF0000"/>
              </a:solidFill>
            </a:endParaRPr>
          </a:p>
        </p:txBody>
      </p:sp>
    </p:spTree>
    <p:extLst>
      <p:ext uri="{BB962C8B-B14F-4D97-AF65-F5344CB8AC3E}">
        <p14:creationId xmlns:p14="http://schemas.microsoft.com/office/powerpoint/2010/main" val="217315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547A719-9CEC-9C43-8C7B-F60F5484CF21}"/>
              </a:ext>
            </a:extLst>
          </p:cNvPr>
          <p:cNvGraphicFramePr>
            <a:graphicFrameLocks noGrp="1"/>
          </p:cNvGraphicFramePr>
          <p:nvPr>
            <p:extLst>
              <p:ext uri="{D42A27DB-BD31-4B8C-83A1-F6EECF244321}">
                <p14:modId xmlns:p14="http://schemas.microsoft.com/office/powerpoint/2010/main" val="601413275"/>
              </p:ext>
            </p:extLst>
          </p:nvPr>
        </p:nvGraphicFramePr>
        <p:xfrm>
          <a:off x="103031" y="969183"/>
          <a:ext cx="11943823" cy="5560408"/>
        </p:xfrm>
        <a:graphic>
          <a:graphicData uri="http://schemas.openxmlformats.org/drawingml/2006/table">
            <a:tbl>
              <a:tblPr firstRow="1" bandRow="1">
                <a:tableStyleId>{FABFCF23-3B69-468F-B69F-88F6DE6A72F2}</a:tableStyleId>
              </a:tblPr>
              <a:tblGrid>
                <a:gridCol w="7301171">
                  <a:extLst>
                    <a:ext uri="{9D8B030D-6E8A-4147-A177-3AD203B41FA5}">
                      <a16:colId xmlns:a16="http://schemas.microsoft.com/office/drawing/2014/main" val="1523869062"/>
                    </a:ext>
                  </a:extLst>
                </a:gridCol>
                <a:gridCol w="1259024">
                  <a:extLst>
                    <a:ext uri="{9D8B030D-6E8A-4147-A177-3AD203B41FA5}">
                      <a16:colId xmlns:a16="http://schemas.microsoft.com/office/drawing/2014/main" val="161540658"/>
                    </a:ext>
                  </a:extLst>
                </a:gridCol>
                <a:gridCol w="1081975">
                  <a:extLst>
                    <a:ext uri="{9D8B030D-6E8A-4147-A177-3AD203B41FA5}">
                      <a16:colId xmlns:a16="http://schemas.microsoft.com/office/drawing/2014/main" val="3511244799"/>
                    </a:ext>
                  </a:extLst>
                </a:gridCol>
                <a:gridCol w="1081973">
                  <a:extLst>
                    <a:ext uri="{9D8B030D-6E8A-4147-A177-3AD203B41FA5}">
                      <a16:colId xmlns:a16="http://schemas.microsoft.com/office/drawing/2014/main" val="2076232294"/>
                    </a:ext>
                  </a:extLst>
                </a:gridCol>
                <a:gridCol w="1219680">
                  <a:extLst>
                    <a:ext uri="{9D8B030D-6E8A-4147-A177-3AD203B41FA5}">
                      <a16:colId xmlns:a16="http://schemas.microsoft.com/office/drawing/2014/main" val="2341006674"/>
                    </a:ext>
                  </a:extLst>
                </a:gridCol>
              </a:tblGrid>
              <a:tr h="786276">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(n=23)</a:t>
                      </a:r>
                      <a:endParaRPr lang="en-US" sz="2400" b="0" dirty="0">
                        <a:solidFill>
                          <a:schemeClr val="bg1"/>
                        </a:solidFill>
                      </a:endParaRPr>
                    </a:p>
                  </a:txBody>
                  <a:tcPr anchor="ct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976527">
                <a:tc>
                  <a:txBody>
                    <a:bodyPr/>
                    <a:lstStyle/>
                    <a:p>
                      <a:r>
                        <a:rPr lang="en-US" sz="2000" b="1" dirty="0"/>
                        <a:t>Questions about skills needed for a research project</a:t>
                      </a:r>
                      <a:endParaRPr lang="en-US" sz="1600" b="0" dirty="0"/>
                    </a:p>
                  </a:txBody>
                  <a:tcPr anchor="ct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Z score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4340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27. Knowing how to report research data from your study.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-3.270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038520135"/>
                  </a:ext>
                </a:extLst>
              </a:tr>
              <a:tr h="4340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28. Reporting results verbally.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-3.397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75747979"/>
                  </a:ext>
                </a:extLst>
              </a:tr>
              <a:tr h="4340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29. Reporting results in written format.</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-3.140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.002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434012">
                <a:tc>
                  <a:txBody>
                    <a:bodyPr/>
                    <a:lstStyle/>
                    <a:p>
                      <a:r>
                        <a:rPr lang="en-US" dirty="0"/>
                        <a:t>30. Reporting results in a poster format.</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-2.519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97853216"/>
                  </a:ext>
                </a:extLst>
              </a:tr>
              <a:tr h="759521">
                <a:tc>
                  <a:txBody>
                    <a:bodyPr/>
                    <a:lstStyle/>
                    <a:p>
                      <a:r>
                        <a:rPr lang="en-US" dirty="0"/>
                        <a:t>31. Knowing the structured abstract format to prepare research posters and articles.</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-1.090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.276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051518754"/>
                  </a:ext>
                </a:extLst>
              </a:tr>
              <a:tr h="434012">
                <a:tc>
                  <a:txBody>
                    <a:bodyPr/>
                    <a:lstStyle/>
                    <a:p>
                      <a:r>
                        <a:rPr lang="en-US" dirty="0"/>
                        <a:t>32. Identifying appropriate places to disseminate results.</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-1.738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.082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144517716"/>
                  </a:ext>
                </a:extLst>
              </a:tr>
              <a:tr h="434012">
                <a:tc>
                  <a:txBody>
                    <a:bodyPr/>
                    <a:lstStyle/>
                    <a:p>
                      <a:r>
                        <a:rPr lang="en-US" dirty="0"/>
                        <a:t>33. Knowing how to write summaries of research to share on social media.</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-1.944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.052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798694335"/>
                  </a:ext>
                </a:extLst>
              </a:tr>
              <a:tr h="434012">
                <a:tc>
                  <a:txBody>
                    <a:bodyPr/>
                    <a:lstStyle/>
                    <a:p>
                      <a:r>
                        <a:rPr lang="en-US" dirty="0"/>
                        <a:t>34. Evaluating the impact of your research findings.</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-1.934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.053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486937619"/>
                  </a:ext>
                </a:extLst>
              </a:tr>
            </a:tbl>
          </a:graphicData>
        </a:graphic>
      </p:graphicFrame>
      <p:sp>
        <p:nvSpPr>
          <p:cNvPr id="5" name="TextBox 4">
            <a:extLst>
              <a:ext uri="{FF2B5EF4-FFF2-40B4-BE49-F238E27FC236}">
                <a16:creationId xmlns:a16="http://schemas.microsoft.com/office/drawing/2014/main" id="{C3E004D0-B141-D94F-95A8-17163AB70C80}"/>
              </a:ext>
            </a:extLst>
          </p:cNvPr>
          <p:cNvSpPr txBox="1"/>
          <p:nvPr/>
        </p:nvSpPr>
        <p:spPr>
          <a:xfrm>
            <a:off x="0" y="217362"/>
            <a:ext cx="12046853" cy="523220"/>
          </a:xfrm>
          <a:prstGeom prst="rect">
            <a:avLst/>
          </a:prstGeom>
          <a:noFill/>
        </p:spPr>
        <p:txBody>
          <a:bodyPr wrap="square" rtlCol="0">
            <a:spAutoFit/>
          </a:bodyPr>
          <a:lstStyle/>
          <a:p>
            <a:pPr algn="ctr"/>
            <a:r>
              <a:rPr lang="en-US" sz="2800" dirty="0"/>
              <a:t>2025 Participants’ Research Confidence Levels: Pre and Midpoint Assessment (4</a:t>
            </a:r>
            <a:r>
              <a:rPr lang="en-US" sz="2400" dirty="0"/>
              <a:t>)</a:t>
            </a:r>
            <a:endParaRPr lang="en-US" sz="2400" dirty="0">
              <a:solidFill>
                <a:srgbClr val="FF0000"/>
              </a:solidFill>
            </a:endParaRPr>
          </a:p>
        </p:txBody>
      </p:sp>
    </p:spTree>
    <p:extLst>
      <p:ext uri="{BB962C8B-B14F-4D97-AF65-F5344CB8AC3E}">
        <p14:creationId xmlns:p14="http://schemas.microsoft.com/office/powerpoint/2010/main" val="36309497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7f4b8a2-ad4f-41b5-9a91-284d2cc38f56}" enabled="1" method="Privileged" siteId="{70de1992-07c6-480f-a318-a1afcba03983}" removed="0"/>
</clbl:labelList>
</file>

<file path=docProps/app.xml><?xml version="1.0" encoding="utf-8"?>
<Properties xmlns="http://schemas.openxmlformats.org/officeDocument/2006/extended-properties" xmlns:vt="http://schemas.openxmlformats.org/officeDocument/2006/docPropsVTypes">
  <TotalTime>620</TotalTime>
  <Words>1757</Words>
  <Application>Microsoft Macintosh PowerPoint</Application>
  <PresentationFormat>Widescreen</PresentationFormat>
  <Paragraphs>300</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2025 Research Confidence Levels Midpoint  Assessment Results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Philbrick, Jodi</dc:creator>
  <cp:lastModifiedBy>Susan Lessick</cp:lastModifiedBy>
  <cp:revision>12</cp:revision>
  <dcterms:created xsi:type="dcterms:W3CDTF">2022-11-17T21:31:02Z</dcterms:created>
  <dcterms:modified xsi:type="dcterms:W3CDTF">2026-04-09T17:05:36Z</dcterms:modified>
</cp:coreProperties>
</file>