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301" r:id="rId2"/>
    <p:sldId id="308" r:id="rId3"/>
    <p:sldId id="309" r:id="rId4"/>
    <p:sldId id="307" r:id="rId5"/>
    <p:sldId id="310" r:id="rId6"/>
    <p:sldId id="31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AF7EB"/>
    <a:srgbClr val="C6F7FF"/>
    <a:srgbClr val="CAFCFF"/>
    <a:srgbClr val="00FDFF"/>
    <a:srgbClr val="B2FFF8"/>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55221"/>
  </p:normalViewPr>
  <p:slideViewPr>
    <p:cSldViewPr snapToGrid="0">
      <p:cViewPr>
        <p:scale>
          <a:sx n="86" d="100"/>
          <a:sy n="86" d="100"/>
        </p:scale>
        <p:origin x="1312" y="368"/>
      </p:cViewPr>
      <p:guideLst>
        <p:guide orient="horz" pos="2160"/>
        <p:guide pos="3840"/>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F0C754-BEFB-AC41-8C51-F5D1CD2FA493}" type="datetimeFigureOut">
              <a:rPr lang="en-US" smtClean="0"/>
              <a:t>3/3/26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7AED0B-7CB3-8A4E-BA3A-188C5CA545A0}" type="slidenum">
              <a:rPr lang="en-US" smtClean="0"/>
              <a:t>‹#›</a:t>
            </a:fld>
            <a:endParaRPr lang="en-US"/>
          </a:p>
        </p:txBody>
      </p:sp>
    </p:spTree>
    <p:extLst>
      <p:ext uri="{BB962C8B-B14F-4D97-AF65-F5344CB8AC3E}">
        <p14:creationId xmlns:p14="http://schemas.microsoft.com/office/powerpoint/2010/main" val="207011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331656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C1B02-1B0A-4863-553E-FDBC76B24D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ED19F-6762-9028-251E-779D70B0B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07674F-7FB6-F6E1-E54F-B24FB05A188C}"/>
              </a:ext>
            </a:extLst>
          </p:cNvPr>
          <p:cNvSpPr>
            <a:spLocks noGrp="1"/>
          </p:cNvSpPr>
          <p:nvPr>
            <p:ph type="body" idx="1"/>
          </p:nvPr>
        </p:nvSpPr>
        <p:spPr/>
        <p:txBody>
          <a:bodyPr/>
          <a:lstStyle/>
          <a:p>
            <a:endParaRPr lang="en-US" dirty="0"/>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b="1" dirty="0">
              <a:solidFill>
                <a:srgbClr val="323D48"/>
              </a:solidFill>
              <a:effectLst/>
              <a:latin typeface="Helvetica" pitchFamily="2" charset="0"/>
            </a:endParaRPr>
          </a:p>
          <a:p>
            <a:endParaRPr lang="en-US" dirty="0"/>
          </a:p>
        </p:txBody>
      </p:sp>
      <p:sp>
        <p:nvSpPr>
          <p:cNvPr id="4" name="Slide Number Placeholder 3">
            <a:extLst>
              <a:ext uri="{FF2B5EF4-FFF2-40B4-BE49-F238E27FC236}">
                <a16:creationId xmlns:a16="http://schemas.microsoft.com/office/drawing/2014/main" id="{7F0694C5-1277-2F26-ED73-333AD7C867AF}"/>
              </a:ext>
            </a:extLst>
          </p:cNvPr>
          <p:cNvSpPr>
            <a:spLocks noGrp="1"/>
          </p:cNvSpPr>
          <p:nvPr>
            <p:ph type="sldNum" sz="quarter" idx="5"/>
          </p:nvPr>
        </p:nvSpPr>
        <p:spPr/>
        <p:txBody>
          <a:bodyPr/>
          <a:lstStyle/>
          <a:p>
            <a:fld id="{307AED0B-7CB3-8A4E-BA3A-188C5CA545A0}" type="slidenum">
              <a:rPr lang="en-US" smtClean="0"/>
              <a:t>2</a:t>
            </a:fld>
            <a:endParaRPr lang="en-US"/>
          </a:p>
        </p:txBody>
      </p:sp>
    </p:spTree>
    <p:extLst>
      <p:ext uri="{BB962C8B-B14F-4D97-AF65-F5344CB8AC3E}">
        <p14:creationId xmlns:p14="http://schemas.microsoft.com/office/powerpoint/2010/main" val="4151093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90A01-4380-8E10-2315-96BEB0C0F3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EF2514-BE4E-5006-01DB-1F72A9111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FFF83-9A90-FFDA-0DF5-2B5BF439DE35}"/>
              </a:ext>
            </a:extLst>
          </p:cNvPr>
          <p:cNvSpPr>
            <a:spLocks noGrp="1"/>
          </p:cNvSpPr>
          <p:nvPr>
            <p:ph type="body" idx="1"/>
          </p:nvPr>
        </p:nvSpPr>
        <p:spPr/>
        <p:txBody>
          <a:bodyPr/>
          <a:lstStyle/>
          <a:p>
            <a:endParaRPr lang="en-US" b="1" dirty="0">
              <a:solidFill>
                <a:srgbClr val="323D48"/>
              </a:solidFill>
              <a:effectLst/>
              <a:latin typeface="Helvetica" pitchFamily="2" charset="0"/>
            </a:endParaRPr>
          </a:p>
          <a:p>
            <a:endParaRPr lang="en-US" dirty="0"/>
          </a:p>
        </p:txBody>
      </p:sp>
      <p:sp>
        <p:nvSpPr>
          <p:cNvPr id="4" name="Slide Number Placeholder 3">
            <a:extLst>
              <a:ext uri="{FF2B5EF4-FFF2-40B4-BE49-F238E27FC236}">
                <a16:creationId xmlns:a16="http://schemas.microsoft.com/office/drawing/2014/main" id="{C4605EDF-DB18-B8C6-7597-5F27B789A29B}"/>
              </a:ext>
            </a:extLst>
          </p:cNvPr>
          <p:cNvSpPr>
            <a:spLocks noGrp="1"/>
          </p:cNvSpPr>
          <p:nvPr>
            <p:ph type="sldNum" sz="quarter" idx="5"/>
          </p:nvPr>
        </p:nvSpPr>
        <p:spPr/>
        <p:txBody>
          <a:bodyPr/>
          <a:lstStyle/>
          <a:p>
            <a:fld id="{307AED0B-7CB3-8A4E-BA3A-188C5CA545A0}" type="slidenum">
              <a:rPr lang="en-US" smtClean="0"/>
              <a:t>3</a:t>
            </a:fld>
            <a:endParaRPr lang="en-US"/>
          </a:p>
        </p:txBody>
      </p:sp>
    </p:spTree>
    <p:extLst>
      <p:ext uri="{BB962C8B-B14F-4D97-AF65-F5344CB8AC3E}">
        <p14:creationId xmlns:p14="http://schemas.microsoft.com/office/powerpoint/2010/main" val="1928387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78AC3-01CE-D3C8-FD6B-12D69CF9F3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03F8ED-F6E3-CE74-673A-5A9FC20A61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EC313B-4041-C71C-33A7-319D6FAD4659}"/>
              </a:ext>
            </a:extLst>
          </p:cNvPr>
          <p:cNvSpPr>
            <a:spLocks noGrp="1"/>
          </p:cNvSpPr>
          <p:nvPr>
            <p:ph type="body" idx="1"/>
          </p:nvPr>
        </p:nvSpPr>
        <p:spPr/>
        <p:txBody>
          <a:bodyPr/>
          <a:lstStyle/>
          <a:p>
            <a:endParaRPr lang="en-US" dirty="0"/>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b="1" dirty="0">
              <a:solidFill>
                <a:srgbClr val="323D48"/>
              </a:solidFill>
              <a:effectLst/>
              <a:latin typeface="Helvetica" pitchFamily="2" charset="0"/>
            </a:endParaRPr>
          </a:p>
          <a:p>
            <a:endParaRPr lang="en-US" dirty="0"/>
          </a:p>
        </p:txBody>
      </p:sp>
      <p:sp>
        <p:nvSpPr>
          <p:cNvPr id="4" name="Slide Number Placeholder 3">
            <a:extLst>
              <a:ext uri="{FF2B5EF4-FFF2-40B4-BE49-F238E27FC236}">
                <a16:creationId xmlns:a16="http://schemas.microsoft.com/office/drawing/2014/main" id="{DA2591EC-DAE2-E786-92A9-5752C08CFC3D}"/>
              </a:ext>
            </a:extLst>
          </p:cNvPr>
          <p:cNvSpPr>
            <a:spLocks noGrp="1"/>
          </p:cNvSpPr>
          <p:nvPr>
            <p:ph type="sldNum" sz="quarter" idx="5"/>
          </p:nvPr>
        </p:nvSpPr>
        <p:spPr/>
        <p:txBody>
          <a:bodyPr/>
          <a:lstStyle/>
          <a:p>
            <a:fld id="{307AED0B-7CB3-8A4E-BA3A-188C5CA545A0}" type="slidenum">
              <a:rPr lang="en-US" smtClean="0"/>
              <a:t>4</a:t>
            </a:fld>
            <a:endParaRPr lang="en-US"/>
          </a:p>
        </p:txBody>
      </p:sp>
    </p:spTree>
    <p:extLst>
      <p:ext uri="{BB962C8B-B14F-4D97-AF65-F5344CB8AC3E}">
        <p14:creationId xmlns:p14="http://schemas.microsoft.com/office/powerpoint/2010/main" val="424041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44CEB-46C5-5B58-9E2A-E8BC279121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5A2507-2318-FDF4-92BE-96B36EDFD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CA3995-E637-B39E-1DF9-FC9D66BEB792}"/>
              </a:ext>
            </a:extLst>
          </p:cNvPr>
          <p:cNvSpPr>
            <a:spLocks noGrp="1"/>
          </p:cNvSpPr>
          <p:nvPr>
            <p:ph type="body" idx="1"/>
          </p:nvPr>
        </p:nvSpPr>
        <p:spPr/>
        <p:txBody>
          <a:bodyPr/>
          <a:lstStyle/>
          <a:p>
            <a:endParaRPr lang="en-US" dirty="0"/>
          </a:p>
          <a:p>
            <a:endParaRPr lang="en-US" dirty="0"/>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dirty="0">
              <a:solidFill>
                <a:srgbClr val="323D48"/>
              </a:solidFill>
              <a:effectLst/>
              <a:latin typeface="Helvetica" pitchFamily="2" charset="0"/>
            </a:endParaRPr>
          </a:p>
          <a:p>
            <a:endParaRPr lang="en-US" b="1" dirty="0">
              <a:solidFill>
                <a:srgbClr val="323D48"/>
              </a:solidFill>
              <a:effectLst/>
              <a:latin typeface="Helvetica" pitchFamily="2" charset="0"/>
            </a:endParaRPr>
          </a:p>
          <a:p>
            <a:endParaRPr lang="en-US" dirty="0"/>
          </a:p>
        </p:txBody>
      </p:sp>
      <p:sp>
        <p:nvSpPr>
          <p:cNvPr id="4" name="Slide Number Placeholder 3">
            <a:extLst>
              <a:ext uri="{FF2B5EF4-FFF2-40B4-BE49-F238E27FC236}">
                <a16:creationId xmlns:a16="http://schemas.microsoft.com/office/drawing/2014/main" id="{EA5547AE-4654-620A-7DAE-9EAC645FAA8B}"/>
              </a:ext>
            </a:extLst>
          </p:cNvPr>
          <p:cNvSpPr>
            <a:spLocks noGrp="1"/>
          </p:cNvSpPr>
          <p:nvPr>
            <p:ph type="sldNum" sz="quarter" idx="5"/>
          </p:nvPr>
        </p:nvSpPr>
        <p:spPr/>
        <p:txBody>
          <a:bodyPr/>
          <a:lstStyle/>
          <a:p>
            <a:fld id="{307AED0B-7CB3-8A4E-BA3A-188C5CA545A0}" type="slidenum">
              <a:rPr lang="en-US" smtClean="0"/>
              <a:t>5</a:t>
            </a:fld>
            <a:endParaRPr lang="en-US"/>
          </a:p>
        </p:txBody>
      </p:sp>
    </p:spTree>
    <p:extLst>
      <p:ext uri="{BB962C8B-B14F-4D97-AF65-F5344CB8AC3E}">
        <p14:creationId xmlns:p14="http://schemas.microsoft.com/office/powerpoint/2010/main" val="2165164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09849-2E6C-FE7D-D208-48BB13145F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7996F-A395-7239-98E8-FB8BD34AFE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F73CD-AD6E-79AF-6C45-F30A81B1FEC1}"/>
              </a:ext>
            </a:extLst>
          </p:cNvPr>
          <p:cNvSpPr>
            <a:spLocks noGrp="1"/>
          </p:cNvSpPr>
          <p:nvPr>
            <p:ph type="body" idx="1"/>
          </p:nvPr>
        </p:nvSpPr>
        <p:spPr/>
        <p:txBody>
          <a:bodyPr/>
          <a:lstStyle/>
          <a:p>
            <a:r>
              <a:rPr lang="en-US" sz="1200" dirty="0">
                <a:latin typeface="+mn-lt"/>
              </a:rPr>
              <a:t>We asked participants to rate numerous elements of the program at the midpoint.</a:t>
            </a:r>
          </a:p>
          <a:p>
            <a:endParaRPr lang="en-US" sz="1200" dirty="0">
              <a:latin typeface="+mn-lt"/>
            </a:endParaRPr>
          </a:p>
          <a:p>
            <a:pPr marL="171450" indent="-171450">
              <a:buFont typeface="Arial" panose="020B0604020202020204" pitchFamily="34" charset="0"/>
              <a:buChar char="•"/>
            </a:pPr>
            <a:r>
              <a:rPr lang="en-US" sz="1200" dirty="0">
                <a:latin typeface="+mn-lt"/>
              </a:rPr>
              <a:t>The highest-ranked item was the RTI summer core modules overall, which received a 100% rating across all cohorts (except Cohort 1).</a:t>
            </a:r>
          </a:p>
          <a:p>
            <a:pPr marL="171450" indent="-171450">
              <a:buFont typeface="Arial" panose="020B0604020202020204" pitchFamily="34" charset="0"/>
              <a:buChar char="•"/>
            </a:pPr>
            <a:endParaRPr lang="en-US" sz="1200" dirty="0">
              <a:latin typeface="+mn-lt"/>
            </a:endParaRPr>
          </a:p>
          <a:p>
            <a:pPr marL="171450" indent="-171450">
              <a:buFont typeface="Arial" panose="020B0604020202020204" pitchFamily="34" charset="0"/>
              <a:buChar char="•"/>
            </a:pPr>
            <a:r>
              <a:rPr lang="en-US" sz="1200" dirty="0">
                <a:latin typeface="+mn-lt"/>
              </a:rPr>
              <a:t>Other consistently highly rated items across all cohorts were overall curriculum quality (99.0%), helpfulness of RTI staff (98.0%), and overall instructor effectiveness (97.3%).</a:t>
            </a:r>
          </a:p>
          <a:p>
            <a:pPr marL="171450" indent="-171450">
              <a:buFont typeface="Arial" panose="020B0604020202020204" pitchFamily="34" charset="0"/>
              <a:buChar char="•"/>
            </a:pPr>
            <a:endParaRPr lang="en-US" sz="1200" dirty="0">
              <a:latin typeface="+mn-lt"/>
            </a:endParaRPr>
          </a:p>
          <a:p>
            <a:pPr marL="171450" indent="-171450">
              <a:buFont typeface="Arial" panose="020B0604020202020204" pitchFamily="34" charset="0"/>
              <a:buChar char="•"/>
            </a:pPr>
            <a:r>
              <a:rPr lang="en-US" sz="1200" dirty="0">
                <a:latin typeface="+mn-lt"/>
              </a:rPr>
              <a:t>Lower-ranked items included eight specific items. Small-group activities, breakout rooms, and pre-institute curriculum work have remained in the high 80s across all cohorts. Pre-institute curriculum work, lecture recordings, and opportunities to interact with other participants have been trending upward. The RTI public website, homework activities, and the RTI community of practice on MLANET have been trending downward.</a:t>
            </a:r>
          </a:p>
          <a:p>
            <a:endParaRPr lang="en-US" sz="1200" dirty="0">
              <a:solidFill>
                <a:srgbClr val="323D48"/>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The overall ranked order was calculated by averaging the rating scores (excellent &amp; good ratings) for 2018-2025 and then ranking them from highest to lowest.</a:t>
            </a:r>
          </a:p>
          <a:p>
            <a:endParaRPr lang="en-US" sz="1200" b="1" dirty="0">
              <a:solidFill>
                <a:srgbClr val="323D48"/>
              </a:solidFill>
              <a:effectLst/>
              <a:latin typeface="+mn-lt"/>
            </a:endParaRPr>
          </a:p>
          <a:p>
            <a:r>
              <a:rPr lang="en-US" sz="1400" dirty="0" err="1">
                <a:latin typeface="+mn-lt"/>
              </a:rPr>
              <a:t>nked</a:t>
            </a:r>
            <a:r>
              <a:rPr lang="en-US" sz="1400" dirty="0">
                <a:latin typeface="+mn-lt"/>
              </a:rPr>
              <a:t> order was calculated by averaging the rating scores (excellent &amp; good ratings) for 2018-2024 and then ranking them from highest to lowest.</a:t>
            </a:r>
          </a:p>
          <a:p>
            <a:endParaRPr lang="en-US" sz="1400" b="1" dirty="0">
              <a:solidFill>
                <a:srgbClr val="323D48"/>
              </a:solidFill>
              <a:effectLst/>
              <a:latin typeface="+mn-lt"/>
            </a:endParaRPr>
          </a:p>
          <a:p>
            <a:endParaRPr lang="en-US" dirty="0"/>
          </a:p>
        </p:txBody>
      </p:sp>
      <p:sp>
        <p:nvSpPr>
          <p:cNvPr id="4" name="Slide Number Placeholder 3">
            <a:extLst>
              <a:ext uri="{FF2B5EF4-FFF2-40B4-BE49-F238E27FC236}">
                <a16:creationId xmlns:a16="http://schemas.microsoft.com/office/drawing/2014/main" id="{D86C7848-8DB0-7DAA-43D0-7D1BFAE7F39E}"/>
              </a:ext>
            </a:extLst>
          </p:cNvPr>
          <p:cNvSpPr>
            <a:spLocks noGrp="1"/>
          </p:cNvSpPr>
          <p:nvPr>
            <p:ph type="sldNum" sz="quarter" idx="5"/>
          </p:nvPr>
        </p:nvSpPr>
        <p:spPr/>
        <p:txBody>
          <a:bodyPr/>
          <a:lstStyle/>
          <a:p>
            <a:fld id="{307AED0B-7CB3-8A4E-BA3A-188C5CA545A0}" type="slidenum">
              <a:rPr lang="en-US" smtClean="0"/>
              <a:t>6</a:t>
            </a:fld>
            <a:endParaRPr lang="en-US"/>
          </a:p>
        </p:txBody>
      </p:sp>
    </p:spTree>
    <p:extLst>
      <p:ext uri="{BB962C8B-B14F-4D97-AF65-F5344CB8AC3E}">
        <p14:creationId xmlns:p14="http://schemas.microsoft.com/office/powerpoint/2010/main" val="1494641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D4D42-08BD-C354-E978-9F8FA763B7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79A187D-3C35-8CCF-1EC8-E5C33080CB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E7DF4D-075F-81CC-198C-039A9392C3B7}"/>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91A0393D-6996-535E-B217-BF3B51E428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DFD9C9-BA93-504D-F425-C40A9746D446}"/>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419462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511E-C78B-8187-1642-FEBEEA4F25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5A53D1-6F26-DCC4-5D9D-482E5C8EF7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6016F-A491-3452-2298-71CF8CDC2C8A}"/>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FBB4F276-016B-8F86-EA92-CCABB64CAB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8FD63-89E5-FDD7-8C57-B132154FF290}"/>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2681297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71F325-9313-4355-80EE-F42C2CAF50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2F00A0-5C04-B3BE-5E06-49390CAFC7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CE12E0-F032-3676-DB39-F5263C39A7DA}"/>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AB8AD745-5151-3F64-B38D-D8D813F20F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69038-37BC-3CBB-980E-1F773C3EC586}"/>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66415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ECFA6-E505-A444-D55F-5F077E874C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97FF73-66F8-7098-D90E-BBA6EF76CE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DC096-6004-C942-A431-FADE6CF00DD6}"/>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67095167-84B9-52A7-C336-A762D84029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62DC60-A553-B56E-15A2-AC00105D3B3A}"/>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3201410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22EC-49B6-7C7D-F86F-4732530D84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7B438F-DB0F-BE57-8DD8-5BF1F9B9F4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61B4D3-BBAE-2D22-2112-5C8B84B796BA}"/>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901CC295-CC6E-323F-1748-6359B61EF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6F3ADA-F5FD-7C9C-6511-F656AA6E24E8}"/>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2371547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5F5F5-D26D-8FC2-94B5-FCC9CCFFCF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B218D-33C8-4581-08F0-4FFA4B42A9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46DC42B-C988-F541-2997-EFF7D0AF51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CD8030-65B0-5AE8-5BF2-B68215DA9312}"/>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6" name="Footer Placeholder 5">
            <a:extLst>
              <a:ext uri="{FF2B5EF4-FFF2-40B4-BE49-F238E27FC236}">
                <a16:creationId xmlns:a16="http://schemas.microsoft.com/office/drawing/2014/main" id="{92130648-2B1E-9AEB-1628-486997D2AA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C58130-5CDF-A6F3-0986-CA3C065D4C97}"/>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270574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A6443-530F-4E49-50CC-6EA609765E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FD843A-A00F-56A2-A78C-F2C0984770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15BE26-F7AA-FA10-5740-27FE91DBC0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21961E-0473-25FC-5FFC-B86EFDC4BC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849686-F540-0FED-AC21-F4C6E2C9E1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8AE1B6-4D36-8299-CD39-5D76D15472CD}"/>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8" name="Footer Placeholder 7">
            <a:extLst>
              <a:ext uri="{FF2B5EF4-FFF2-40B4-BE49-F238E27FC236}">
                <a16:creationId xmlns:a16="http://schemas.microsoft.com/office/drawing/2014/main" id="{E1BDFAEF-2D02-EC29-0063-12D4DEE99F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B2CA94-F58E-515F-E816-DEAB7DFE9B09}"/>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412435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F3278-3C48-DDDD-7370-452C4E7019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B283BC-FDBF-BAAA-6474-187F9F5C32B7}"/>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4" name="Footer Placeholder 3">
            <a:extLst>
              <a:ext uri="{FF2B5EF4-FFF2-40B4-BE49-F238E27FC236}">
                <a16:creationId xmlns:a16="http://schemas.microsoft.com/office/drawing/2014/main" id="{82808F92-A19E-E496-68EC-16236BDD03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13C73C-0FDA-E5F5-8204-2CFBAB3DC2E2}"/>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3895057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27F064-5133-41CE-06E8-76D6C6F0469F}"/>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3" name="Footer Placeholder 2">
            <a:extLst>
              <a:ext uri="{FF2B5EF4-FFF2-40B4-BE49-F238E27FC236}">
                <a16:creationId xmlns:a16="http://schemas.microsoft.com/office/drawing/2014/main" id="{F2854104-7E90-62A7-DAB3-D41F04A01D1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40F2D3-57B8-DA1A-7C0B-0769B6F3297B}"/>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196421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17A5A-C7D8-A8EC-D9F1-06DD45A9E5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D62FC2-E4FE-49D6-6BB5-42090BB54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39DB61-02D4-E0C1-9C9A-A6761A2D3F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67ACD0-EF44-6669-5960-89DB33134B51}"/>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6" name="Footer Placeholder 5">
            <a:extLst>
              <a:ext uri="{FF2B5EF4-FFF2-40B4-BE49-F238E27FC236}">
                <a16:creationId xmlns:a16="http://schemas.microsoft.com/office/drawing/2014/main" id="{18DD9316-BFC0-7723-DD45-4F5E0FC5F6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AAF245-4532-BE81-3493-216635D3FC82}"/>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354287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C1280-DFBD-0BB6-0F45-065C583951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789D99-77A3-041F-55C7-9AFD6EEC1C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0C622-C87B-4860-DD47-4577162E99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B4E2EA-2AE4-1993-A9AD-6E340E6AF47E}"/>
              </a:ext>
            </a:extLst>
          </p:cNvPr>
          <p:cNvSpPr>
            <a:spLocks noGrp="1"/>
          </p:cNvSpPr>
          <p:nvPr>
            <p:ph type="dt" sz="half" idx="10"/>
          </p:nvPr>
        </p:nvSpPr>
        <p:spPr/>
        <p:txBody>
          <a:bodyPr/>
          <a:lstStyle/>
          <a:p>
            <a:fld id="{018EBF0B-EA9F-2247-B4AB-2E73189D326E}" type="datetimeFigureOut">
              <a:rPr lang="en-US" smtClean="0"/>
              <a:t>3/3/26</a:t>
            </a:fld>
            <a:endParaRPr lang="en-US"/>
          </a:p>
        </p:txBody>
      </p:sp>
      <p:sp>
        <p:nvSpPr>
          <p:cNvPr id="6" name="Footer Placeholder 5">
            <a:extLst>
              <a:ext uri="{FF2B5EF4-FFF2-40B4-BE49-F238E27FC236}">
                <a16:creationId xmlns:a16="http://schemas.microsoft.com/office/drawing/2014/main" id="{41F773ED-6642-E86E-218E-BF65CABC67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F6B810-E502-3747-617F-F56554837906}"/>
              </a:ext>
            </a:extLst>
          </p:cNvPr>
          <p:cNvSpPr>
            <a:spLocks noGrp="1"/>
          </p:cNvSpPr>
          <p:nvPr>
            <p:ph type="sldNum" sz="quarter" idx="12"/>
          </p:nvPr>
        </p:nvSpPr>
        <p:spPr/>
        <p:txBody>
          <a:bodyPr/>
          <a:lstStyle/>
          <a:p>
            <a:fld id="{F2F121E6-94B4-C44B-A5D1-9760E085DF90}" type="slidenum">
              <a:rPr lang="en-US" smtClean="0"/>
              <a:t>‹#›</a:t>
            </a:fld>
            <a:endParaRPr lang="en-US"/>
          </a:p>
        </p:txBody>
      </p:sp>
    </p:spTree>
    <p:extLst>
      <p:ext uri="{BB962C8B-B14F-4D97-AF65-F5344CB8AC3E}">
        <p14:creationId xmlns:p14="http://schemas.microsoft.com/office/powerpoint/2010/main" val="232879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83782E-A177-6335-F0E0-D9D20D20AE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E1CF76-3279-D953-D241-CC0EC16B2F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E0135-58C5-BE86-6D42-6CB637E191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EBF0B-EA9F-2247-B4AB-2E73189D326E}" type="datetimeFigureOut">
              <a:rPr lang="en-US" smtClean="0"/>
              <a:t>3/3/26</a:t>
            </a:fld>
            <a:endParaRPr lang="en-US"/>
          </a:p>
        </p:txBody>
      </p:sp>
      <p:sp>
        <p:nvSpPr>
          <p:cNvPr id="5" name="Footer Placeholder 4">
            <a:extLst>
              <a:ext uri="{FF2B5EF4-FFF2-40B4-BE49-F238E27FC236}">
                <a16:creationId xmlns:a16="http://schemas.microsoft.com/office/drawing/2014/main" id="{AA3C4F30-DE84-D680-5E1A-204D549F31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5BD68A-7FD6-EB9A-C56D-04E6C65CC5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F121E6-94B4-C44B-A5D1-9760E085DF90}" type="slidenum">
              <a:rPr lang="en-US" smtClean="0"/>
              <a:t>‹#›</a:t>
            </a:fld>
            <a:endParaRPr lang="en-US"/>
          </a:p>
        </p:txBody>
      </p:sp>
    </p:spTree>
    <p:extLst>
      <p:ext uri="{BB962C8B-B14F-4D97-AF65-F5344CB8AC3E}">
        <p14:creationId xmlns:p14="http://schemas.microsoft.com/office/powerpoint/2010/main" val="4054769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832EC1-37AC-054A-ACBE-E981EE09A818}"/>
              </a:ext>
            </a:extLst>
          </p:cNvPr>
          <p:cNvPicPr>
            <a:picLocks noChangeAspect="1"/>
          </p:cNvPicPr>
          <p:nvPr/>
        </p:nvPicPr>
        <p:blipFill>
          <a:blip r:embed="rId3"/>
          <a:stretch>
            <a:fillRect/>
          </a:stretch>
        </p:blipFill>
        <p:spPr>
          <a:xfrm>
            <a:off x="0" y="0"/>
            <a:ext cx="12577266" cy="6858000"/>
          </a:xfrm>
          <a:prstGeom prst="rect">
            <a:avLst/>
          </a:prstGeom>
        </p:spPr>
      </p:pic>
      <p:sp>
        <p:nvSpPr>
          <p:cNvPr id="2" name="Title 1">
            <a:extLst>
              <a:ext uri="{FF2B5EF4-FFF2-40B4-BE49-F238E27FC236}">
                <a16:creationId xmlns:a16="http://schemas.microsoft.com/office/drawing/2014/main" id="{DF05030B-973D-874B-8254-31CDC5DE8D2F}"/>
              </a:ext>
            </a:extLst>
          </p:cNvPr>
          <p:cNvSpPr>
            <a:spLocks noGrp="1"/>
          </p:cNvSpPr>
          <p:nvPr>
            <p:ph type="ctrTitle"/>
          </p:nvPr>
        </p:nvSpPr>
        <p:spPr>
          <a:xfrm>
            <a:off x="2282765" y="108856"/>
            <a:ext cx="9668604" cy="885755"/>
          </a:xfrm>
        </p:spPr>
        <p:txBody>
          <a:bodyPr>
            <a:normAutofit/>
          </a:bodyPr>
          <a:lstStyle/>
          <a:p>
            <a:pPr algn="l"/>
            <a:r>
              <a:rPr lang="en-US" sz="3200" b="1" dirty="0">
                <a:solidFill>
                  <a:srgbClr val="073C6E"/>
                </a:solidFill>
              </a:rPr>
              <a:t>2018-2025 RTI Midpoint Program Evaluation Results </a:t>
            </a:r>
          </a:p>
        </p:txBody>
      </p:sp>
      <p:sp>
        <p:nvSpPr>
          <p:cNvPr id="3" name="Subtitle 2">
            <a:extLst>
              <a:ext uri="{FF2B5EF4-FFF2-40B4-BE49-F238E27FC236}">
                <a16:creationId xmlns:a16="http://schemas.microsoft.com/office/drawing/2014/main" id="{141FE1D9-F6C8-AE47-A2C7-A30FC32F860E}"/>
              </a:ext>
            </a:extLst>
          </p:cNvPr>
          <p:cNvSpPr>
            <a:spLocks noGrp="1"/>
          </p:cNvSpPr>
          <p:nvPr>
            <p:ph type="subTitle" idx="1"/>
          </p:nvPr>
        </p:nvSpPr>
        <p:spPr>
          <a:xfrm>
            <a:off x="2246907" y="1407885"/>
            <a:ext cx="9444778" cy="4151086"/>
          </a:xfrm>
        </p:spPr>
        <p:txBody>
          <a:bodyPr>
            <a:normAutofit fontScale="85000" lnSpcReduction="20000"/>
          </a:bodyPr>
          <a:lstStyle/>
          <a:p>
            <a:pPr marL="342900" indent="-342900" algn="l">
              <a:buClr>
                <a:srgbClr val="1A71A6"/>
              </a:buClr>
              <a:buFont typeface="Arial" panose="020B0604020202020204" pitchFamily="34" charset="0"/>
              <a:buChar char="•"/>
            </a:pPr>
            <a:r>
              <a:rPr lang="en-US" dirty="0"/>
              <a:t>Midpoint program evaluations were sent to participants after the conclusion of the summer core modules (M1-9). Prior to the 2021 institute, surveys were sent after the one-week in-person/virtual workshops that were held 2018-2020. </a:t>
            </a:r>
          </a:p>
          <a:p>
            <a:pPr marL="800100" lvl="1" indent="-342900" algn="l">
              <a:buClr>
                <a:srgbClr val="1A71A6"/>
              </a:buClr>
              <a:buFont typeface="Arial" panose="020B0604020202020204" pitchFamily="34" charset="0"/>
              <a:buChar char="•"/>
            </a:pPr>
            <a:r>
              <a:rPr lang="en-US" dirty="0"/>
              <a:t>2018 cohort sent Aug 17-31, 2018</a:t>
            </a:r>
          </a:p>
          <a:p>
            <a:pPr marL="800100" lvl="1" indent="-342900" algn="l">
              <a:buClr>
                <a:srgbClr val="1A71A6"/>
              </a:buClr>
              <a:buFont typeface="Arial" panose="020B0604020202020204" pitchFamily="34" charset="0"/>
              <a:buChar char="•"/>
            </a:pPr>
            <a:r>
              <a:rPr lang="en-US" dirty="0"/>
              <a:t>2019 cohort sent Aug 24-Sep 3, 2019</a:t>
            </a:r>
          </a:p>
          <a:p>
            <a:pPr marL="800100" lvl="1" indent="-342900" algn="l">
              <a:buClr>
                <a:srgbClr val="1A71A6"/>
              </a:buClr>
              <a:buFont typeface="Arial" panose="020B0604020202020204" pitchFamily="34" charset="0"/>
              <a:buChar char="•"/>
            </a:pPr>
            <a:r>
              <a:rPr lang="en-US" dirty="0"/>
              <a:t>2020 cohort sent Sep 3-11, 2020</a:t>
            </a:r>
          </a:p>
          <a:p>
            <a:pPr marL="800100" lvl="1" indent="-342900" algn="l">
              <a:buClr>
                <a:srgbClr val="1A71A6"/>
              </a:buClr>
              <a:buFont typeface="Arial" panose="020B0604020202020204" pitchFamily="34" charset="0"/>
              <a:buChar char="•"/>
            </a:pPr>
            <a:r>
              <a:rPr lang="en-US" dirty="0"/>
              <a:t>2021 cohort sent Aug 11-31, 2021</a:t>
            </a:r>
          </a:p>
          <a:p>
            <a:pPr marL="800100" lvl="1" indent="-342900" algn="l">
              <a:buClr>
                <a:srgbClr val="1A71A6"/>
              </a:buClr>
              <a:buFont typeface="Arial" panose="020B0604020202020204" pitchFamily="34" charset="0"/>
              <a:buChar char="•"/>
            </a:pPr>
            <a:r>
              <a:rPr lang="en-US" dirty="0"/>
              <a:t>2022 cohort sent Aug 17-31, 2022</a:t>
            </a:r>
          </a:p>
          <a:p>
            <a:pPr marL="800100" lvl="1" indent="-342900" algn="l">
              <a:buClr>
                <a:srgbClr val="1A71A6"/>
              </a:buClr>
              <a:buFont typeface="Arial" panose="020B0604020202020204" pitchFamily="34" charset="0"/>
              <a:buChar char="•"/>
            </a:pPr>
            <a:r>
              <a:rPr lang="en-US" dirty="0"/>
              <a:t>2023 cohort sent Feb 5-19, 2024</a:t>
            </a:r>
          </a:p>
          <a:p>
            <a:pPr marL="800100" lvl="1" indent="-342900" algn="l">
              <a:buClr>
                <a:srgbClr val="1A71A6"/>
              </a:buClr>
              <a:buFont typeface="Arial" panose="020B0604020202020204" pitchFamily="34" charset="0"/>
              <a:buChar char="•"/>
            </a:pPr>
            <a:r>
              <a:rPr lang="en-US" dirty="0"/>
              <a:t>2024 cohort sent Jul 21-Sep 6, 2024</a:t>
            </a:r>
          </a:p>
          <a:p>
            <a:pPr marL="800100" lvl="1" indent="-342900" algn="l">
              <a:buClr>
                <a:srgbClr val="1A71A6"/>
              </a:buClr>
              <a:buFont typeface="Arial" panose="020B0604020202020204" pitchFamily="34" charset="0"/>
              <a:buChar char="•"/>
            </a:pPr>
            <a:r>
              <a:rPr lang="en-US" dirty="0"/>
              <a:t>2025 cohort sent Aug 4-15, 2025</a:t>
            </a:r>
          </a:p>
          <a:p>
            <a:pPr marL="342900" indent="-342900" algn="l">
              <a:buClr>
                <a:srgbClr val="1A71A6"/>
              </a:buClr>
              <a:buFont typeface="Arial" panose="020B0604020202020204" pitchFamily="34" charset="0"/>
              <a:buChar char="•"/>
            </a:pPr>
            <a:r>
              <a:rPr lang="en-US" dirty="0"/>
              <a:t>The survey includes questions about the learning modules overall, curriculum, instructors, course materials, format, learning activities, and other aspects. </a:t>
            </a:r>
          </a:p>
          <a:p>
            <a:pPr marL="342900" indent="-342900" algn="l">
              <a:buClr>
                <a:srgbClr val="1A71A6"/>
              </a:buClr>
              <a:buFont typeface="Arial" panose="020B0604020202020204" pitchFamily="34" charset="0"/>
              <a:buChar char="•"/>
            </a:pPr>
            <a:r>
              <a:rPr lang="en-US" dirty="0"/>
              <a:t>Midpoint program survey results are evaluated to make mid-course corrections in the current institute year and to inform improvements in future institutes. They also strengthen the research confidence results.  </a:t>
            </a:r>
          </a:p>
          <a:p>
            <a:pPr marL="342900" indent="-342900" algn="l">
              <a:buClr>
                <a:srgbClr val="1A71A6"/>
              </a:buClr>
              <a:buFont typeface="Arial" panose="020B0604020202020204" pitchFamily="34" charset="0"/>
              <a:buChar char="•"/>
            </a:pPr>
            <a:endParaRPr lang="en-US" dirty="0"/>
          </a:p>
          <a:p>
            <a:pPr marL="800100" lvl="1"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2818493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CB9651-1163-19AA-99E3-21CE82366D22}"/>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B74243C-2B26-FF9F-A1ED-A1AB6EC3DD2B}"/>
              </a:ext>
            </a:extLst>
          </p:cNvPr>
          <p:cNvGraphicFramePr>
            <a:graphicFrameLocks noGrp="1"/>
          </p:cNvGraphicFramePr>
          <p:nvPr>
            <p:ph idx="4294967295"/>
            <p:extLst>
              <p:ext uri="{D42A27DB-BD31-4B8C-83A1-F6EECF244321}">
                <p14:modId xmlns:p14="http://schemas.microsoft.com/office/powerpoint/2010/main" val="766512667"/>
              </p:ext>
            </p:extLst>
          </p:nvPr>
        </p:nvGraphicFramePr>
        <p:xfrm>
          <a:off x="0" y="0"/>
          <a:ext cx="12122852" cy="6857998"/>
        </p:xfrm>
        <a:graphic>
          <a:graphicData uri="http://schemas.openxmlformats.org/drawingml/2006/table">
            <a:tbl>
              <a:tblPr firstRow="1" bandRow="1">
                <a:tableStyleId>{5C22544A-7EE6-4342-B048-85BDC9FD1C3A}</a:tableStyleId>
              </a:tblPr>
              <a:tblGrid>
                <a:gridCol w="831032">
                  <a:extLst>
                    <a:ext uri="{9D8B030D-6E8A-4147-A177-3AD203B41FA5}">
                      <a16:colId xmlns:a16="http://schemas.microsoft.com/office/drawing/2014/main" val="2018838811"/>
                    </a:ext>
                  </a:extLst>
                </a:gridCol>
                <a:gridCol w="3781051">
                  <a:extLst>
                    <a:ext uri="{9D8B030D-6E8A-4147-A177-3AD203B41FA5}">
                      <a16:colId xmlns:a16="http://schemas.microsoft.com/office/drawing/2014/main" val="1804994938"/>
                    </a:ext>
                  </a:extLst>
                </a:gridCol>
                <a:gridCol w="854721">
                  <a:extLst>
                    <a:ext uri="{9D8B030D-6E8A-4147-A177-3AD203B41FA5}">
                      <a16:colId xmlns:a16="http://schemas.microsoft.com/office/drawing/2014/main" val="2818288211"/>
                    </a:ext>
                  </a:extLst>
                </a:gridCol>
                <a:gridCol w="680880">
                  <a:extLst>
                    <a:ext uri="{9D8B030D-6E8A-4147-A177-3AD203B41FA5}">
                      <a16:colId xmlns:a16="http://schemas.microsoft.com/office/drawing/2014/main" val="3283620669"/>
                    </a:ext>
                  </a:extLst>
                </a:gridCol>
                <a:gridCol w="796773">
                  <a:extLst>
                    <a:ext uri="{9D8B030D-6E8A-4147-A177-3AD203B41FA5}">
                      <a16:colId xmlns:a16="http://schemas.microsoft.com/office/drawing/2014/main" val="376386994"/>
                    </a:ext>
                  </a:extLst>
                </a:gridCol>
                <a:gridCol w="767800">
                  <a:extLst>
                    <a:ext uri="{9D8B030D-6E8A-4147-A177-3AD203B41FA5}">
                      <a16:colId xmlns:a16="http://schemas.microsoft.com/office/drawing/2014/main" val="2412967023"/>
                    </a:ext>
                  </a:extLst>
                </a:gridCol>
                <a:gridCol w="767800">
                  <a:extLst>
                    <a:ext uri="{9D8B030D-6E8A-4147-A177-3AD203B41FA5}">
                      <a16:colId xmlns:a16="http://schemas.microsoft.com/office/drawing/2014/main" val="496098298"/>
                    </a:ext>
                  </a:extLst>
                </a:gridCol>
                <a:gridCol w="635956">
                  <a:extLst>
                    <a:ext uri="{9D8B030D-6E8A-4147-A177-3AD203B41FA5}">
                      <a16:colId xmlns:a16="http://schemas.microsoft.com/office/drawing/2014/main" val="2856019062"/>
                    </a:ext>
                  </a:extLst>
                </a:gridCol>
                <a:gridCol w="827209">
                  <a:extLst>
                    <a:ext uri="{9D8B030D-6E8A-4147-A177-3AD203B41FA5}">
                      <a16:colId xmlns:a16="http://schemas.microsoft.com/office/drawing/2014/main" val="2877267377"/>
                    </a:ext>
                  </a:extLst>
                </a:gridCol>
                <a:gridCol w="695365">
                  <a:extLst>
                    <a:ext uri="{9D8B030D-6E8A-4147-A177-3AD203B41FA5}">
                      <a16:colId xmlns:a16="http://schemas.microsoft.com/office/drawing/2014/main" val="2817253761"/>
                    </a:ext>
                  </a:extLst>
                </a:gridCol>
                <a:gridCol w="767800">
                  <a:extLst>
                    <a:ext uri="{9D8B030D-6E8A-4147-A177-3AD203B41FA5}">
                      <a16:colId xmlns:a16="http://schemas.microsoft.com/office/drawing/2014/main" val="1231298878"/>
                    </a:ext>
                  </a:extLst>
                </a:gridCol>
                <a:gridCol w="716465">
                  <a:extLst>
                    <a:ext uri="{9D8B030D-6E8A-4147-A177-3AD203B41FA5}">
                      <a16:colId xmlns:a16="http://schemas.microsoft.com/office/drawing/2014/main" val="2100653739"/>
                    </a:ext>
                  </a:extLst>
                </a:gridCol>
              </a:tblGrid>
              <a:tr h="1107796">
                <a:tc>
                  <a:txBody>
                    <a:bodyPr/>
                    <a:lstStyle/>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11">
                  <a:txBody>
                    <a:bodyPr/>
                    <a:lstStyle/>
                    <a:p>
                      <a:pPr algn="ctr" rtl="0" fontAlgn="b"/>
                      <a:endParaRPr lang="en-US" sz="1200" u="none" strike="noStrike" dirty="0">
                        <a:solidFill>
                          <a:schemeClr val="bg1"/>
                        </a:solidFill>
                        <a:effectLst/>
                      </a:endParaRPr>
                    </a:p>
                    <a:p>
                      <a:pPr algn="ctr" rtl="0" fontAlgn="b"/>
                      <a:r>
                        <a:rPr lang="en-US" sz="1600" u="none" strike="noStrike" dirty="0">
                          <a:solidFill>
                            <a:schemeClr val="bg1"/>
                          </a:solidFill>
                          <a:effectLst/>
                        </a:rPr>
                        <a:t>2018-2022 Midpoint Program Evaluation Results (Q1-Q11)</a:t>
                      </a:r>
                    </a:p>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01640"/>
                  </a:ext>
                </a:extLst>
              </a:tr>
              <a:tr h="775023">
                <a:tc>
                  <a:txBody>
                    <a:bodyPr/>
                    <a:lstStyle/>
                    <a:p>
                      <a:pPr algn="ctr" rtl="0" fontAlgn="b"/>
                      <a:r>
                        <a:rPr lang="en-US" sz="1400" b="1" i="0" u="none" strike="noStrike" dirty="0">
                          <a:solidFill>
                            <a:srgbClr val="000000"/>
                          </a:solidFill>
                          <a:effectLst/>
                          <a:latin typeface="Calibri" panose="020F0502020204030204" pitchFamily="34" charset="0"/>
                        </a:rPr>
                        <a:t>Survey</a:t>
                      </a:r>
                    </a:p>
                    <a:p>
                      <a:pPr algn="ctr" rtl="0" fontAlgn="b"/>
                      <a:r>
                        <a:rPr lang="en-US" sz="1400" b="1" i="0" u="none" strike="noStrike" dirty="0">
                          <a:solidFill>
                            <a:srgbClr val="000000"/>
                          </a:solidFill>
                          <a:effectLst/>
                          <a:latin typeface="Calibri" panose="020F0502020204030204" pitchFamily="34" charset="0"/>
                        </a:rPr>
                        <a:t>Question</a:t>
                      </a:r>
                      <a:r>
                        <a:rPr lang="en-US" sz="700" b="1" i="0" u="none" strike="noStrike" dirty="0">
                          <a:solidFill>
                            <a:srgbClr val="000000"/>
                          </a:solidFill>
                          <a:effectLst/>
                          <a:latin typeface="Calibri" panose="020F0502020204030204" pitchFamily="34" charset="0"/>
                        </a:rPr>
                        <a:t> </a:t>
                      </a:r>
                    </a:p>
                    <a:p>
                      <a:pPr algn="ctr" rtl="0" fontAlgn="b"/>
                      <a:r>
                        <a:rPr lang="en-US" sz="1400" b="1" i="0" u="none" strike="noStrike" dirty="0">
                          <a:solidFill>
                            <a:srgbClr val="000000"/>
                          </a:solidFill>
                          <a:effectLst/>
                          <a:latin typeface="Calibri" panose="020F0502020204030204" pitchFamily="34" charset="0"/>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7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200" b="1" u="none" strike="noStrike" dirty="0">
                          <a:effectLst/>
                        </a:rPr>
                        <a:t>2018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2018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2019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2019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2020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2020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2021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2021 MEDIAN  (N=32)</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2022 %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2022 MEDIAN   (N=34)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extLst>
                  <a:ext uri="{0D108BD9-81ED-4DB2-BD59-A6C34878D82A}">
                    <a16:rowId xmlns:a16="http://schemas.microsoft.com/office/drawing/2014/main" val="4222748421"/>
                  </a:ext>
                </a:extLst>
              </a:tr>
              <a:tr h="452289">
                <a:tc>
                  <a:txBody>
                    <a:bodyPr/>
                    <a:lstStyle/>
                    <a:p>
                      <a:pPr algn="ctr" rtl="0" fontAlgn="b"/>
                      <a:r>
                        <a:rPr lang="en-US" sz="1200" b="1" i="0" u="none" strike="noStrike" dirty="0">
                          <a:solidFill>
                            <a:srgbClr val="000000"/>
                          </a:solidFill>
                          <a:effectLst/>
                          <a:latin typeface="Calibri" panose="020F0502020204030204" pitchFamily="34" charset="0"/>
                        </a:rPr>
                        <a:t>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RTI Summer Core Modules (M1-9) &amp; Workshop overall</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95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100</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 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1460349210"/>
                  </a:ext>
                </a:extLst>
              </a:tr>
              <a:tr h="452289">
                <a:tc>
                  <a:txBody>
                    <a:bodyPr/>
                    <a:lstStyle/>
                    <a:p>
                      <a:pPr algn="ctr" rtl="0" fontAlgn="b"/>
                      <a:r>
                        <a:rPr lang="en-US" sz="1200" b="1" i="0" u="none" strike="noStrike" dirty="0">
                          <a:solidFill>
                            <a:srgbClr val="424E59"/>
                          </a:solidFill>
                          <a:effectLst/>
                          <a:latin typeface="+mn-lt"/>
                        </a:rPr>
                        <a:t>2</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Pre-institute curriculum work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84</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4</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85</a:t>
                      </a:r>
                      <a:endParaRPr lang="en-US" sz="1200" b="1" i="0" u="none" strike="noStrike">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4</a:t>
                      </a:r>
                      <a:endParaRPr lang="en-US" sz="1200" b="1" i="0" u="none" strike="noStrike" dirty="0">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88</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402768693"/>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3</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curriculum quality (modules)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100</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100</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812670564"/>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effectiveness of instructors</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100</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97</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448736829"/>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Lectures and discussions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rtl="0" fontAlgn="b"/>
                      <a:r>
                        <a:rPr lang="en-US" sz="1200" b="1" u="none" strike="noStrike" dirty="0">
                          <a:effectLst/>
                        </a:rPr>
                        <a:t>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90</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97</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3256924033"/>
                  </a:ext>
                </a:extLst>
              </a:tr>
              <a:tr h="452289">
                <a:tc>
                  <a:txBody>
                    <a:bodyPr/>
                    <a:lstStyle/>
                    <a:p>
                      <a:pPr algn="ctr" rtl="0" fontAlgn="b"/>
                      <a:r>
                        <a:rPr lang="en-US" sz="1200" b="1" i="0" u="none" strike="noStrike" dirty="0">
                          <a:solidFill>
                            <a:srgbClr val="424E59"/>
                          </a:solidFill>
                          <a:effectLst/>
                          <a:latin typeface="+mn-lt"/>
                        </a:rPr>
                        <a:t>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Small group activities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rtl="0" fontAlgn="b"/>
                      <a:r>
                        <a:rPr lang="en-US" sz="1200" b="1" u="none" strike="noStrike" dirty="0">
                          <a:effectLst/>
                        </a:rPr>
                        <a:t>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rtl="0" fontAlgn="b"/>
                      <a:r>
                        <a:rPr lang="en-US" sz="1200" b="1" u="none" strike="noStrike">
                          <a:effectLst/>
                        </a:rPr>
                        <a:t>95</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88 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523986066"/>
                  </a:ext>
                </a:extLst>
              </a:tr>
              <a:tr h="452289">
                <a:tc>
                  <a:txBody>
                    <a:bodyPr/>
                    <a:lstStyle/>
                    <a:p>
                      <a:pPr algn="ctr" rtl="0" fontAlgn="b"/>
                      <a:r>
                        <a:rPr lang="en-US" sz="1200" b="1" i="0" u="none" strike="noStrike" dirty="0">
                          <a:solidFill>
                            <a:srgbClr val="424E59"/>
                          </a:solidFill>
                          <a:effectLst/>
                          <a:latin typeface="+mn-lt"/>
                        </a:rPr>
                        <a:t>7</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Homework</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75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87</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81 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888951360"/>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helpfulness of  RTI staff (RTI/library services &amp; staff)</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100</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 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91</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3821700120"/>
                  </a:ext>
                </a:extLst>
              </a:tr>
              <a:tr h="452289">
                <a:tc>
                  <a:txBody>
                    <a:bodyPr/>
                    <a:lstStyle/>
                    <a:p>
                      <a:pPr algn="ctr" rtl="0" fontAlgn="b"/>
                      <a:r>
                        <a:rPr lang="en-US" sz="1200" b="1" i="0" u="none" strike="noStrike" dirty="0">
                          <a:solidFill>
                            <a:srgbClr val="424E59"/>
                          </a:solidFill>
                          <a:effectLst/>
                          <a:latin typeface="+mn-lt"/>
                        </a:rPr>
                        <a:t>9</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Length of each module (daily session)</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85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 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847057686"/>
                  </a:ext>
                </a:extLst>
              </a:tr>
              <a:tr h="452289">
                <a:tc>
                  <a:txBody>
                    <a:bodyPr/>
                    <a:lstStyle/>
                    <a:p>
                      <a:pPr algn="ctr" rtl="0" fontAlgn="b"/>
                      <a:r>
                        <a:rPr lang="en-US" sz="1200" b="1" i="0" u="none" strike="noStrike" dirty="0">
                          <a:solidFill>
                            <a:srgbClr val="424E59"/>
                          </a:solidFill>
                          <a:effectLst/>
                          <a:latin typeface="+mn-lt"/>
                        </a:rPr>
                        <a:t>10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Length of summer core modules (June-July)/modules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80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91</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 94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1351376827"/>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11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MEDLIB-ED course materials</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95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4</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85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100</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97</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996796267"/>
                  </a:ext>
                </a:extLst>
              </a:tr>
            </a:tbl>
          </a:graphicData>
        </a:graphic>
      </p:graphicFrame>
    </p:spTree>
    <p:extLst>
      <p:ext uri="{BB962C8B-B14F-4D97-AF65-F5344CB8AC3E}">
        <p14:creationId xmlns:p14="http://schemas.microsoft.com/office/powerpoint/2010/main" val="3844915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8D4DB6-A8C5-7EAE-00B9-DB1CBE42BD6D}"/>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A177DF3-5475-2809-26DB-455DCE0AA8CA}"/>
              </a:ext>
            </a:extLst>
          </p:cNvPr>
          <p:cNvGraphicFramePr>
            <a:graphicFrameLocks noGrp="1"/>
          </p:cNvGraphicFramePr>
          <p:nvPr>
            <p:ph idx="4294967295"/>
            <p:extLst>
              <p:ext uri="{D42A27DB-BD31-4B8C-83A1-F6EECF244321}">
                <p14:modId xmlns:p14="http://schemas.microsoft.com/office/powerpoint/2010/main" val="431449486"/>
              </p:ext>
            </p:extLst>
          </p:nvPr>
        </p:nvGraphicFramePr>
        <p:xfrm>
          <a:off x="0" y="0"/>
          <a:ext cx="12122852" cy="6857998"/>
        </p:xfrm>
        <a:graphic>
          <a:graphicData uri="http://schemas.openxmlformats.org/drawingml/2006/table">
            <a:tbl>
              <a:tblPr firstRow="1" bandRow="1">
                <a:tableStyleId>{5C22544A-7EE6-4342-B048-85BDC9FD1C3A}</a:tableStyleId>
              </a:tblPr>
              <a:tblGrid>
                <a:gridCol w="831032">
                  <a:extLst>
                    <a:ext uri="{9D8B030D-6E8A-4147-A177-3AD203B41FA5}">
                      <a16:colId xmlns:a16="http://schemas.microsoft.com/office/drawing/2014/main" val="2018838811"/>
                    </a:ext>
                  </a:extLst>
                </a:gridCol>
                <a:gridCol w="3781051">
                  <a:extLst>
                    <a:ext uri="{9D8B030D-6E8A-4147-A177-3AD203B41FA5}">
                      <a16:colId xmlns:a16="http://schemas.microsoft.com/office/drawing/2014/main" val="1804994938"/>
                    </a:ext>
                  </a:extLst>
                </a:gridCol>
                <a:gridCol w="854721">
                  <a:extLst>
                    <a:ext uri="{9D8B030D-6E8A-4147-A177-3AD203B41FA5}">
                      <a16:colId xmlns:a16="http://schemas.microsoft.com/office/drawing/2014/main" val="2818288211"/>
                    </a:ext>
                  </a:extLst>
                </a:gridCol>
                <a:gridCol w="680880">
                  <a:extLst>
                    <a:ext uri="{9D8B030D-6E8A-4147-A177-3AD203B41FA5}">
                      <a16:colId xmlns:a16="http://schemas.microsoft.com/office/drawing/2014/main" val="3283620669"/>
                    </a:ext>
                  </a:extLst>
                </a:gridCol>
                <a:gridCol w="796773">
                  <a:extLst>
                    <a:ext uri="{9D8B030D-6E8A-4147-A177-3AD203B41FA5}">
                      <a16:colId xmlns:a16="http://schemas.microsoft.com/office/drawing/2014/main" val="376386994"/>
                    </a:ext>
                  </a:extLst>
                </a:gridCol>
                <a:gridCol w="767800">
                  <a:extLst>
                    <a:ext uri="{9D8B030D-6E8A-4147-A177-3AD203B41FA5}">
                      <a16:colId xmlns:a16="http://schemas.microsoft.com/office/drawing/2014/main" val="2412967023"/>
                    </a:ext>
                  </a:extLst>
                </a:gridCol>
                <a:gridCol w="767800">
                  <a:extLst>
                    <a:ext uri="{9D8B030D-6E8A-4147-A177-3AD203B41FA5}">
                      <a16:colId xmlns:a16="http://schemas.microsoft.com/office/drawing/2014/main" val="496098298"/>
                    </a:ext>
                  </a:extLst>
                </a:gridCol>
                <a:gridCol w="635956">
                  <a:extLst>
                    <a:ext uri="{9D8B030D-6E8A-4147-A177-3AD203B41FA5}">
                      <a16:colId xmlns:a16="http://schemas.microsoft.com/office/drawing/2014/main" val="2856019062"/>
                    </a:ext>
                  </a:extLst>
                </a:gridCol>
                <a:gridCol w="827209">
                  <a:extLst>
                    <a:ext uri="{9D8B030D-6E8A-4147-A177-3AD203B41FA5}">
                      <a16:colId xmlns:a16="http://schemas.microsoft.com/office/drawing/2014/main" val="2877267377"/>
                    </a:ext>
                  </a:extLst>
                </a:gridCol>
                <a:gridCol w="695365">
                  <a:extLst>
                    <a:ext uri="{9D8B030D-6E8A-4147-A177-3AD203B41FA5}">
                      <a16:colId xmlns:a16="http://schemas.microsoft.com/office/drawing/2014/main" val="2817253761"/>
                    </a:ext>
                  </a:extLst>
                </a:gridCol>
                <a:gridCol w="767800">
                  <a:extLst>
                    <a:ext uri="{9D8B030D-6E8A-4147-A177-3AD203B41FA5}">
                      <a16:colId xmlns:a16="http://schemas.microsoft.com/office/drawing/2014/main" val="1231298878"/>
                    </a:ext>
                  </a:extLst>
                </a:gridCol>
                <a:gridCol w="716465">
                  <a:extLst>
                    <a:ext uri="{9D8B030D-6E8A-4147-A177-3AD203B41FA5}">
                      <a16:colId xmlns:a16="http://schemas.microsoft.com/office/drawing/2014/main" val="2100653739"/>
                    </a:ext>
                  </a:extLst>
                </a:gridCol>
              </a:tblGrid>
              <a:tr h="1107796">
                <a:tc>
                  <a:txBody>
                    <a:bodyPr/>
                    <a:lstStyle/>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11">
                  <a:txBody>
                    <a:bodyPr/>
                    <a:lstStyle/>
                    <a:p>
                      <a:pPr algn="ctr" rtl="0" fontAlgn="b"/>
                      <a:endParaRPr lang="en-US" sz="1200" u="none" strike="noStrike" dirty="0">
                        <a:solidFill>
                          <a:schemeClr val="bg1"/>
                        </a:solidFill>
                        <a:effectLst/>
                      </a:endParaRPr>
                    </a:p>
                    <a:p>
                      <a:pPr algn="ctr" rtl="0" fontAlgn="b"/>
                      <a:r>
                        <a:rPr lang="en-US" sz="1600" u="none" strike="noStrike" dirty="0">
                          <a:solidFill>
                            <a:schemeClr val="bg1"/>
                          </a:solidFill>
                          <a:effectLst/>
                        </a:rPr>
                        <a:t>2023-2025 Midpoint Program Evaluation Results (Q1-Q11)</a:t>
                      </a:r>
                    </a:p>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01640"/>
                  </a:ext>
                </a:extLst>
              </a:tr>
              <a:tr h="775023">
                <a:tc>
                  <a:txBody>
                    <a:bodyPr/>
                    <a:lstStyle/>
                    <a:p>
                      <a:pPr algn="ctr" rtl="0" fontAlgn="b"/>
                      <a:r>
                        <a:rPr lang="en-US" sz="1400" b="1" i="0" u="none" strike="noStrike" dirty="0">
                          <a:solidFill>
                            <a:srgbClr val="000000"/>
                          </a:solidFill>
                          <a:effectLst/>
                          <a:latin typeface="Calibri" panose="020F0502020204030204" pitchFamily="34" charset="0"/>
                        </a:rPr>
                        <a:t>Survey</a:t>
                      </a:r>
                    </a:p>
                    <a:p>
                      <a:pPr algn="ctr" rtl="0" fontAlgn="b"/>
                      <a:r>
                        <a:rPr lang="en-US" sz="1400" b="1" i="0" u="none" strike="noStrike" dirty="0">
                          <a:solidFill>
                            <a:srgbClr val="000000"/>
                          </a:solidFill>
                          <a:effectLst/>
                          <a:latin typeface="Calibri" panose="020F0502020204030204" pitchFamily="34" charset="0"/>
                        </a:rPr>
                        <a:t>Question</a:t>
                      </a:r>
                      <a:r>
                        <a:rPr lang="en-US" sz="700" b="1" i="0" u="none" strike="noStrike" dirty="0">
                          <a:solidFill>
                            <a:srgbClr val="000000"/>
                          </a:solidFill>
                          <a:effectLst/>
                          <a:latin typeface="Calibri" panose="020F0502020204030204" pitchFamily="34" charset="0"/>
                        </a:rPr>
                        <a:t> </a:t>
                      </a:r>
                    </a:p>
                    <a:p>
                      <a:pPr algn="ctr" rtl="0" fontAlgn="b"/>
                      <a:r>
                        <a:rPr lang="en-US" sz="1400" b="1" i="0" u="none" strike="noStrike" dirty="0">
                          <a:solidFill>
                            <a:srgbClr val="000000"/>
                          </a:solidFill>
                          <a:effectLst/>
                          <a:latin typeface="Calibri" panose="020F0502020204030204" pitchFamily="34" charset="0"/>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7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200" b="1" u="none" strike="noStrike" dirty="0">
                          <a:effectLst/>
                        </a:rPr>
                        <a:t>2023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2023 MEDIAN (N=28)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2024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2024 MEDIAN  (N=22)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2025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2025</a:t>
                      </a:r>
                    </a:p>
                    <a:p>
                      <a:pPr algn="ctr" rtl="0" fontAlgn="b"/>
                      <a:r>
                        <a:rPr lang="en-US" sz="1200" b="1" u="none" strike="noStrike" dirty="0">
                          <a:effectLst/>
                        </a:rPr>
                        <a:t>MEDIAN   (N=22)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2748421"/>
                  </a:ext>
                </a:extLst>
              </a:tr>
              <a:tr h="452289">
                <a:tc>
                  <a:txBody>
                    <a:bodyPr/>
                    <a:lstStyle/>
                    <a:p>
                      <a:pPr algn="ctr" rtl="0" fontAlgn="b"/>
                      <a:r>
                        <a:rPr lang="en-US" sz="1200" b="1" i="0" u="none" strike="noStrike" dirty="0">
                          <a:solidFill>
                            <a:srgbClr val="000000"/>
                          </a:solidFill>
                          <a:effectLst/>
                          <a:latin typeface="Calibri" panose="020F0502020204030204" pitchFamily="34" charset="0"/>
                        </a:rPr>
                        <a:t>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RTI Summer Core Modules (M1-9) &amp; Workshop overall</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100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60349210"/>
                  </a:ext>
                </a:extLst>
              </a:tr>
              <a:tr h="452289">
                <a:tc>
                  <a:txBody>
                    <a:bodyPr/>
                    <a:lstStyle/>
                    <a:p>
                      <a:pPr algn="ctr" rtl="0" fontAlgn="b"/>
                      <a:r>
                        <a:rPr lang="en-US" sz="1200" b="1" i="0" u="none" strike="noStrike" dirty="0">
                          <a:solidFill>
                            <a:srgbClr val="424E59"/>
                          </a:solidFill>
                          <a:effectLst/>
                          <a:latin typeface="+mn-lt"/>
                        </a:rPr>
                        <a:t>2</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Pre-institute curriculum work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91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02768693"/>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3</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curriculum quality (modules)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100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12670564"/>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effectiveness of instructors</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86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48736829"/>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Lectures and discussions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56924033"/>
                  </a:ext>
                </a:extLst>
              </a:tr>
              <a:tr h="452289">
                <a:tc>
                  <a:txBody>
                    <a:bodyPr/>
                    <a:lstStyle/>
                    <a:p>
                      <a:pPr algn="ctr" rtl="0" fontAlgn="b"/>
                      <a:r>
                        <a:rPr lang="en-US" sz="1200" b="1" i="0" u="none" strike="noStrike" dirty="0">
                          <a:solidFill>
                            <a:srgbClr val="424E59"/>
                          </a:solidFill>
                          <a:effectLst/>
                          <a:latin typeface="+mn-lt"/>
                        </a:rPr>
                        <a:t>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Small group activities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77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23986066"/>
                  </a:ext>
                </a:extLst>
              </a:tr>
              <a:tr h="452289">
                <a:tc>
                  <a:txBody>
                    <a:bodyPr/>
                    <a:lstStyle/>
                    <a:p>
                      <a:pPr algn="ctr" rtl="0" fontAlgn="b"/>
                      <a:r>
                        <a:rPr lang="en-US" sz="1200" b="1" i="0" u="none" strike="noStrike" dirty="0">
                          <a:solidFill>
                            <a:srgbClr val="424E59"/>
                          </a:solidFill>
                          <a:effectLst/>
                          <a:latin typeface="+mn-lt"/>
                        </a:rPr>
                        <a:t>7</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Homework</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68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88951360"/>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Overall helpfulness of  RTI staff (RTI/library services &amp; staff)</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100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21700120"/>
                  </a:ext>
                </a:extLst>
              </a:tr>
              <a:tr h="452289">
                <a:tc>
                  <a:txBody>
                    <a:bodyPr/>
                    <a:lstStyle/>
                    <a:p>
                      <a:pPr algn="ctr" rtl="0" fontAlgn="b"/>
                      <a:r>
                        <a:rPr lang="en-US" sz="1200" b="1" i="0" u="none" strike="noStrike" dirty="0">
                          <a:solidFill>
                            <a:srgbClr val="424E59"/>
                          </a:solidFill>
                          <a:effectLst/>
                          <a:latin typeface="+mn-lt"/>
                        </a:rPr>
                        <a:t>9</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Length of each module (daily session)</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47057686"/>
                  </a:ext>
                </a:extLst>
              </a:tr>
              <a:tr h="452289">
                <a:tc>
                  <a:txBody>
                    <a:bodyPr/>
                    <a:lstStyle/>
                    <a:p>
                      <a:pPr algn="ctr" rtl="0" fontAlgn="b"/>
                      <a:r>
                        <a:rPr lang="en-US" sz="1200" b="1" i="0" u="none" strike="noStrike" dirty="0">
                          <a:solidFill>
                            <a:srgbClr val="424E59"/>
                          </a:solidFill>
                          <a:effectLst/>
                          <a:latin typeface="+mn-lt"/>
                        </a:rPr>
                        <a:t>10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Length of summer core modules (June-July)/modules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a:solidFill>
                            <a:srgbClr val="333D48"/>
                          </a:solidFill>
                          <a:effectLst/>
                          <a:latin typeface="Calibri" panose="020F0502020204030204" pitchFamily="34" charset="0"/>
                        </a:rPr>
                        <a:t>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351376827"/>
                  </a:ext>
                </a:extLst>
              </a:tr>
              <a:tr h="452289">
                <a:tc>
                  <a:txBody>
                    <a:bodyPr/>
                    <a:lstStyle/>
                    <a:p>
                      <a:pPr algn="ctr" rtl="0" fontAlgn="b"/>
                      <a:r>
                        <a:rPr lang="en-US" sz="1200" b="1" i="0" u="none" strike="noStrike" dirty="0">
                          <a:solidFill>
                            <a:srgbClr val="424E59"/>
                          </a:solidFill>
                          <a:effectLst/>
                          <a:latin typeface="Calibri" panose="020F0502020204030204" pitchFamily="34" charset="0"/>
                        </a:rPr>
                        <a:t>11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MEDLIB-ED course materials</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93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dirty="0">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dirty="0">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400" b="1" i="0" u="none" strike="noStrike" dirty="0">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96796267"/>
                  </a:ext>
                </a:extLst>
              </a:tr>
            </a:tbl>
          </a:graphicData>
        </a:graphic>
      </p:graphicFrame>
    </p:spTree>
    <p:extLst>
      <p:ext uri="{BB962C8B-B14F-4D97-AF65-F5344CB8AC3E}">
        <p14:creationId xmlns:p14="http://schemas.microsoft.com/office/powerpoint/2010/main" val="1961894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29C2403-70D5-4891-946D-5F610F95851B}"/>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0D09F1F-1269-4285-9D93-40BDAF7F9C8C}"/>
              </a:ext>
            </a:extLst>
          </p:cNvPr>
          <p:cNvGraphicFramePr>
            <a:graphicFrameLocks noGrp="1"/>
          </p:cNvGraphicFramePr>
          <p:nvPr>
            <p:ph idx="4294967295"/>
            <p:extLst>
              <p:ext uri="{D42A27DB-BD31-4B8C-83A1-F6EECF244321}">
                <p14:modId xmlns:p14="http://schemas.microsoft.com/office/powerpoint/2010/main" val="1460980487"/>
              </p:ext>
            </p:extLst>
          </p:nvPr>
        </p:nvGraphicFramePr>
        <p:xfrm>
          <a:off x="0" y="0"/>
          <a:ext cx="12191999" cy="6858000"/>
        </p:xfrm>
        <a:graphic>
          <a:graphicData uri="http://schemas.openxmlformats.org/drawingml/2006/table">
            <a:tbl>
              <a:tblPr firstRow="1" bandRow="1">
                <a:tableStyleId>{5C22544A-7EE6-4342-B048-85BDC9FD1C3A}</a:tableStyleId>
              </a:tblPr>
              <a:tblGrid>
                <a:gridCol w="900179">
                  <a:extLst>
                    <a:ext uri="{9D8B030D-6E8A-4147-A177-3AD203B41FA5}">
                      <a16:colId xmlns:a16="http://schemas.microsoft.com/office/drawing/2014/main" val="2018838811"/>
                    </a:ext>
                  </a:extLst>
                </a:gridCol>
                <a:gridCol w="3781051">
                  <a:extLst>
                    <a:ext uri="{9D8B030D-6E8A-4147-A177-3AD203B41FA5}">
                      <a16:colId xmlns:a16="http://schemas.microsoft.com/office/drawing/2014/main" val="1804994938"/>
                    </a:ext>
                  </a:extLst>
                </a:gridCol>
                <a:gridCol w="854721">
                  <a:extLst>
                    <a:ext uri="{9D8B030D-6E8A-4147-A177-3AD203B41FA5}">
                      <a16:colId xmlns:a16="http://schemas.microsoft.com/office/drawing/2014/main" val="2818288211"/>
                    </a:ext>
                  </a:extLst>
                </a:gridCol>
                <a:gridCol w="680880">
                  <a:extLst>
                    <a:ext uri="{9D8B030D-6E8A-4147-A177-3AD203B41FA5}">
                      <a16:colId xmlns:a16="http://schemas.microsoft.com/office/drawing/2014/main" val="3283620669"/>
                    </a:ext>
                  </a:extLst>
                </a:gridCol>
                <a:gridCol w="796773">
                  <a:extLst>
                    <a:ext uri="{9D8B030D-6E8A-4147-A177-3AD203B41FA5}">
                      <a16:colId xmlns:a16="http://schemas.microsoft.com/office/drawing/2014/main" val="376386994"/>
                    </a:ext>
                  </a:extLst>
                </a:gridCol>
                <a:gridCol w="767800">
                  <a:extLst>
                    <a:ext uri="{9D8B030D-6E8A-4147-A177-3AD203B41FA5}">
                      <a16:colId xmlns:a16="http://schemas.microsoft.com/office/drawing/2014/main" val="2412967023"/>
                    </a:ext>
                  </a:extLst>
                </a:gridCol>
                <a:gridCol w="767800">
                  <a:extLst>
                    <a:ext uri="{9D8B030D-6E8A-4147-A177-3AD203B41FA5}">
                      <a16:colId xmlns:a16="http://schemas.microsoft.com/office/drawing/2014/main" val="496098298"/>
                    </a:ext>
                  </a:extLst>
                </a:gridCol>
                <a:gridCol w="635956">
                  <a:extLst>
                    <a:ext uri="{9D8B030D-6E8A-4147-A177-3AD203B41FA5}">
                      <a16:colId xmlns:a16="http://schemas.microsoft.com/office/drawing/2014/main" val="2856019062"/>
                    </a:ext>
                  </a:extLst>
                </a:gridCol>
                <a:gridCol w="827209">
                  <a:extLst>
                    <a:ext uri="{9D8B030D-6E8A-4147-A177-3AD203B41FA5}">
                      <a16:colId xmlns:a16="http://schemas.microsoft.com/office/drawing/2014/main" val="2877267377"/>
                    </a:ext>
                  </a:extLst>
                </a:gridCol>
                <a:gridCol w="695365">
                  <a:extLst>
                    <a:ext uri="{9D8B030D-6E8A-4147-A177-3AD203B41FA5}">
                      <a16:colId xmlns:a16="http://schemas.microsoft.com/office/drawing/2014/main" val="2817253761"/>
                    </a:ext>
                  </a:extLst>
                </a:gridCol>
                <a:gridCol w="767800">
                  <a:extLst>
                    <a:ext uri="{9D8B030D-6E8A-4147-A177-3AD203B41FA5}">
                      <a16:colId xmlns:a16="http://schemas.microsoft.com/office/drawing/2014/main" val="1231298878"/>
                    </a:ext>
                  </a:extLst>
                </a:gridCol>
                <a:gridCol w="716465">
                  <a:extLst>
                    <a:ext uri="{9D8B030D-6E8A-4147-A177-3AD203B41FA5}">
                      <a16:colId xmlns:a16="http://schemas.microsoft.com/office/drawing/2014/main" val="2100653739"/>
                    </a:ext>
                  </a:extLst>
                </a:gridCol>
              </a:tblGrid>
              <a:tr h="1256490">
                <a:tc>
                  <a:txBody>
                    <a:bodyPr/>
                    <a:lstStyle/>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11">
                  <a:txBody>
                    <a:bodyPr/>
                    <a:lstStyle/>
                    <a:p>
                      <a:pPr algn="ctr" rtl="0" fontAlgn="b"/>
                      <a:r>
                        <a:rPr lang="en-US" sz="1600" u="none" strike="noStrike" dirty="0">
                          <a:solidFill>
                            <a:schemeClr val="bg1"/>
                          </a:solidFill>
                          <a:effectLst/>
                        </a:rPr>
                        <a:t>2018-2022 Midpoint Program Evaluation Results (Q12-Q21)</a:t>
                      </a:r>
                    </a:p>
                    <a:p>
                      <a:pPr algn="ctr" rtl="0" fontAlgn="b"/>
                      <a:endParaRPr lang="en-US" sz="1600" u="none" strike="noStrike" dirty="0">
                        <a:solidFill>
                          <a:schemeClr val="bg1"/>
                        </a:solidFill>
                        <a:effectLst/>
                      </a:endParaRPr>
                    </a:p>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01640"/>
                  </a:ext>
                </a:extLst>
              </a:tr>
              <a:tr h="839710">
                <a:tc>
                  <a:txBody>
                    <a:bodyPr/>
                    <a:lstStyle/>
                    <a:p>
                      <a:pPr algn="ctr" rtl="0" fontAlgn="b"/>
                      <a:r>
                        <a:rPr lang="en-US" sz="1400" b="1" i="0" u="none" strike="noStrike" dirty="0">
                          <a:solidFill>
                            <a:srgbClr val="000000"/>
                          </a:solidFill>
                          <a:effectLst/>
                          <a:latin typeface="Calibri" panose="020F0502020204030204" pitchFamily="34" charset="0"/>
                        </a:rPr>
                        <a:t>Survey</a:t>
                      </a:r>
                    </a:p>
                    <a:p>
                      <a:pPr algn="ctr" rtl="0" fontAlgn="b"/>
                      <a:r>
                        <a:rPr lang="en-US" sz="1400" b="1" i="0" u="none" strike="noStrike" dirty="0">
                          <a:solidFill>
                            <a:srgbClr val="000000"/>
                          </a:solidFill>
                          <a:effectLst/>
                          <a:latin typeface="Calibri" panose="020F0502020204030204" pitchFamily="34" charset="0"/>
                        </a:rPr>
                        <a:t>Question</a:t>
                      </a:r>
                    </a:p>
                    <a:p>
                      <a:pPr algn="ctr" rtl="0" fontAlgn="b"/>
                      <a:r>
                        <a:rPr lang="en-US" sz="700" b="1" i="0" u="none" strike="noStrike" dirty="0">
                          <a:solidFill>
                            <a:srgbClr val="000000"/>
                          </a:solidFill>
                          <a:effectLst/>
                          <a:latin typeface="Calibri" panose="020F0502020204030204" pitchFamily="34" charset="0"/>
                        </a:rPr>
                        <a:t> </a:t>
                      </a:r>
                      <a:r>
                        <a:rPr lang="en-US" sz="1400" b="1" i="0" u="none" strike="noStrike" dirty="0">
                          <a:solidFill>
                            <a:srgbClr val="000000"/>
                          </a:solidFill>
                          <a:effectLst/>
                          <a:latin typeface="Calibri" panose="020F0502020204030204" pitchFamily="34" charset="0"/>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7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200" b="1" u="none" strike="noStrike" dirty="0">
                          <a:effectLst/>
                        </a:rPr>
                        <a:t>2018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2018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2019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2019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2020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2020 MEDIAN   (N=20)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2021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2021 MEDIAN  (N=32)</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2022 %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2022 MEDIAN   (N=34)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extLst>
                  <a:ext uri="{0D108BD9-81ED-4DB2-BD59-A6C34878D82A}">
                    <a16:rowId xmlns:a16="http://schemas.microsoft.com/office/drawing/2014/main" val="4222748421"/>
                  </a:ext>
                </a:extLst>
              </a:tr>
              <a:tr h="476180">
                <a:tc>
                  <a:txBody>
                    <a:bodyPr/>
                    <a:lstStyle/>
                    <a:p>
                      <a:pPr algn="ctr" rtl="0" fontAlgn="b"/>
                      <a:r>
                        <a:rPr lang="en-US" sz="1200" b="1" i="0" u="none" strike="noStrike" dirty="0">
                          <a:solidFill>
                            <a:srgbClr val="424E59"/>
                          </a:solidFill>
                          <a:effectLst/>
                          <a:latin typeface="+mn-lt"/>
                        </a:rPr>
                        <a:t>12</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Community of Practice website on MLANET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89</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4</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90</a:t>
                      </a:r>
                      <a:endParaRPr lang="en-US" sz="1200" b="1" i="0" u="none" strike="noStrike" dirty="0">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4</a:t>
                      </a:r>
                      <a:endParaRPr lang="en-US" sz="1200" b="1" i="0" u="none" strike="noStrike" dirty="0">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75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75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82</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045129351"/>
                  </a:ext>
                </a:extLst>
              </a:tr>
              <a:tr h="476180">
                <a:tc>
                  <a:txBody>
                    <a:bodyPr/>
                    <a:lstStyle/>
                    <a:p>
                      <a:pPr algn="ctr" rtl="0" fontAlgn="b"/>
                      <a:r>
                        <a:rPr lang="en-US" sz="1200" b="1" i="0" u="none" strike="noStrike" dirty="0">
                          <a:solidFill>
                            <a:srgbClr val="424E59"/>
                          </a:solidFill>
                          <a:effectLst/>
                          <a:latin typeface="+mn-lt"/>
                        </a:rPr>
                        <a:t>13</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public website on MLANET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95</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4</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90</a:t>
                      </a:r>
                      <a:endParaRPr lang="en-US" sz="1200" b="1" i="0" u="none" strike="noStrike">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4</a:t>
                      </a:r>
                      <a:endParaRPr lang="en-US" sz="1200" b="1" i="0" u="none" strike="noStrike">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81</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82 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360928098"/>
                  </a:ext>
                </a:extLst>
              </a:tr>
              <a:tr h="476180">
                <a:tc>
                  <a:txBody>
                    <a:bodyPr/>
                    <a:lstStyle/>
                    <a:p>
                      <a:pPr algn="ctr" rtl="0" fontAlgn="b"/>
                      <a:r>
                        <a:rPr lang="en-US" sz="1200" b="1" i="0" u="none" strike="noStrike" dirty="0">
                          <a:solidFill>
                            <a:srgbClr val="424E59"/>
                          </a:solidFill>
                          <a:effectLst/>
                          <a:latin typeface="+mn-lt"/>
                        </a:rPr>
                        <a:t>14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Pre-institute instructions/information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dirty="0">
                          <a:effectLst/>
                        </a:rPr>
                        <a:t>84</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4</a:t>
                      </a:r>
                      <a:endParaRPr lang="en-US" sz="1200" b="1" i="0" u="none" strike="noStrike">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90</a:t>
                      </a:r>
                      <a:endParaRPr lang="en-US" sz="1200" b="1" i="0" u="none" strike="noStrike">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rtl="0" fontAlgn="b"/>
                      <a:r>
                        <a:rPr lang="en-US" sz="1200" b="1" u="none" strike="noStrike">
                          <a:effectLst/>
                        </a:rPr>
                        <a:t>5</a:t>
                      </a:r>
                      <a:endParaRPr lang="en-US" sz="1200" b="1" i="0" u="none" strike="noStrike">
                        <a:solidFill>
                          <a:srgbClr val="424E59"/>
                        </a:solidFill>
                        <a:effectLst/>
                        <a:latin typeface="Arial" panose="020B060402020202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91</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91</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1189152126"/>
                  </a:ext>
                </a:extLst>
              </a:tr>
              <a:tr h="476180">
                <a:tc>
                  <a:txBody>
                    <a:bodyPr/>
                    <a:lstStyle/>
                    <a:p>
                      <a:pPr algn="ctr" rtl="0" fontAlgn="b"/>
                      <a:r>
                        <a:rPr lang="en-US" sz="1200" b="1" i="0" u="none" strike="noStrike" dirty="0">
                          <a:solidFill>
                            <a:srgbClr val="424E59"/>
                          </a:solidFill>
                          <a:effectLst/>
                          <a:latin typeface="+mn-lt"/>
                        </a:rPr>
                        <a:t>15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virtual workshop format overall</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85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440101124"/>
                  </a:ext>
                </a:extLst>
              </a:tr>
              <a:tr h="476180">
                <a:tc>
                  <a:txBody>
                    <a:bodyPr/>
                    <a:lstStyle/>
                    <a:p>
                      <a:pPr algn="ctr" rtl="0" fontAlgn="b"/>
                      <a:r>
                        <a:rPr lang="en-US" sz="1200" b="1" i="0" u="none" strike="noStrike" dirty="0">
                          <a:solidFill>
                            <a:srgbClr val="424E59"/>
                          </a:solidFill>
                          <a:effectLst/>
                          <a:latin typeface="+mn-lt"/>
                        </a:rPr>
                        <a:t>16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Screen sharing of content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90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432432209"/>
                  </a:ext>
                </a:extLst>
              </a:tr>
              <a:tr h="476180">
                <a:tc>
                  <a:txBody>
                    <a:bodyPr/>
                    <a:lstStyle/>
                    <a:p>
                      <a:pPr algn="ctr" rtl="0" fontAlgn="b"/>
                      <a:r>
                        <a:rPr lang="en-US" sz="1200" b="1" i="0" u="none" strike="noStrike" dirty="0">
                          <a:solidFill>
                            <a:srgbClr val="424E59"/>
                          </a:solidFill>
                          <a:effectLst/>
                          <a:latin typeface="+mn-lt"/>
                        </a:rPr>
                        <a:t>17</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Chat messaging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95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91</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91 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3892804192"/>
                  </a:ext>
                </a:extLst>
              </a:tr>
              <a:tr h="476180">
                <a:tc>
                  <a:txBody>
                    <a:bodyPr/>
                    <a:lstStyle/>
                    <a:p>
                      <a:pPr algn="ctr" rtl="0" fontAlgn="b"/>
                      <a:r>
                        <a:rPr lang="en-US" sz="1200" b="1" i="0" u="none" strike="noStrike" dirty="0">
                          <a:solidFill>
                            <a:srgbClr val="424E59"/>
                          </a:solidFill>
                          <a:effectLst/>
                          <a:latin typeface="+mn-lt"/>
                        </a:rPr>
                        <a:t>18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Breakout rooms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90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84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1438005748"/>
                  </a:ext>
                </a:extLst>
              </a:tr>
              <a:tr h="476180">
                <a:tc>
                  <a:txBody>
                    <a:bodyPr/>
                    <a:lstStyle/>
                    <a:p>
                      <a:pPr algn="ctr" rtl="0" fontAlgn="b"/>
                      <a:r>
                        <a:rPr lang="en-US" sz="1200" b="1" i="0" u="none" strike="noStrike" dirty="0">
                          <a:solidFill>
                            <a:srgbClr val="424E59"/>
                          </a:solidFill>
                          <a:effectLst/>
                          <a:latin typeface="+mn-lt"/>
                        </a:rPr>
                        <a:t>19</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Recordings and transcriptions of lectures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79</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4</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66</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84 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1224843240"/>
                  </a:ext>
                </a:extLst>
              </a:tr>
              <a:tr h="476180">
                <a:tc>
                  <a:txBody>
                    <a:bodyPr/>
                    <a:lstStyle/>
                    <a:p>
                      <a:pPr algn="ctr" rtl="0" fontAlgn="b"/>
                      <a:r>
                        <a:rPr lang="en-US" sz="1200" b="1" i="0" u="none" strike="noStrike" dirty="0">
                          <a:solidFill>
                            <a:srgbClr val="424E59"/>
                          </a:solidFill>
                          <a:effectLst/>
                          <a:latin typeface="Calibri" panose="020F0502020204030204" pitchFamily="34" charset="0"/>
                        </a:rPr>
                        <a:t>20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Technology used to access the virtual workshop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100</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97 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477347300"/>
                  </a:ext>
                </a:extLst>
              </a:tr>
              <a:tr h="476180">
                <a:tc>
                  <a:txBody>
                    <a:bodyPr/>
                    <a:lstStyle/>
                    <a:p>
                      <a:pPr algn="ctr" rtl="0" fontAlgn="b"/>
                      <a:r>
                        <a:rPr lang="en-US" sz="1200" b="1" i="0" u="none" strike="noStrike" dirty="0">
                          <a:solidFill>
                            <a:srgbClr val="424E59"/>
                          </a:solidFill>
                          <a:effectLst/>
                          <a:latin typeface="+mn-lt"/>
                        </a:rPr>
                        <a:t>21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Opportunity to interact &amp; engage with other students in workshop</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a:effectLst/>
                        </a:rPr>
                        <a:t> </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956"/>
                      </a:schemeClr>
                    </a:solidFill>
                  </a:tcPr>
                </a:tc>
                <a:tc>
                  <a:txBody>
                    <a:bodyPr/>
                    <a:lstStyle/>
                    <a:p>
                      <a:pPr algn="ctr" fontAlgn="b"/>
                      <a:r>
                        <a:rPr lang="en-US" sz="1200" b="1" u="none" strike="noStrike" dirty="0">
                          <a:effectLst/>
                        </a:rPr>
                        <a:t>55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4</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100</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a:effectLst/>
                        </a:rPr>
                        <a:t>5</a:t>
                      </a:r>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 88</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u="none" strike="noStrike" dirty="0">
                          <a:effectLst/>
                        </a:rPr>
                        <a:t>5</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extLst>
                  <a:ext uri="{0D108BD9-81ED-4DB2-BD59-A6C34878D82A}">
                    <a16:rowId xmlns:a16="http://schemas.microsoft.com/office/drawing/2014/main" val="2415396109"/>
                  </a:ext>
                </a:extLst>
              </a:tr>
            </a:tbl>
          </a:graphicData>
        </a:graphic>
      </p:graphicFrame>
    </p:spTree>
    <p:extLst>
      <p:ext uri="{BB962C8B-B14F-4D97-AF65-F5344CB8AC3E}">
        <p14:creationId xmlns:p14="http://schemas.microsoft.com/office/powerpoint/2010/main" val="1807331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3F26AE-050E-B4EB-F031-24FAE2EADA49}"/>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FAE28C72-6C52-B3CF-2E7B-BE2B8B2D01E0}"/>
              </a:ext>
            </a:extLst>
          </p:cNvPr>
          <p:cNvGraphicFramePr>
            <a:graphicFrameLocks noGrp="1"/>
          </p:cNvGraphicFramePr>
          <p:nvPr>
            <p:ph idx="4294967295"/>
            <p:extLst>
              <p:ext uri="{D42A27DB-BD31-4B8C-83A1-F6EECF244321}">
                <p14:modId xmlns:p14="http://schemas.microsoft.com/office/powerpoint/2010/main" val="4176099626"/>
              </p:ext>
            </p:extLst>
          </p:nvPr>
        </p:nvGraphicFramePr>
        <p:xfrm>
          <a:off x="0" y="0"/>
          <a:ext cx="12191999" cy="6858000"/>
        </p:xfrm>
        <a:graphic>
          <a:graphicData uri="http://schemas.openxmlformats.org/drawingml/2006/table">
            <a:tbl>
              <a:tblPr firstRow="1" bandRow="1">
                <a:tableStyleId>{5C22544A-7EE6-4342-B048-85BDC9FD1C3A}</a:tableStyleId>
              </a:tblPr>
              <a:tblGrid>
                <a:gridCol w="900179">
                  <a:extLst>
                    <a:ext uri="{9D8B030D-6E8A-4147-A177-3AD203B41FA5}">
                      <a16:colId xmlns:a16="http://schemas.microsoft.com/office/drawing/2014/main" val="2018838811"/>
                    </a:ext>
                  </a:extLst>
                </a:gridCol>
                <a:gridCol w="3781051">
                  <a:extLst>
                    <a:ext uri="{9D8B030D-6E8A-4147-A177-3AD203B41FA5}">
                      <a16:colId xmlns:a16="http://schemas.microsoft.com/office/drawing/2014/main" val="1804994938"/>
                    </a:ext>
                  </a:extLst>
                </a:gridCol>
                <a:gridCol w="854721">
                  <a:extLst>
                    <a:ext uri="{9D8B030D-6E8A-4147-A177-3AD203B41FA5}">
                      <a16:colId xmlns:a16="http://schemas.microsoft.com/office/drawing/2014/main" val="2818288211"/>
                    </a:ext>
                  </a:extLst>
                </a:gridCol>
                <a:gridCol w="680880">
                  <a:extLst>
                    <a:ext uri="{9D8B030D-6E8A-4147-A177-3AD203B41FA5}">
                      <a16:colId xmlns:a16="http://schemas.microsoft.com/office/drawing/2014/main" val="3283620669"/>
                    </a:ext>
                  </a:extLst>
                </a:gridCol>
                <a:gridCol w="796773">
                  <a:extLst>
                    <a:ext uri="{9D8B030D-6E8A-4147-A177-3AD203B41FA5}">
                      <a16:colId xmlns:a16="http://schemas.microsoft.com/office/drawing/2014/main" val="376386994"/>
                    </a:ext>
                  </a:extLst>
                </a:gridCol>
                <a:gridCol w="767800">
                  <a:extLst>
                    <a:ext uri="{9D8B030D-6E8A-4147-A177-3AD203B41FA5}">
                      <a16:colId xmlns:a16="http://schemas.microsoft.com/office/drawing/2014/main" val="2412967023"/>
                    </a:ext>
                  </a:extLst>
                </a:gridCol>
                <a:gridCol w="767800">
                  <a:extLst>
                    <a:ext uri="{9D8B030D-6E8A-4147-A177-3AD203B41FA5}">
                      <a16:colId xmlns:a16="http://schemas.microsoft.com/office/drawing/2014/main" val="496098298"/>
                    </a:ext>
                  </a:extLst>
                </a:gridCol>
                <a:gridCol w="635956">
                  <a:extLst>
                    <a:ext uri="{9D8B030D-6E8A-4147-A177-3AD203B41FA5}">
                      <a16:colId xmlns:a16="http://schemas.microsoft.com/office/drawing/2014/main" val="2856019062"/>
                    </a:ext>
                  </a:extLst>
                </a:gridCol>
                <a:gridCol w="827209">
                  <a:extLst>
                    <a:ext uri="{9D8B030D-6E8A-4147-A177-3AD203B41FA5}">
                      <a16:colId xmlns:a16="http://schemas.microsoft.com/office/drawing/2014/main" val="2877267377"/>
                    </a:ext>
                  </a:extLst>
                </a:gridCol>
                <a:gridCol w="695365">
                  <a:extLst>
                    <a:ext uri="{9D8B030D-6E8A-4147-A177-3AD203B41FA5}">
                      <a16:colId xmlns:a16="http://schemas.microsoft.com/office/drawing/2014/main" val="2817253761"/>
                    </a:ext>
                  </a:extLst>
                </a:gridCol>
                <a:gridCol w="767800">
                  <a:extLst>
                    <a:ext uri="{9D8B030D-6E8A-4147-A177-3AD203B41FA5}">
                      <a16:colId xmlns:a16="http://schemas.microsoft.com/office/drawing/2014/main" val="1231298878"/>
                    </a:ext>
                  </a:extLst>
                </a:gridCol>
                <a:gridCol w="716465">
                  <a:extLst>
                    <a:ext uri="{9D8B030D-6E8A-4147-A177-3AD203B41FA5}">
                      <a16:colId xmlns:a16="http://schemas.microsoft.com/office/drawing/2014/main" val="2100653739"/>
                    </a:ext>
                  </a:extLst>
                </a:gridCol>
              </a:tblGrid>
              <a:tr h="1256490">
                <a:tc>
                  <a:txBody>
                    <a:bodyPr/>
                    <a:lstStyle/>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11">
                  <a:txBody>
                    <a:bodyPr/>
                    <a:lstStyle/>
                    <a:p>
                      <a:pPr algn="ctr" rtl="0" fontAlgn="b"/>
                      <a:r>
                        <a:rPr lang="en-US" sz="1600" u="none" strike="noStrike" dirty="0">
                          <a:solidFill>
                            <a:schemeClr val="bg1"/>
                          </a:solidFill>
                          <a:effectLst/>
                        </a:rPr>
                        <a:t>2023-2025 Midpoint Program Evaluation Results (Q12-Q21)</a:t>
                      </a:r>
                    </a:p>
                    <a:p>
                      <a:pPr algn="ctr" rtl="0" fontAlgn="b"/>
                      <a:endParaRPr lang="en-US" sz="1600" u="none" strike="noStrike" dirty="0">
                        <a:solidFill>
                          <a:schemeClr val="bg1"/>
                        </a:solidFill>
                        <a:effectLst/>
                      </a:endParaRPr>
                    </a:p>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01640"/>
                  </a:ext>
                </a:extLst>
              </a:tr>
              <a:tr h="839710">
                <a:tc>
                  <a:txBody>
                    <a:bodyPr/>
                    <a:lstStyle/>
                    <a:p>
                      <a:pPr algn="ctr" rtl="0" fontAlgn="b"/>
                      <a:r>
                        <a:rPr lang="en-US" sz="1400" b="1" i="0" u="none" strike="noStrike" dirty="0">
                          <a:solidFill>
                            <a:srgbClr val="000000"/>
                          </a:solidFill>
                          <a:effectLst/>
                          <a:latin typeface="Calibri" panose="020F0502020204030204" pitchFamily="34" charset="0"/>
                        </a:rPr>
                        <a:t>Survey</a:t>
                      </a:r>
                    </a:p>
                    <a:p>
                      <a:pPr algn="ctr" rtl="0" fontAlgn="b"/>
                      <a:r>
                        <a:rPr lang="en-US" sz="1400" b="1" i="0" u="none" strike="noStrike" dirty="0">
                          <a:solidFill>
                            <a:srgbClr val="000000"/>
                          </a:solidFill>
                          <a:effectLst/>
                          <a:latin typeface="Calibri" panose="020F0502020204030204" pitchFamily="34" charset="0"/>
                        </a:rPr>
                        <a:t>Question</a:t>
                      </a:r>
                    </a:p>
                    <a:p>
                      <a:pPr algn="ctr" rtl="0" fontAlgn="b"/>
                      <a:r>
                        <a:rPr lang="en-US" sz="700" b="1" i="0" u="none" strike="noStrike" dirty="0">
                          <a:solidFill>
                            <a:srgbClr val="000000"/>
                          </a:solidFill>
                          <a:effectLst/>
                          <a:latin typeface="Calibri" panose="020F0502020204030204" pitchFamily="34" charset="0"/>
                        </a:rPr>
                        <a:t> </a:t>
                      </a:r>
                      <a:r>
                        <a:rPr lang="en-US" sz="1400" b="1" i="0" u="none" strike="noStrike" dirty="0">
                          <a:solidFill>
                            <a:srgbClr val="000000"/>
                          </a:solidFill>
                          <a:effectLst/>
                          <a:latin typeface="Calibri" panose="020F0502020204030204" pitchFamily="34" charset="0"/>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7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a:txBody>
                    <a:bodyPr/>
                    <a:lstStyle/>
                    <a:p>
                      <a:pPr algn="ctr" rtl="0" fontAlgn="b"/>
                      <a:r>
                        <a:rPr lang="en-US" sz="1200" b="1" u="none" strike="noStrike" dirty="0">
                          <a:effectLst/>
                        </a:rPr>
                        <a:t>2023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2023 MEDIAN (N=28)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2024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2024 MEDIAN  (N=22)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2025  % EXCELLENT &amp; GOOD RATING</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r>
                        <a:rPr lang="en-US" sz="1200" b="1" u="none" strike="noStrike" dirty="0">
                          <a:effectLst/>
                        </a:rPr>
                        <a:t>2025 MEDIAN   (N=22)  </a:t>
                      </a:r>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2748421"/>
                  </a:ext>
                </a:extLst>
              </a:tr>
              <a:tr h="476180">
                <a:tc>
                  <a:txBody>
                    <a:bodyPr/>
                    <a:lstStyle/>
                    <a:p>
                      <a:pPr algn="ctr" rtl="0" fontAlgn="b"/>
                      <a:r>
                        <a:rPr lang="en-US" sz="1200" b="1" i="0" u="none" strike="noStrike" dirty="0">
                          <a:solidFill>
                            <a:srgbClr val="424E59"/>
                          </a:solidFill>
                          <a:effectLst/>
                          <a:latin typeface="+mn-lt"/>
                        </a:rPr>
                        <a:t>12</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Community of Practice website on MLANET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78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72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64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5129351"/>
                  </a:ext>
                </a:extLst>
              </a:tr>
              <a:tr h="476180">
                <a:tc>
                  <a:txBody>
                    <a:bodyPr/>
                    <a:lstStyle/>
                    <a:p>
                      <a:pPr algn="ctr" rtl="0" fontAlgn="b"/>
                      <a:r>
                        <a:rPr lang="en-US" sz="1200" b="1" i="0" u="none" strike="noStrike" dirty="0">
                          <a:solidFill>
                            <a:srgbClr val="424E59"/>
                          </a:solidFill>
                          <a:effectLst/>
                          <a:latin typeface="+mn-lt"/>
                        </a:rPr>
                        <a:t>13</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public website on MLANET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68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0928098"/>
                  </a:ext>
                </a:extLst>
              </a:tr>
              <a:tr h="476180">
                <a:tc>
                  <a:txBody>
                    <a:bodyPr/>
                    <a:lstStyle/>
                    <a:p>
                      <a:pPr algn="ctr" rtl="0" fontAlgn="b"/>
                      <a:r>
                        <a:rPr lang="en-US" sz="1200" b="1" i="0" u="none" strike="noStrike" dirty="0">
                          <a:solidFill>
                            <a:srgbClr val="424E59"/>
                          </a:solidFill>
                          <a:effectLst/>
                          <a:latin typeface="+mn-lt"/>
                        </a:rPr>
                        <a:t>14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Pre-institute instructions/information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89152126"/>
                  </a:ext>
                </a:extLst>
              </a:tr>
              <a:tr h="476180">
                <a:tc>
                  <a:txBody>
                    <a:bodyPr/>
                    <a:lstStyle/>
                    <a:p>
                      <a:pPr algn="ctr" rtl="0" fontAlgn="b"/>
                      <a:r>
                        <a:rPr lang="en-US" sz="1200" b="1" i="0" u="none" strike="noStrike" dirty="0">
                          <a:solidFill>
                            <a:srgbClr val="424E59"/>
                          </a:solidFill>
                          <a:effectLst/>
                          <a:latin typeface="+mn-lt"/>
                        </a:rPr>
                        <a:t>15</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RTI virtual workshop format overall</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100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40101124"/>
                  </a:ext>
                </a:extLst>
              </a:tr>
              <a:tr h="476180">
                <a:tc>
                  <a:txBody>
                    <a:bodyPr/>
                    <a:lstStyle/>
                    <a:p>
                      <a:pPr algn="ctr" rtl="0" fontAlgn="b"/>
                      <a:r>
                        <a:rPr lang="en-US" sz="1200" b="1" i="0" u="none" strike="noStrike" dirty="0">
                          <a:solidFill>
                            <a:srgbClr val="424E59"/>
                          </a:solidFill>
                          <a:effectLst/>
                          <a:latin typeface="+mn-lt"/>
                        </a:rPr>
                        <a:t>16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Screen sharing of content</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100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100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32432209"/>
                  </a:ext>
                </a:extLst>
              </a:tr>
              <a:tr h="476180">
                <a:tc>
                  <a:txBody>
                    <a:bodyPr/>
                    <a:lstStyle/>
                    <a:p>
                      <a:pPr algn="ctr" rtl="0" fontAlgn="b"/>
                      <a:r>
                        <a:rPr lang="en-US" sz="1200" b="1" i="0" u="none" strike="noStrike" dirty="0">
                          <a:solidFill>
                            <a:srgbClr val="424E59"/>
                          </a:solidFill>
                          <a:effectLst/>
                          <a:latin typeface="+mn-lt"/>
                        </a:rPr>
                        <a:t>17</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Chat messaging </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86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92804192"/>
                  </a:ext>
                </a:extLst>
              </a:tr>
              <a:tr h="476180">
                <a:tc>
                  <a:txBody>
                    <a:bodyPr/>
                    <a:lstStyle/>
                    <a:p>
                      <a:pPr algn="ctr" rtl="0" fontAlgn="b"/>
                      <a:r>
                        <a:rPr lang="en-US" sz="1200" b="1" i="0" u="none" strike="noStrike" dirty="0">
                          <a:solidFill>
                            <a:srgbClr val="424E59"/>
                          </a:solidFill>
                          <a:effectLst/>
                          <a:latin typeface="+mn-lt"/>
                        </a:rPr>
                        <a:t>18</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Breakout rooms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87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86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438005748"/>
                  </a:ext>
                </a:extLst>
              </a:tr>
              <a:tr h="476180">
                <a:tc>
                  <a:txBody>
                    <a:bodyPr/>
                    <a:lstStyle/>
                    <a:p>
                      <a:pPr algn="ctr" rtl="0" fontAlgn="b"/>
                      <a:r>
                        <a:rPr lang="en-US" sz="1200" b="1" i="0" u="none" strike="noStrike" dirty="0">
                          <a:solidFill>
                            <a:srgbClr val="424E59"/>
                          </a:solidFill>
                          <a:effectLst/>
                          <a:latin typeface="+mn-lt"/>
                        </a:rPr>
                        <a:t>19</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Recordings and transcriptions of lectures</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86</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24843240"/>
                  </a:ext>
                </a:extLst>
              </a:tr>
              <a:tr h="476180">
                <a:tc>
                  <a:txBody>
                    <a:bodyPr/>
                    <a:lstStyle/>
                    <a:p>
                      <a:pPr algn="ctr" rtl="0" fontAlgn="b"/>
                      <a:r>
                        <a:rPr lang="en-US" sz="1200" b="1" i="0" u="none" strike="noStrike" dirty="0">
                          <a:solidFill>
                            <a:srgbClr val="424E59"/>
                          </a:solidFill>
                          <a:effectLst/>
                          <a:latin typeface="Calibri" panose="020F0502020204030204" pitchFamily="34" charset="0"/>
                        </a:rPr>
                        <a:t>20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rPr>
                        <a:t>  Technology used to access the virtual workshop </a:t>
                      </a:r>
                      <a:endParaRPr lang="en-US" sz="1200" b="1" i="0" u="none" strike="noStrike" dirty="0">
                        <a:solidFill>
                          <a:srgbClr val="424E59"/>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a:solidFill>
                            <a:srgbClr val="333D48"/>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4.0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77347300"/>
                  </a:ext>
                </a:extLst>
              </a:tr>
              <a:tr h="476180">
                <a:tc>
                  <a:txBody>
                    <a:bodyPr/>
                    <a:lstStyle/>
                    <a:p>
                      <a:pPr algn="ctr" rtl="0" fontAlgn="b"/>
                      <a:r>
                        <a:rPr lang="en-US" sz="1200" b="1" i="0" u="none" strike="noStrike" dirty="0">
                          <a:solidFill>
                            <a:srgbClr val="424E59"/>
                          </a:solidFill>
                          <a:effectLst/>
                          <a:latin typeface="+mn-lt"/>
                        </a:rPr>
                        <a:t>21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l" rtl="0" fontAlgn="b"/>
                      <a:r>
                        <a:rPr lang="en-US" sz="1200" b="1" u="none" strike="noStrike" dirty="0">
                          <a:effectLst/>
                          <a:latin typeface="+mn-lt"/>
                        </a:rPr>
                        <a:t> Opportunity to interact &amp; engage with other students in workshop</a:t>
                      </a:r>
                      <a:endParaRPr lang="en-US" sz="12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82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400" b="1" i="0" u="none" strike="noStrike" dirty="0">
                          <a:solidFill>
                            <a:srgbClr val="333D48"/>
                          </a:solidFill>
                          <a:effectLst/>
                          <a:latin typeface="Calibri" panose="020F0502020204030204" pitchFamily="34" charset="0"/>
                        </a:rPr>
                        <a:t>4.5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91</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r>
                        <a:rPr lang="en-US" sz="1200" b="1" i="0" u="none" strike="noStrike" dirty="0">
                          <a:solidFill>
                            <a:srgbClr val="000000"/>
                          </a:solidFill>
                          <a:effectLst/>
                          <a:latin typeface="Calibri" panose="020F0502020204030204" pitchFamily="34" charset="0"/>
                        </a:rPr>
                        <a:t>5.0</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956"/>
                      </a:srgb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15396109"/>
                  </a:ext>
                </a:extLst>
              </a:tr>
            </a:tbl>
          </a:graphicData>
        </a:graphic>
      </p:graphicFrame>
    </p:spTree>
    <p:extLst>
      <p:ext uri="{BB962C8B-B14F-4D97-AF65-F5344CB8AC3E}">
        <p14:creationId xmlns:p14="http://schemas.microsoft.com/office/powerpoint/2010/main" val="1580161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302A09-7ACE-E84B-96A1-B3A9E19D14E9}"/>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D9E4CCD-0534-573C-4E74-B455E3CC2BE3}"/>
              </a:ext>
            </a:extLst>
          </p:cNvPr>
          <p:cNvGraphicFramePr>
            <a:graphicFrameLocks noGrp="1"/>
          </p:cNvGraphicFramePr>
          <p:nvPr>
            <p:ph idx="4294967295"/>
            <p:extLst>
              <p:ext uri="{D42A27DB-BD31-4B8C-83A1-F6EECF244321}">
                <p14:modId xmlns:p14="http://schemas.microsoft.com/office/powerpoint/2010/main" val="4089336399"/>
              </p:ext>
            </p:extLst>
          </p:nvPr>
        </p:nvGraphicFramePr>
        <p:xfrm>
          <a:off x="2" y="-479686"/>
          <a:ext cx="12191998" cy="7346204"/>
        </p:xfrm>
        <a:graphic>
          <a:graphicData uri="http://schemas.openxmlformats.org/drawingml/2006/table">
            <a:tbl>
              <a:tblPr>
                <a:tableStyleId>{5C22544A-7EE6-4342-B048-85BDC9FD1C3A}</a:tableStyleId>
              </a:tblPr>
              <a:tblGrid>
                <a:gridCol w="1161826">
                  <a:extLst>
                    <a:ext uri="{9D8B030D-6E8A-4147-A177-3AD203B41FA5}">
                      <a16:colId xmlns:a16="http://schemas.microsoft.com/office/drawing/2014/main" val="1293361440"/>
                    </a:ext>
                  </a:extLst>
                </a:gridCol>
                <a:gridCol w="3620035">
                  <a:extLst>
                    <a:ext uri="{9D8B030D-6E8A-4147-A177-3AD203B41FA5}">
                      <a16:colId xmlns:a16="http://schemas.microsoft.com/office/drawing/2014/main" val="1087366532"/>
                    </a:ext>
                  </a:extLst>
                </a:gridCol>
                <a:gridCol w="1091813">
                  <a:extLst>
                    <a:ext uri="{9D8B030D-6E8A-4147-A177-3AD203B41FA5}">
                      <a16:colId xmlns:a16="http://schemas.microsoft.com/office/drawing/2014/main" val="2818288211"/>
                    </a:ext>
                  </a:extLst>
                </a:gridCol>
                <a:gridCol w="451821">
                  <a:extLst>
                    <a:ext uri="{9D8B030D-6E8A-4147-A177-3AD203B41FA5}">
                      <a16:colId xmlns:a16="http://schemas.microsoft.com/office/drawing/2014/main" val="404913537"/>
                    </a:ext>
                  </a:extLst>
                </a:gridCol>
                <a:gridCol w="1129553">
                  <a:extLst>
                    <a:ext uri="{9D8B030D-6E8A-4147-A177-3AD203B41FA5}">
                      <a16:colId xmlns:a16="http://schemas.microsoft.com/office/drawing/2014/main" val="3283620669"/>
                    </a:ext>
                  </a:extLst>
                </a:gridCol>
                <a:gridCol w="3478335">
                  <a:extLst>
                    <a:ext uri="{9D8B030D-6E8A-4147-A177-3AD203B41FA5}">
                      <a16:colId xmlns:a16="http://schemas.microsoft.com/office/drawing/2014/main" val="376386994"/>
                    </a:ext>
                  </a:extLst>
                </a:gridCol>
                <a:gridCol w="1258615">
                  <a:extLst>
                    <a:ext uri="{9D8B030D-6E8A-4147-A177-3AD203B41FA5}">
                      <a16:colId xmlns:a16="http://schemas.microsoft.com/office/drawing/2014/main" val="2412967023"/>
                    </a:ext>
                  </a:extLst>
                </a:gridCol>
              </a:tblGrid>
              <a:tr h="792833">
                <a:tc gridSpan="7">
                  <a:txBody>
                    <a:bodyPr/>
                    <a:lstStyle/>
                    <a:p>
                      <a:pPr algn="ctr" rtl="0" fontAlgn="b"/>
                      <a:r>
                        <a:rPr lang="en-US" sz="1600" u="none" strike="noStrike" dirty="0">
                          <a:solidFill>
                            <a:schemeClr val="bg1"/>
                          </a:solidFill>
                          <a:effectLst/>
                        </a:rPr>
                        <a:t>2018-2025 Midpoint Program Evaluation Results</a:t>
                      </a:r>
                    </a:p>
                    <a:p>
                      <a:pPr algn="ctr" rtl="0" fontAlgn="b"/>
                      <a:r>
                        <a:rPr lang="en-US" sz="1600" b="0" i="0" u="none" strike="noStrike" dirty="0">
                          <a:solidFill>
                            <a:schemeClr val="bg1"/>
                          </a:solidFill>
                          <a:effectLst/>
                          <a:latin typeface="Calibri" panose="020F0502020204030204" pitchFamily="34" charset="0"/>
                        </a:rPr>
                        <a:t>(in ranked order)</a:t>
                      </a:r>
                    </a:p>
                    <a:p>
                      <a:pPr algn="ctr" rtl="0" fontAlgn="b"/>
                      <a:endParaRPr lang="en-US" sz="1200" b="0" i="0" u="none" strike="noStrike" dirty="0">
                        <a:solidFill>
                          <a:schemeClr val="bg1"/>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64801640"/>
                  </a:ext>
                </a:extLst>
              </a:tr>
              <a:tr h="662225">
                <a:tc gridSpan="3">
                  <a:txBody>
                    <a:bodyPr/>
                    <a:lstStyle/>
                    <a:p>
                      <a:pPr algn="ctr" rtl="0" fontAlgn="b"/>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7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solidFill>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F7EB"/>
                    </a:solidFill>
                  </a:tcPr>
                </a:tc>
                <a:tc gridSpan="3">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000000"/>
                          </a:solidFill>
                          <a:effectLst/>
                          <a:latin typeface="Calibri" panose="020F0502020204030204" pitchFamily="34" charset="0"/>
                        </a:rPr>
                        <a:t>Summer Core Experience &amp; Activities</a:t>
                      </a:r>
                    </a:p>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AAF7EB"/>
                    </a:solidFill>
                  </a:tcPr>
                </a:tc>
                <a:tc hMerge="1">
                  <a:txBody>
                    <a:bodyPr/>
                    <a:lstStyle/>
                    <a:p>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tc hMerge="1">
                  <a:txBody>
                    <a:bodyPr/>
                    <a:lstStyle/>
                    <a:p>
                      <a:pPr algn="ctr" rtl="0"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79216"/>
                      </a:srgbClr>
                    </a:solidFill>
                  </a:tcPr>
                </a:tc>
                <a:extLst>
                  <a:ext uri="{0D108BD9-81ED-4DB2-BD59-A6C34878D82A}">
                    <a16:rowId xmlns:a16="http://schemas.microsoft.com/office/drawing/2014/main" val="4222748421"/>
                  </a:ext>
                </a:extLst>
              </a:tr>
              <a:tr h="757037">
                <a:tc>
                  <a:txBody>
                    <a:bodyPr/>
                    <a:lstStyle/>
                    <a:p>
                      <a:pPr algn="ctr" rtl="0" fontAlgn="b"/>
                      <a:r>
                        <a:rPr lang="en-US" sz="1400" b="1" i="0" u="none" strike="noStrike" dirty="0">
                          <a:solidFill>
                            <a:schemeClr val="bg1"/>
                          </a:solidFill>
                          <a:effectLst/>
                          <a:latin typeface="Calibri" panose="020F0502020204030204" pitchFamily="34" charset="0"/>
                        </a:rPr>
                        <a:t>Question</a:t>
                      </a:r>
                    </a:p>
                    <a:p>
                      <a:pPr algn="ctr" rtl="0" fontAlgn="b"/>
                      <a:r>
                        <a:rPr lang="en-US" sz="1400" b="1" i="0" u="none" strike="noStrike" dirty="0">
                          <a:solidFill>
                            <a:schemeClr val="bg1"/>
                          </a:solidFill>
                          <a:effectLst/>
                          <a:latin typeface="Calibri" panose="020F0502020204030204" pitchFamily="34" charset="0"/>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rtl="0" fontAlgn="b"/>
                      <a:r>
                        <a:rPr lang="en-US" sz="1400" b="1" i="0" u="none" strike="noStrike" dirty="0">
                          <a:solidFill>
                            <a:schemeClr val="bg1"/>
                          </a:solidFill>
                          <a:effectLst/>
                          <a:latin typeface="Calibri" panose="020F0502020204030204" pitchFamily="34" charset="0"/>
                        </a:rPr>
                        <a:t>Very highly ranked activities</a:t>
                      </a:r>
                    </a:p>
                    <a:p>
                      <a:pPr algn="ctr" rtl="0" fontAlgn="b"/>
                      <a:r>
                        <a:rPr lang="en-US" sz="1400" b="1" i="0" u="none" strike="noStrike" dirty="0">
                          <a:solidFill>
                            <a:schemeClr val="bg1"/>
                          </a:solidFill>
                          <a:effectLst/>
                          <a:latin typeface="Calibri" panose="020F0502020204030204" pitchFamily="34" charset="0"/>
                        </a:rPr>
                        <a:t> (avg=95-99%)</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rtl="0" fontAlgn="b"/>
                      <a:r>
                        <a:rPr lang="en-US" sz="1400" b="0" i="0" u="none" strike="noStrike" dirty="0">
                          <a:solidFill>
                            <a:schemeClr val="bg1"/>
                          </a:solidFill>
                          <a:effectLst/>
                          <a:latin typeface="Calibri" panose="020F0502020204030204" pitchFamily="34" charset="0"/>
                        </a:rPr>
                        <a:t>Average</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rtl="0" fontAlgn="b"/>
                      <a:endParaRPr lang="en-US" sz="1400" b="0" i="0" u="none" strike="noStrike" dirty="0">
                        <a:solidFill>
                          <a:schemeClr val="bg1"/>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rtl="0" fontAlgn="b"/>
                      <a:r>
                        <a:rPr lang="en-US" sz="1400" b="0" i="0" u="none" strike="noStrike" dirty="0">
                          <a:solidFill>
                            <a:schemeClr val="bg1"/>
                          </a:solidFill>
                          <a:effectLst/>
                          <a:latin typeface="+mn-lt"/>
                        </a:rPr>
                        <a:t>Question</a:t>
                      </a:r>
                    </a:p>
                    <a:p>
                      <a:pPr algn="ctr" rtl="0" fontAlgn="b"/>
                      <a:r>
                        <a:rPr lang="en-US" sz="1400" b="0" i="0" u="none" strike="noStrike" dirty="0">
                          <a:solidFill>
                            <a:schemeClr val="bg1"/>
                          </a:solidFill>
                          <a:effectLst/>
                          <a:latin typeface="+mn-lt"/>
                        </a:rPr>
                        <a:t>#</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400" b="1" i="0" u="none" strike="noStrike" dirty="0">
                        <a:solidFill>
                          <a:schemeClr val="bg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chemeClr val="bg1"/>
                          </a:solidFill>
                          <a:effectLst/>
                          <a:latin typeface="+mn-lt"/>
                        </a:rPr>
                        <a:t>Lower ranked activities but still good ratings  (avg=80-89%)</a:t>
                      </a:r>
                      <a:endParaRPr lang="en-US" sz="1400" b="0"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rtl="0" fontAlgn="b"/>
                      <a:r>
                        <a:rPr lang="en-US" sz="1400" b="0" i="0" u="none" strike="noStrike" dirty="0">
                          <a:solidFill>
                            <a:schemeClr val="bg1"/>
                          </a:solidFill>
                          <a:effectLst/>
                          <a:latin typeface="+mn-lt"/>
                        </a:rPr>
                        <a:t>Average</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520440889"/>
                  </a:ext>
                </a:extLst>
              </a:tr>
              <a:tr h="489524">
                <a:tc>
                  <a:txBody>
                    <a:bodyPr/>
                    <a:lstStyle/>
                    <a:p>
                      <a:pPr algn="ctr" fontAlgn="b"/>
                      <a:r>
                        <a:rPr lang="en-US" sz="1400" b="1" i="0" u="none" strike="noStrike" dirty="0">
                          <a:solidFill>
                            <a:srgbClr val="000000"/>
                          </a:solidFill>
                          <a:effectLst/>
                          <a:latin typeface="Calibri" panose="020F0502020204030204" pitchFamily="34" charset="0"/>
                        </a:rPr>
                        <a:t>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RTI workshop (summer core modules) overall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99.4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dirty="0">
                          <a:solidFill>
                            <a:srgbClr val="333D48"/>
                          </a:solidFill>
                          <a:effectLst/>
                          <a:latin typeface="Calibri" panose="020F0502020204030204" pitchFamily="34" charset="0"/>
                        </a:rPr>
                        <a:t>Small group activities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89.3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815046235"/>
                  </a:ext>
                </a:extLst>
              </a:tr>
              <a:tr h="261754">
                <a:tc>
                  <a:txBody>
                    <a:bodyPr/>
                    <a:lstStyle/>
                    <a:p>
                      <a:pPr algn="ctr" fontAlgn="b"/>
                      <a:r>
                        <a:rPr lang="en-US" sz="1400" b="1" i="0" u="none" strike="noStrike" dirty="0">
                          <a:solidFill>
                            <a:srgbClr val="000000"/>
                          </a:solidFill>
                          <a:effectLst/>
                          <a:latin typeface="Calibri" panose="020F0502020204030204" pitchFamily="34" charset="0"/>
                        </a:rPr>
                        <a:t>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Overall curriculum quality (modules 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99.0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dirty="0">
                          <a:solidFill>
                            <a:srgbClr val="333D48"/>
                          </a:solidFill>
                          <a:effectLst/>
                          <a:latin typeface="Calibri" panose="020F0502020204030204" pitchFamily="34" charset="0"/>
                        </a:rPr>
                        <a:t>Breakout rooms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88.3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3657523578"/>
                  </a:ext>
                </a:extLst>
              </a:tr>
              <a:tr h="264064">
                <a:tc>
                  <a:txBody>
                    <a:bodyPr/>
                    <a:lstStyle/>
                    <a:p>
                      <a:pPr algn="ctr" fontAlgn="b"/>
                      <a:r>
                        <a:rPr lang="en-US" sz="1400" b="1" i="0" u="none" strike="noStrike" dirty="0">
                          <a:solidFill>
                            <a:srgbClr val="000000"/>
                          </a:solidFill>
                          <a:effectLst/>
                          <a:latin typeface="Calibri" panose="020F0502020204030204" pitchFamily="34" charset="0"/>
                        </a:rPr>
                        <a:t>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Overall helpfulness of RTI staff</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98.0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dirty="0">
                          <a:solidFill>
                            <a:srgbClr val="333D48"/>
                          </a:solidFill>
                          <a:effectLst/>
                          <a:latin typeface="Calibri" panose="020F0502020204030204" pitchFamily="34" charset="0"/>
                        </a:rPr>
                        <a:t>Pre-institute curriculum work</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1796867747"/>
                  </a:ext>
                </a:extLst>
              </a:tr>
              <a:tr h="388161">
                <a:tc>
                  <a:txBody>
                    <a:bodyPr/>
                    <a:lstStyle/>
                    <a:p>
                      <a:pPr algn="ctr" fontAlgn="b"/>
                      <a:r>
                        <a:rPr lang="en-US" sz="1400" b="1" i="0" u="none" strike="noStrike" dirty="0">
                          <a:solidFill>
                            <a:srgbClr val="000000"/>
                          </a:solidFill>
                          <a:effectLst/>
                          <a:latin typeface="Calibri" panose="020F0502020204030204" pitchFamily="34" charset="0"/>
                        </a:rPr>
                        <a:t>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Overall effectiveness of instructors</a:t>
                      </a:r>
                    </a:p>
                  </a:txBody>
                  <a:tcPr marL="9525" marR="9525"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97.3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19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Recordings and transcriptions of lectures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84.3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3462515037"/>
                  </a:ext>
                </a:extLst>
              </a:tr>
              <a:tr h="261754">
                <a:tc>
                  <a:txBody>
                    <a:bodyPr/>
                    <a:lstStyle/>
                    <a:p>
                      <a:pPr algn="ctr" fontAlgn="b"/>
                      <a:r>
                        <a:rPr lang="en-US" sz="1400" b="1" i="0" u="none" strike="noStrike" dirty="0">
                          <a:solidFill>
                            <a:srgbClr val="000000"/>
                          </a:solidFill>
                          <a:effectLst/>
                          <a:latin typeface="Calibri" panose="020F0502020204030204" pitchFamily="34" charset="0"/>
                        </a:rPr>
                        <a:t>16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Screen sharing of content</a:t>
                      </a:r>
                    </a:p>
                  </a:txBody>
                  <a:tcPr marL="9525" marR="9525"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96.7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13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u="none" strike="noStrike" dirty="0">
                          <a:effectLst/>
                          <a:latin typeface="+mn-lt"/>
                        </a:rPr>
                        <a:t>RTI public website on MLANET</a:t>
                      </a:r>
                      <a:endParaRPr lang="en-US" sz="1400" b="1" i="0" u="none" strike="noStrike" dirty="0">
                        <a:solidFill>
                          <a:srgbClr val="333D48"/>
                        </a:solidFill>
                        <a:effectLst/>
                        <a:latin typeface="Calibri" panose="020F0502020204030204" pitchFamily="34" charset="0"/>
                      </a:endParaRPr>
                    </a:p>
                  </a:txBody>
                  <a:tcPr marL="9525" marR="9525"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83.6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2937506202"/>
                  </a:ext>
                </a:extLst>
              </a:tr>
              <a:tr h="512320">
                <a:tc>
                  <a:txBody>
                    <a:bodyPr/>
                    <a:lstStyle/>
                    <a:p>
                      <a:pPr algn="ctr" fontAlgn="b"/>
                      <a:r>
                        <a:rPr lang="en-US" sz="1400" b="1" i="0" u="none" strike="noStrike" dirty="0">
                          <a:solidFill>
                            <a:srgbClr val="000000"/>
                          </a:solidFill>
                          <a:effectLst/>
                          <a:latin typeface="Calibri" panose="020F0502020204030204" pitchFamily="34" charset="0"/>
                        </a:rPr>
                        <a:t>15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RTI virtual workshop format overall</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95.7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21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dirty="0">
                          <a:solidFill>
                            <a:srgbClr val="333D48"/>
                          </a:solidFill>
                          <a:effectLst/>
                          <a:latin typeface="Calibri" panose="020F0502020204030204" pitchFamily="34" charset="0"/>
                        </a:rPr>
                        <a:t>Opportunity to interact and engage with other students in the workshop</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82.8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1047619683"/>
                  </a:ext>
                </a:extLst>
              </a:tr>
              <a:tr h="251908">
                <a:tc>
                  <a:txBody>
                    <a:bodyPr/>
                    <a:lstStyle/>
                    <a:p>
                      <a:pPr algn="ctr" fontAlgn="b"/>
                      <a:r>
                        <a:rPr lang="en-US" sz="1400" b="1" i="0" u="none" strike="noStrike" dirty="0">
                          <a:solidFill>
                            <a:srgbClr val="000000"/>
                          </a:solidFill>
                          <a:effectLst/>
                          <a:latin typeface="Calibri" panose="020F0502020204030204" pitchFamily="34" charset="0"/>
                        </a:rPr>
                        <a:t>20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Technology used to access the virtual workshop</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95.3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a:solidFill>
                            <a:srgbClr val="333D48"/>
                          </a:solidFill>
                          <a:effectLst/>
                          <a:latin typeface="Calibri" panose="020F0502020204030204" pitchFamily="34" charset="0"/>
                        </a:rPr>
                        <a:t>Homework</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79.2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2441615728"/>
                  </a:ext>
                </a:extLst>
              </a:tr>
              <a:tr h="427729">
                <a:tc>
                  <a:txBody>
                    <a:bodyPr/>
                    <a:lstStyle/>
                    <a:p>
                      <a:pPr algn="ctr" fontAlgn="b"/>
                      <a:r>
                        <a:rPr lang="en-US" sz="1400" b="1" i="0" u="none" strike="noStrike" dirty="0">
                          <a:solidFill>
                            <a:srgbClr val="000000"/>
                          </a:solidFill>
                          <a:effectLst/>
                          <a:latin typeface="Calibri" panose="020F0502020204030204" pitchFamily="34" charset="0"/>
                        </a:rPr>
                        <a:t>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Length of each session/module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400"/>
                      </a:srgbClr>
                    </a:solidFill>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alpha val="39672"/>
                      </a:schemeClr>
                    </a:solidFill>
                  </a:tcPr>
                </a:tc>
                <a:tc>
                  <a:txBody>
                    <a:bodyPr/>
                    <a:lstStyle/>
                    <a:p>
                      <a:pPr algn="ctr" fontAlgn="b"/>
                      <a:r>
                        <a:rPr lang="en-US" sz="1400" b="1" i="0" u="none" strike="noStrike" dirty="0">
                          <a:solidFill>
                            <a:srgbClr val="000000"/>
                          </a:solidFill>
                          <a:effectLst/>
                          <a:latin typeface="Calibri" panose="020F0502020204030204" pitchFamily="34" charset="0"/>
                        </a:rPr>
                        <a:t>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l" fontAlgn="b"/>
                      <a:r>
                        <a:rPr lang="en-US" sz="1400" b="1" i="0" u="none" strike="noStrike" dirty="0">
                          <a:solidFill>
                            <a:srgbClr val="333D48"/>
                          </a:solidFill>
                          <a:effectLst/>
                          <a:latin typeface="Calibri" panose="020F0502020204030204" pitchFamily="34" charset="0"/>
                        </a:rPr>
                        <a:t>RTI Community of Practice website on MLANET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tc>
                  <a:txBody>
                    <a:bodyPr/>
                    <a:lstStyle/>
                    <a:p>
                      <a:pPr algn="ctr" fontAlgn="b"/>
                      <a:r>
                        <a:rPr lang="en-US" sz="1400" b="1" i="0" u="none" strike="noStrike" dirty="0">
                          <a:solidFill>
                            <a:srgbClr val="333D48"/>
                          </a:solidFill>
                          <a:effectLst/>
                          <a:latin typeface="Calibri" panose="020F0502020204030204" pitchFamily="34" charset="0"/>
                        </a:rPr>
                        <a:t>78.1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672"/>
                      </a:srgbClr>
                    </a:solidFill>
                  </a:tcPr>
                </a:tc>
                <a:extLst>
                  <a:ext uri="{0D108BD9-81ED-4DB2-BD59-A6C34878D82A}">
                    <a16:rowId xmlns:a16="http://schemas.microsoft.com/office/drawing/2014/main" val="2670109022"/>
                  </a:ext>
                </a:extLst>
              </a:tr>
              <a:tr h="506471">
                <a:tc>
                  <a:txBody>
                    <a:bodyPr/>
                    <a:lstStyle/>
                    <a:p>
                      <a:pPr algn="ctr" rtl="0" fontAlgn="b"/>
                      <a:endParaRPr lang="en-US" sz="1400" b="1" i="0" u="none" strike="noStrike" dirty="0">
                        <a:solidFill>
                          <a:schemeClr val="bg1"/>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alpha val="39858"/>
                      </a:srgbClr>
                    </a:solidFill>
                  </a:tcPr>
                </a:tc>
                <a:tc>
                  <a:txBody>
                    <a:bodyPr/>
                    <a:lstStyle/>
                    <a:p>
                      <a:pPr algn="ctr" rtl="0" fontAlgn="b"/>
                      <a:r>
                        <a:rPr lang="en-US" sz="1400" b="1" i="0" u="none" strike="noStrike" dirty="0">
                          <a:solidFill>
                            <a:schemeClr val="bg1"/>
                          </a:solidFill>
                          <a:effectLst/>
                          <a:latin typeface="+mn-lt"/>
                        </a:rPr>
                        <a:t>Highly ranked activities</a:t>
                      </a:r>
                    </a:p>
                    <a:p>
                      <a:pPr algn="ctr" rtl="0" fontAlgn="b"/>
                      <a:r>
                        <a:rPr lang="en-US" sz="1400" b="1" i="0" u="none" strike="noStrike" dirty="0">
                          <a:solidFill>
                            <a:schemeClr val="bg1"/>
                          </a:solidFill>
                          <a:effectLst/>
                          <a:latin typeface="+mn-lt"/>
                        </a:rPr>
                        <a:t>  (avg=90-94%)</a:t>
                      </a: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alpha val="40400"/>
                      </a:srgbClr>
                    </a:solidFill>
                  </a:tcPr>
                </a:tc>
                <a:tc>
                  <a:txBody>
                    <a:bodyPr/>
                    <a:lstStyle/>
                    <a:p>
                      <a:pPr algn="ctr" fontAlgn="b"/>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7248517"/>
                  </a:ext>
                </a:extLst>
              </a:tr>
              <a:tr h="303838">
                <a:tc>
                  <a:txBody>
                    <a:bodyPr/>
                    <a:lstStyle/>
                    <a:p>
                      <a:pPr algn="ctr" fontAlgn="b"/>
                      <a:r>
                        <a:rPr lang="en-US" sz="1400" b="1" i="0" u="none" strike="noStrike" dirty="0">
                          <a:solidFill>
                            <a:srgbClr val="000000"/>
                          </a:solidFill>
                          <a:effectLst/>
                          <a:latin typeface="Calibri" panose="020F0502020204030204" pitchFamily="34" charset="0"/>
                        </a:rPr>
                        <a:t>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Lectures &amp; Discussions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94.9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fontAlgn="b"/>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400" b="1" u="none" strike="noStrike" dirty="0">
                          <a:effectLst/>
                          <a:latin typeface="+mn-lt"/>
                        </a:rPr>
                        <a:t> </a:t>
                      </a:r>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400" b="1" u="none" strike="noStrike" dirty="0">
                          <a:effectLst/>
                          <a:latin typeface="+mn-lt"/>
                        </a:rPr>
                        <a:t> </a:t>
                      </a:r>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b"/>
                      <a:r>
                        <a:rPr lang="en-US" sz="1400" b="1" u="none" strike="noStrike" dirty="0">
                          <a:effectLst/>
                          <a:latin typeface="+mn-lt"/>
                        </a:rPr>
                        <a:t> </a:t>
                      </a:r>
                      <a:endParaRPr lang="en-US" sz="1400" b="1" i="0" u="none" strike="noStrike" dirty="0">
                        <a:solidFill>
                          <a:srgbClr val="000000"/>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4664601"/>
                  </a:ext>
                </a:extLst>
              </a:tr>
              <a:tr h="512320">
                <a:tc>
                  <a:txBody>
                    <a:bodyPr/>
                    <a:lstStyle/>
                    <a:p>
                      <a:pPr algn="ctr" fontAlgn="b"/>
                      <a:r>
                        <a:rPr lang="en-US" sz="1400" b="1" i="0" u="none" strike="noStrike" dirty="0">
                          <a:solidFill>
                            <a:srgbClr val="000000"/>
                          </a:solidFill>
                          <a:effectLst/>
                          <a:latin typeface="Calibri" panose="020F0502020204030204" pitchFamily="34" charset="0"/>
                        </a:rPr>
                        <a:t>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MEDLIB-ED course materials (readings, slides, worksheets, etc.)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93.8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40000"/>
                      </a:srgb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844713820"/>
                  </a:ext>
                </a:extLst>
              </a:tr>
              <a:tr h="279870">
                <a:tc>
                  <a:txBody>
                    <a:bodyPr/>
                    <a:lstStyle/>
                    <a:p>
                      <a:pPr algn="ctr" fontAlgn="b"/>
                      <a:r>
                        <a:rPr lang="en-US" sz="1400" b="1" i="0" u="none" strike="noStrike" dirty="0">
                          <a:solidFill>
                            <a:srgbClr val="000000"/>
                          </a:solidFill>
                          <a:effectLst/>
                          <a:latin typeface="Calibri" panose="020F0502020204030204" pitchFamily="34" charset="0"/>
                        </a:rPr>
                        <a:t>10</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Length of Summer Core Modules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91.8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78680630"/>
                  </a:ext>
                </a:extLst>
              </a:tr>
              <a:tr h="261754">
                <a:tc>
                  <a:txBody>
                    <a:bodyPr/>
                    <a:lstStyle/>
                    <a:p>
                      <a:pPr algn="ctr" fontAlgn="b"/>
                      <a:r>
                        <a:rPr lang="en-US" sz="1400" b="1" i="0" u="none" strike="noStrike" dirty="0">
                          <a:solidFill>
                            <a:srgbClr val="000000"/>
                          </a:solidFill>
                          <a:effectLst/>
                          <a:latin typeface="Calibri" panose="020F0502020204030204" pitchFamily="34" charset="0"/>
                        </a:rPr>
                        <a:t>17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1" i="0" u="none" strike="noStrike" dirty="0">
                          <a:solidFill>
                            <a:srgbClr val="333D48"/>
                          </a:solidFill>
                          <a:effectLst/>
                          <a:latin typeface="Calibri" panose="020F0502020204030204" pitchFamily="34" charset="0"/>
                        </a:rPr>
                        <a:t>Chat messaging</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91.2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49011223"/>
                  </a:ext>
                </a:extLst>
              </a:tr>
              <a:tr h="404126">
                <a:tc>
                  <a:txBody>
                    <a:bodyPr/>
                    <a:lstStyle/>
                    <a:p>
                      <a:pPr algn="ctr" fontAlgn="b"/>
                      <a:r>
                        <a:rPr lang="en-US" sz="1400" b="1" i="0" u="none" strike="noStrike" dirty="0">
                          <a:solidFill>
                            <a:srgbClr val="000000"/>
                          </a:solidFill>
                          <a:effectLst/>
                          <a:latin typeface="Calibri" panose="020F0502020204030204" pitchFamily="34" charset="0"/>
                        </a:rPr>
                        <a:t>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AF7EB">
                        <a:alpha val="39858"/>
                      </a:srgbClr>
                    </a:solidFill>
                  </a:tcPr>
                </a:tc>
                <a:tc>
                  <a:txBody>
                    <a:bodyPr/>
                    <a:lstStyle/>
                    <a:p>
                      <a:pPr algn="l" fontAlgn="b"/>
                      <a:r>
                        <a:rPr lang="en-US" sz="1400" b="1" i="0" u="none" strike="noStrike" dirty="0">
                          <a:solidFill>
                            <a:srgbClr val="333D48"/>
                          </a:solidFill>
                          <a:effectLst/>
                          <a:latin typeface="Calibri" panose="020F0502020204030204" pitchFamily="34" charset="0"/>
                        </a:rPr>
                        <a:t>Pre-Institute Instructions/Information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fontAlgn="b"/>
                      <a:r>
                        <a:rPr lang="en-US" sz="1400" b="1" i="0" u="none" strike="noStrike" dirty="0">
                          <a:solidFill>
                            <a:srgbClr val="333D48"/>
                          </a:solidFill>
                          <a:effectLst/>
                          <a:latin typeface="Calibri" panose="020F0502020204030204" pitchFamily="34" charset="0"/>
                        </a:rPr>
                        <a:t>91.1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FDFF">
                        <a:alpha val="16863"/>
                      </a:srgb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rtl="0" fontAlgn="b"/>
                      <a:endParaRPr lang="en-US" sz="1400" b="1" i="0" u="none" strike="noStrike" dirty="0">
                        <a:solidFill>
                          <a:srgbClr val="424E59"/>
                        </a:solidFill>
                        <a:effectLst/>
                        <a:latin typeface="+mn-lt"/>
                      </a:endParaRPr>
                    </a:p>
                  </a:txBody>
                  <a:tcPr marL="4544" marR="4544" marT="454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89615647"/>
                  </a:ext>
                </a:extLst>
              </a:tr>
            </a:tbl>
          </a:graphicData>
        </a:graphic>
      </p:graphicFrame>
    </p:spTree>
    <p:extLst>
      <p:ext uri="{BB962C8B-B14F-4D97-AF65-F5344CB8AC3E}">
        <p14:creationId xmlns:p14="http://schemas.microsoft.com/office/powerpoint/2010/main" val="614366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026bb9f-849e-4520-adf3-36adc211bebd}" enabled="1" method="Privileged" siteId="{ac144e41-8001-48f0-9e1c-170716ed06b6}" removed="0"/>
</clbl:labelList>
</file>

<file path=docProps/app.xml><?xml version="1.0" encoding="utf-8"?>
<Properties xmlns="http://schemas.openxmlformats.org/officeDocument/2006/extended-properties" xmlns:vt="http://schemas.openxmlformats.org/officeDocument/2006/docPropsVTypes">
  <Template/>
  <TotalTime>7013</TotalTime>
  <Words>1496</Words>
  <Application>Microsoft Macintosh PowerPoint</Application>
  <PresentationFormat>Widescreen</PresentationFormat>
  <Paragraphs>603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Helvetica</vt:lpstr>
      <vt:lpstr>Office Theme</vt:lpstr>
      <vt:lpstr>2018-2025 RTI Midpoint Program Evaluation Results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2018-2022 RTI Summer Core Modules (Workshop) Evaluation Results </dc:title>
  <dc:creator>Susan Lessick</dc:creator>
  <cp:lastModifiedBy>Susan Lessick</cp:lastModifiedBy>
  <cp:revision>47</cp:revision>
  <dcterms:created xsi:type="dcterms:W3CDTF">2022-11-12T22:25:37Z</dcterms:created>
  <dcterms:modified xsi:type="dcterms:W3CDTF">2026-03-05T18:16:37Z</dcterms:modified>
</cp:coreProperties>
</file>