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sldIdLst>
    <p:sldId id="311" r:id="rId2"/>
    <p:sldId id="257" r:id="rId3"/>
    <p:sldId id="259" r:id="rId4"/>
    <p:sldId id="261" r:id="rId5"/>
    <p:sldId id="35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912"/>
    <p:restoredTop sz="68953"/>
  </p:normalViewPr>
  <p:slideViewPr>
    <p:cSldViewPr snapToGrid="0">
      <p:cViewPr varScale="1">
        <p:scale>
          <a:sx n="95" d="100"/>
          <a:sy n="95" d="100"/>
        </p:scale>
        <p:origin x="1992" y="168"/>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4A550E-97E5-7B4D-94E6-C948B04FA35A}" type="datetimeFigureOut">
              <a:rPr lang="en-US" smtClean="0"/>
              <a:t>8/27/25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5CF613-8E29-DC4B-BE80-5DC90EA39101}" type="slidenum">
              <a:rPr lang="en-US" smtClean="0"/>
              <a:t>‹#›</a:t>
            </a:fld>
            <a:endParaRPr lang="en-US"/>
          </a:p>
        </p:txBody>
      </p:sp>
    </p:spTree>
    <p:extLst>
      <p:ext uri="{BB962C8B-B14F-4D97-AF65-F5344CB8AC3E}">
        <p14:creationId xmlns:p14="http://schemas.microsoft.com/office/powerpoint/2010/main" val="713730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 pre-assessment survey was sent out prior to the start of the RTI program, and the midpoint assessment survey was sent out after the RTI summer core modules (after Module 9) on July 30, 2024. </a:t>
            </a:r>
          </a:p>
          <a:p>
            <a:endParaRPr lang="en-US" dirty="0"/>
          </a:p>
          <a:p>
            <a:pPr marL="171450" indent="-171450">
              <a:buFont typeface="Arial" panose="020B0604020202020204" pitchFamily="34" charset="0"/>
              <a:buChar char="•"/>
            </a:pPr>
            <a:r>
              <a:rPr lang="en-US" dirty="0"/>
              <a:t>The survey employed a 34-item questionnaire, the RTI Research Confidence Questionnaire, to gather data on participants’ self-reported confidence before the program and at the midpoint of the program, after they had completed the summer core modules (M1-9). This survey is based on the Librarian Research Confidence Scale by Brancolini &amp; Kennedy, used for the Institute for</a:t>
            </a:r>
            <a:r>
              <a:rPr lang="en-US" baseline="0" dirty="0"/>
              <a:t> Research Design in Librarianship. The</a:t>
            </a:r>
            <a:r>
              <a:rPr lang="en-US" dirty="0"/>
              <a:t> participants were asked to rate 34 items relating to research skills on a Likert scale from 5: Very Confident; 4 Confident; 3 Moderately Confident; 2 Slightly Confident; and 1 Not At All Confident.</a:t>
            </a:r>
          </a:p>
          <a:p>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Data were analyzed using the Wilcoxon Signed Ranks Test to determine if there was a statistically significant difference in self-reported research confidence before and after the summer core modules. The results are presented in the following slides.</a:t>
            </a:r>
          </a:p>
          <a:p>
            <a:endParaRPr lang="en-US" dirty="0"/>
          </a:p>
          <a:p>
            <a:endParaRPr lang="en-US" dirty="0"/>
          </a:p>
        </p:txBody>
      </p:sp>
      <p:sp>
        <p:nvSpPr>
          <p:cNvPr id="4" name="Slide Number Placeholder 3"/>
          <p:cNvSpPr>
            <a:spLocks noGrp="1"/>
          </p:cNvSpPr>
          <p:nvPr>
            <p:ph type="sldNum" sz="quarter" idx="10"/>
          </p:nvPr>
        </p:nvSpPr>
        <p:spPr/>
        <p:txBody>
          <a:bodyPr/>
          <a:lstStyle/>
          <a:p>
            <a:fld id="{28B83925-F481-864B-8FF1-2AFC304706E1}" type="slidenum">
              <a:rPr lang="en-US" smtClean="0"/>
              <a:t>1</a:t>
            </a:fld>
            <a:endParaRPr lang="en-US"/>
          </a:p>
        </p:txBody>
      </p:sp>
    </p:spTree>
    <p:extLst>
      <p:ext uri="{BB962C8B-B14F-4D97-AF65-F5344CB8AC3E}">
        <p14:creationId xmlns:p14="http://schemas.microsoft.com/office/powerpoint/2010/main" val="37365657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b="1" dirty="0"/>
              <a:t>Overall conclusion: </a:t>
            </a:r>
            <a:r>
              <a:rPr lang="en-US" dirty="0"/>
              <a:t>The RTI summer core modules had a positive and statistically significant impact on the participants’ research confidence across all assessed areas.</a:t>
            </a:r>
          </a:p>
          <a:p>
            <a:endParaRPr lang="en-US" dirty="0"/>
          </a:p>
          <a:p>
            <a:r>
              <a:rPr lang="en-US" dirty="0"/>
              <a:t>Median ratings increased from </a:t>
            </a:r>
            <a:r>
              <a:rPr lang="en-US" dirty="0">
                <a:highlight>
                  <a:srgbClr val="FFFF00"/>
                </a:highlight>
              </a:rPr>
              <a:t>1 to 2 points </a:t>
            </a:r>
            <a:r>
              <a:rPr lang="en-US" dirty="0"/>
              <a:t>following the summer core modules, except for reporting results in a poster format.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Three items related to data analysis had very low confidence levels (medians) prior to the institute and increased by 1 point at the midpoint.</a:t>
            </a:r>
            <a:r>
              <a:rPr lang="en-US" sz="1200" b="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t>Over half of the items (20 out of 34) had very high significance levels.</a:t>
            </a:r>
            <a:endParaRPr lang="en-US" b="0" dirty="0"/>
          </a:p>
          <a:p>
            <a:endParaRPr lang="en-US" dirty="0"/>
          </a:p>
          <a:p>
            <a:r>
              <a:rPr lang="en-US" b="1" dirty="0"/>
              <a:t>The differences in ratings pre- and post-workshop show statistically significant improvement at (p &lt; 0.05) threshold.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P-values with &lt;.001 have very low levels and stronger significance. </a:t>
            </a:r>
          </a:p>
          <a:p>
            <a:endParaRPr lang="en-US" dirty="0"/>
          </a:p>
        </p:txBody>
      </p:sp>
      <p:sp>
        <p:nvSpPr>
          <p:cNvPr id="4" name="Slide Number Placeholder 3"/>
          <p:cNvSpPr>
            <a:spLocks noGrp="1"/>
          </p:cNvSpPr>
          <p:nvPr>
            <p:ph type="sldNum" sz="quarter" idx="5"/>
          </p:nvPr>
        </p:nvSpPr>
        <p:spPr/>
        <p:txBody>
          <a:bodyPr/>
          <a:lstStyle/>
          <a:p>
            <a:fld id="{28B83925-F481-864B-8FF1-2AFC304706E1}" type="slidenum">
              <a:rPr lang="en-US" smtClean="0"/>
              <a:t>2</a:t>
            </a:fld>
            <a:endParaRPr lang="en-US"/>
          </a:p>
        </p:txBody>
      </p:sp>
    </p:spTree>
    <p:extLst>
      <p:ext uri="{BB962C8B-B14F-4D97-AF65-F5344CB8AC3E}">
        <p14:creationId xmlns:p14="http://schemas.microsoft.com/office/powerpoint/2010/main" val="15253129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8B83925-F481-864B-8FF1-2AFC304706E1}" type="slidenum">
              <a:rPr lang="en-US" smtClean="0"/>
              <a:t>3</a:t>
            </a:fld>
            <a:endParaRPr lang="en-US"/>
          </a:p>
        </p:txBody>
      </p:sp>
    </p:spTree>
    <p:extLst>
      <p:ext uri="{BB962C8B-B14F-4D97-AF65-F5344CB8AC3E}">
        <p14:creationId xmlns:p14="http://schemas.microsoft.com/office/powerpoint/2010/main" val="16963295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8B83925-F481-864B-8FF1-2AFC304706E1}" type="slidenum">
              <a:rPr lang="en-US" smtClean="0"/>
              <a:t>4</a:t>
            </a:fld>
            <a:endParaRPr lang="en-US"/>
          </a:p>
        </p:txBody>
      </p:sp>
    </p:spTree>
    <p:extLst>
      <p:ext uri="{BB962C8B-B14F-4D97-AF65-F5344CB8AC3E}">
        <p14:creationId xmlns:p14="http://schemas.microsoft.com/office/powerpoint/2010/main" val="26595650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8B83925-F481-864B-8FF1-2AFC304706E1}" type="slidenum">
              <a:rPr lang="en-US" smtClean="0"/>
              <a:t>5</a:t>
            </a:fld>
            <a:endParaRPr lang="en-US"/>
          </a:p>
        </p:txBody>
      </p:sp>
    </p:spTree>
    <p:extLst>
      <p:ext uri="{BB962C8B-B14F-4D97-AF65-F5344CB8AC3E}">
        <p14:creationId xmlns:p14="http://schemas.microsoft.com/office/powerpoint/2010/main" val="22372338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22377-1738-9ED9-B8D7-BE563748834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F882900-3A84-889A-74F0-298BBF48FB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B94FB98-C28D-BAD3-B7CA-85FC300C0408}"/>
              </a:ext>
            </a:extLst>
          </p:cNvPr>
          <p:cNvSpPr>
            <a:spLocks noGrp="1"/>
          </p:cNvSpPr>
          <p:nvPr>
            <p:ph type="dt" sz="half" idx="10"/>
          </p:nvPr>
        </p:nvSpPr>
        <p:spPr/>
        <p:txBody>
          <a:bodyPr/>
          <a:lstStyle/>
          <a:p>
            <a:fld id="{0467D7BE-4F2F-BB42-B122-03463333B3DA}" type="datetimeFigureOut">
              <a:rPr lang="en-US" smtClean="0"/>
              <a:t>8/27/25</a:t>
            </a:fld>
            <a:endParaRPr lang="en-US"/>
          </a:p>
        </p:txBody>
      </p:sp>
      <p:sp>
        <p:nvSpPr>
          <p:cNvPr id="5" name="Footer Placeholder 4">
            <a:extLst>
              <a:ext uri="{FF2B5EF4-FFF2-40B4-BE49-F238E27FC236}">
                <a16:creationId xmlns:a16="http://schemas.microsoft.com/office/drawing/2014/main" id="{DF96CFE4-108B-D393-166C-118A5CDE44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A48FC0-6E4A-05AC-5AEF-F634CC9FD535}"/>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1578487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CA800-519B-2068-AD2B-8BE73F98D7B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3F46EF7-8067-2757-51B5-B882CF6BFE2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7F92C8-CF33-9C25-DBD0-FBCE3667DC8F}"/>
              </a:ext>
            </a:extLst>
          </p:cNvPr>
          <p:cNvSpPr>
            <a:spLocks noGrp="1"/>
          </p:cNvSpPr>
          <p:nvPr>
            <p:ph type="dt" sz="half" idx="10"/>
          </p:nvPr>
        </p:nvSpPr>
        <p:spPr/>
        <p:txBody>
          <a:bodyPr/>
          <a:lstStyle/>
          <a:p>
            <a:fld id="{0467D7BE-4F2F-BB42-B122-03463333B3DA}" type="datetimeFigureOut">
              <a:rPr lang="en-US" smtClean="0"/>
              <a:t>8/27/25</a:t>
            </a:fld>
            <a:endParaRPr lang="en-US"/>
          </a:p>
        </p:txBody>
      </p:sp>
      <p:sp>
        <p:nvSpPr>
          <p:cNvPr id="5" name="Footer Placeholder 4">
            <a:extLst>
              <a:ext uri="{FF2B5EF4-FFF2-40B4-BE49-F238E27FC236}">
                <a16:creationId xmlns:a16="http://schemas.microsoft.com/office/drawing/2014/main" id="{78808885-9A54-177B-D955-A7CACF29B8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BDCA57-EDE1-7140-9FF2-03EDA6DC5736}"/>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11510712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AD251D3-AD69-C114-91AB-78E61BB7537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C5E61B7-91B7-9E1D-DEFB-E227CA31989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79861C-A0F1-A9FB-FF45-811FEFFA4D35}"/>
              </a:ext>
            </a:extLst>
          </p:cNvPr>
          <p:cNvSpPr>
            <a:spLocks noGrp="1"/>
          </p:cNvSpPr>
          <p:nvPr>
            <p:ph type="dt" sz="half" idx="10"/>
          </p:nvPr>
        </p:nvSpPr>
        <p:spPr/>
        <p:txBody>
          <a:bodyPr/>
          <a:lstStyle/>
          <a:p>
            <a:fld id="{0467D7BE-4F2F-BB42-B122-03463333B3DA}" type="datetimeFigureOut">
              <a:rPr lang="en-US" smtClean="0"/>
              <a:t>8/27/25</a:t>
            </a:fld>
            <a:endParaRPr lang="en-US"/>
          </a:p>
        </p:txBody>
      </p:sp>
      <p:sp>
        <p:nvSpPr>
          <p:cNvPr id="5" name="Footer Placeholder 4">
            <a:extLst>
              <a:ext uri="{FF2B5EF4-FFF2-40B4-BE49-F238E27FC236}">
                <a16:creationId xmlns:a16="http://schemas.microsoft.com/office/drawing/2014/main" id="{F829A0D0-12C4-A680-CDF8-672343B4C4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FB9C5E-6CA0-B467-F327-D182BF2125A0}"/>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16606602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3739A-4BA5-CACC-14EF-5054F0B684C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26B956D-2BFB-C752-A205-BA0C658624B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08E937-1C5E-1116-AE2A-744CFE49BC31}"/>
              </a:ext>
            </a:extLst>
          </p:cNvPr>
          <p:cNvSpPr>
            <a:spLocks noGrp="1"/>
          </p:cNvSpPr>
          <p:nvPr>
            <p:ph type="dt" sz="half" idx="10"/>
          </p:nvPr>
        </p:nvSpPr>
        <p:spPr/>
        <p:txBody>
          <a:bodyPr/>
          <a:lstStyle/>
          <a:p>
            <a:fld id="{0467D7BE-4F2F-BB42-B122-03463333B3DA}" type="datetimeFigureOut">
              <a:rPr lang="en-US" smtClean="0"/>
              <a:t>8/27/25</a:t>
            </a:fld>
            <a:endParaRPr lang="en-US"/>
          </a:p>
        </p:txBody>
      </p:sp>
      <p:sp>
        <p:nvSpPr>
          <p:cNvPr id="5" name="Footer Placeholder 4">
            <a:extLst>
              <a:ext uri="{FF2B5EF4-FFF2-40B4-BE49-F238E27FC236}">
                <a16:creationId xmlns:a16="http://schemas.microsoft.com/office/drawing/2014/main" id="{9121B35E-171C-43E2-3700-5B0F253FBC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B3D9DE-79D3-D224-BCCD-5431B25E5D6D}"/>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2672488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D7ABC-910B-6712-A07B-FF43C550C62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5235CFB-46A7-8F15-70A1-B91DB9189D8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61D818-6250-E148-81CD-83F5F94E741A}"/>
              </a:ext>
            </a:extLst>
          </p:cNvPr>
          <p:cNvSpPr>
            <a:spLocks noGrp="1"/>
          </p:cNvSpPr>
          <p:nvPr>
            <p:ph type="dt" sz="half" idx="10"/>
          </p:nvPr>
        </p:nvSpPr>
        <p:spPr/>
        <p:txBody>
          <a:bodyPr/>
          <a:lstStyle/>
          <a:p>
            <a:fld id="{0467D7BE-4F2F-BB42-B122-03463333B3DA}" type="datetimeFigureOut">
              <a:rPr lang="en-US" smtClean="0"/>
              <a:t>8/27/25</a:t>
            </a:fld>
            <a:endParaRPr lang="en-US"/>
          </a:p>
        </p:txBody>
      </p:sp>
      <p:sp>
        <p:nvSpPr>
          <p:cNvPr id="5" name="Footer Placeholder 4">
            <a:extLst>
              <a:ext uri="{FF2B5EF4-FFF2-40B4-BE49-F238E27FC236}">
                <a16:creationId xmlns:a16="http://schemas.microsoft.com/office/drawing/2014/main" id="{AA175047-EF9B-B18B-1D69-F7BA3DFCCF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C4D3DF-7CC8-7EC3-78C7-4A7C12D0A18F}"/>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4915339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74627-E816-7B19-112C-82CBCB141B9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7D85FE7-5382-EB05-C132-048130B689F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4EB1089-5FE7-B807-4ECE-9527F2A7DAA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532621E-4633-9173-6EE0-136E7957988C}"/>
              </a:ext>
            </a:extLst>
          </p:cNvPr>
          <p:cNvSpPr>
            <a:spLocks noGrp="1"/>
          </p:cNvSpPr>
          <p:nvPr>
            <p:ph type="dt" sz="half" idx="10"/>
          </p:nvPr>
        </p:nvSpPr>
        <p:spPr/>
        <p:txBody>
          <a:bodyPr/>
          <a:lstStyle/>
          <a:p>
            <a:fld id="{0467D7BE-4F2F-BB42-B122-03463333B3DA}" type="datetimeFigureOut">
              <a:rPr lang="en-US" smtClean="0"/>
              <a:t>8/27/25</a:t>
            </a:fld>
            <a:endParaRPr lang="en-US"/>
          </a:p>
        </p:txBody>
      </p:sp>
      <p:sp>
        <p:nvSpPr>
          <p:cNvPr id="6" name="Footer Placeholder 5">
            <a:extLst>
              <a:ext uri="{FF2B5EF4-FFF2-40B4-BE49-F238E27FC236}">
                <a16:creationId xmlns:a16="http://schemas.microsoft.com/office/drawing/2014/main" id="{AE6BB8C5-5A24-E7EC-15D1-02B943BF30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9B425E8-E1CC-954B-CB2C-205BCDA1DC72}"/>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940422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964F1A-6F0B-2E0D-D285-28FBEBA8229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B2CA805-C6DA-60C1-47D4-9BB092323E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6A74035-8D5D-B8C5-6CBB-30244DB1F8F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D2B75B5-81B8-5FD1-F448-AB53D7504E1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B370216-BC4F-73E8-2F35-E3A770C8E2B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D40AF3C-73E0-FB0B-9E93-AA0BC3823370}"/>
              </a:ext>
            </a:extLst>
          </p:cNvPr>
          <p:cNvSpPr>
            <a:spLocks noGrp="1"/>
          </p:cNvSpPr>
          <p:nvPr>
            <p:ph type="dt" sz="half" idx="10"/>
          </p:nvPr>
        </p:nvSpPr>
        <p:spPr/>
        <p:txBody>
          <a:bodyPr/>
          <a:lstStyle/>
          <a:p>
            <a:fld id="{0467D7BE-4F2F-BB42-B122-03463333B3DA}" type="datetimeFigureOut">
              <a:rPr lang="en-US" smtClean="0"/>
              <a:t>8/27/25</a:t>
            </a:fld>
            <a:endParaRPr lang="en-US"/>
          </a:p>
        </p:txBody>
      </p:sp>
      <p:sp>
        <p:nvSpPr>
          <p:cNvPr id="8" name="Footer Placeholder 7">
            <a:extLst>
              <a:ext uri="{FF2B5EF4-FFF2-40B4-BE49-F238E27FC236}">
                <a16:creationId xmlns:a16="http://schemas.microsoft.com/office/drawing/2014/main" id="{BF21D895-5706-20EF-69C1-1C467B93AF2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0656948-FA83-3CE1-622F-8200F452D333}"/>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9700951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0B9F5-71A6-5610-706B-1641CE8C94F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9901E92-3A3A-3E94-16C7-EAFAC42055B3}"/>
              </a:ext>
            </a:extLst>
          </p:cNvPr>
          <p:cNvSpPr>
            <a:spLocks noGrp="1"/>
          </p:cNvSpPr>
          <p:nvPr>
            <p:ph type="dt" sz="half" idx="10"/>
          </p:nvPr>
        </p:nvSpPr>
        <p:spPr/>
        <p:txBody>
          <a:bodyPr/>
          <a:lstStyle/>
          <a:p>
            <a:fld id="{0467D7BE-4F2F-BB42-B122-03463333B3DA}" type="datetimeFigureOut">
              <a:rPr lang="en-US" smtClean="0"/>
              <a:t>8/27/25</a:t>
            </a:fld>
            <a:endParaRPr lang="en-US"/>
          </a:p>
        </p:txBody>
      </p:sp>
      <p:sp>
        <p:nvSpPr>
          <p:cNvPr id="4" name="Footer Placeholder 3">
            <a:extLst>
              <a:ext uri="{FF2B5EF4-FFF2-40B4-BE49-F238E27FC236}">
                <a16:creationId xmlns:a16="http://schemas.microsoft.com/office/drawing/2014/main" id="{53688DBA-DEA8-AC54-0B82-FF2B084EFB3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F63438C-F84B-AC6F-04E3-386B5AA7BF8D}"/>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3343452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8C6D4C6-BFC1-0177-EF84-12D52CA0A049}"/>
              </a:ext>
            </a:extLst>
          </p:cNvPr>
          <p:cNvSpPr>
            <a:spLocks noGrp="1"/>
          </p:cNvSpPr>
          <p:nvPr>
            <p:ph type="dt" sz="half" idx="10"/>
          </p:nvPr>
        </p:nvSpPr>
        <p:spPr/>
        <p:txBody>
          <a:bodyPr/>
          <a:lstStyle/>
          <a:p>
            <a:fld id="{0467D7BE-4F2F-BB42-B122-03463333B3DA}" type="datetimeFigureOut">
              <a:rPr lang="en-US" smtClean="0"/>
              <a:t>8/27/25</a:t>
            </a:fld>
            <a:endParaRPr lang="en-US"/>
          </a:p>
        </p:txBody>
      </p:sp>
      <p:sp>
        <p:nvSpPr>
          <p:cNvPr id="3" name="Footer Placeholder 2">
            <a:extLst>
              <a:ext uri="{FF2B5EF4-FFF2-40B4-BE49-F238E27FC236}">
                <a16:creationId xmlns:a16="http://schemas.microsoft.com/office/drawing/2014/main" id="{665A3F1E-0AE5-952D-80CF-408DAB49220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5884716-7DDD-5400-CCB4-2758AD137869}"/>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3527305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7FBF94-C733-C4BE-BC3D-5CBA7D3931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4A317B3-71A7-CA16-130C-48A1301EF92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0B0EFCA-0129-208D-71E1-C2DF7A7F70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56C1A26-CCAB-4DED-D57D-120B581AD240}"/>
              </a:ext>
            </a:extLst>
          </p:cNvPr>
          <p:cNvSpPr>
            <a:spLocks noGrp="1"/>
          </p:cNvSpPr>
          <p:nvPr>
            <p:ph type="dt" sz="half" idx="10"/>
          </p:nvPr>
        </p:nvSpPr>
        <p:spPr/>
        <p:txBody>
          <a:bodyPr/>
          <a:lstStyle/>
          <a:p>
            <a:fld id="{0467D7BE-4F2F-BB42-B122-03463333B3DA}" type="datetimeFigureOut">
              <a:rPr lang="en-US" smtClean="0"/>
              <a:t>8/27/25</a:t>
            </a:fld>
            <a:endParaRPr lang="en-US"/>
          </a:p>
        </p:txBody>
      </p:sp>
      <p:sp>
        <p:nvSpPr>
          <p:cNvPr id="6" name="Footer Placeholder 5">
            <a:extLst>
              <a:ext uri="{FF2B5EF4-FFF2-40B4-BE49-F238E27FC236}">
                <a16:creationId xmlns:a16="http://schemas.microsoft.com/office/drawing/2014/main" id="{CA2AE2DA-24AC-C36D-238B-4AB8B17DEF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22F3B6-4F6B-F723-9CC7-DF20296FA19E}"/>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36619171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0097F8-C960-C535-C643-184755F7A3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E0700E7-377C-05B8-448F-1D12CCAEF1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A0D9587-89C2-52B4-F2C8-84D1C002AA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F413BAC-A969-0A2D-B147-297669E1474F}"/>
              </a:ext>
            </a:extLst>
          </p:cNvPr>
          <p:cNvSpPr>
            <a:spLocks noGrp="1"/>
          </p:cNvSpPr>
          <p:nvPr>
            <p:ph type="dt" sz="half" idx="10"/>
          </p:nvPr>
        </p:nvSpPr>
        <p:spPr/>
        <p:txBody>
          <a:bodyPr/>
          <a:lstStyle/>
          <a:p>
            <a:fld id="{0467D7BE-4F2F-BB42-B122-03463333B3DA}" type="datetimeFigureOut">
              <a:rPr lang="en-US" smtClean="0"/>
              <a:t>8/27/25</a:t>
            </a:fld>
            <a:endParaRPr lang="en-US"/>
          </a:p>
        </p:txBody>
      </p:sp>
      <p:sp>
        <p:nvSpPr>
          <p:cNvPr id="6" name="Footer Placeholder 5">
            <a:extLst>
              <a:ext uri="{FF2B5EF4-FFF2-40B4-BE49-F238E27FC236}">
                <a16:creationId xmlns:a16="http://schemas.microsoft.com/office/drawing/2014/main" id="{9220A05C-4623-9EB0-935F-DB3294F7A52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90A5DE-DC53-660C-390E-B78C344D7A2C}"/>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3818381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E0D9B6-F1C7-8050-B7C7-ABDEE5A59C0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193FACE-A5E0-603A-DFE2-EB88C67BC8C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D49E19-5238-1D08-BCE7-E7FF83C7D1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67D7BE-4F2F-BB42-B122-03463333B3DA}" type="datetimeFigureOut">
              <a:rPr lang="en-US" smtClean="0"/>
              <a:t>8/27/25</a:t>
            </a:fld>
            <a:endParaRPr lang="en-US"/>
          </a:p>
        </p:txBody>
      </p:sp>
      <p:sp>
        <p:nvSpPr>
          <p:cNvPr id="5" name="Footer Placeholder 4">
            <a:extLst>
              <a:ext uri="{FF2B5EF4-FFF2-40B4-BE49-F238E27FC236}">
                <a16:creationId xmlns:a16="http://schemas.microsoft.com/office/drawing/2014/main" id="{471E4038-6C8B-4372-FFDB-A61107F1AB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66BA609-3016-ED4B-7690-DA2E95FADD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1BB26E-45F2-AA49-A119-2CED50BE59F4}" type="slidenum">
              <a:rPr lang="en-US" smtClean="0"/>
              <a:t>‹#›</a:t>
            </a:fld>
            <a:endParaRPr lang="en-US"/>
          </a:p>
        </p:txBody>
      </p:sp>
    </p:spTree>
    <p:extLst>
      <p:ext uri="{BB962C8B-B14F-4D97-AF65-F5344CB8AC3E}">
        <p14:creationId xmlns:p14="http://schemas.microsoft.com/office/powerpoint/2010/main" val="3810064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1E832EC1-37AC-054A-ACBE-E981EE09A818}"/>
              </a:ext>
            </a:extLst>
          </p:cNvPr>
          <p:cNvPicPr>
            <a:picLocks noChangeAspect="1"/>
          </p:cNvPicPr>
          <p:nvPr/>
        </p:nvPicPr>
        <p:blipFill rotWithShape="1">
          <a:blip r:embed="rId3"/>
          <a:srcRect l="-1580" r="-1580"/>
          <a:stretch/>
        </p:blipFill>
        <p:spPr>
          <a:xfrm>
            <a:off x="-192633" y="0"/>
            <a:ext cx="12577266" cy="6858000"/>
          </a:xfrm>
          <a:prstGeom prst="rect">
            <a:avLst/>
          </a:prstGeom>
        </p:spPr>
      </p:pic>
      <p:sp>
        <p:nvSpPr>
          <p:cNvPr id="2" name="Title 1">
            <a:extLst>
              <a:ext uri="{FF2B5EF4-FFF2-40B4-BE49-F238E27FC236}">
                <a16:creationId xmlns:a16="http://schemas.microsoft.com/office/drawing/2014/main" id="{DF05030B-973D-874B-8254-31CDC5DE8D2F}"/>
              </a:ext>
            </a:extLst>
          </p:cNvPr>
          <p:cNvSpPr>
            <a:spLocks noGrp="1"/>
          </p:cNvSpPr>
          <p:nvPr>
            <p:ph type="ctrTitle"/>
          </p:nvPr>
        </p:nvSpPr>
        <p:spPr>
          <a:xfrm>
            <a:off x="1954924" y="0"/>
            <a:ext cx="9772619" cy="1161535"/>
          </a:xfrm>
        </p:spPr>
        <p:txBody>
          <a:bodyPr>
            <a:noAutofit/>
          </a:bodyPr>
          <a:lstStyle/>
          <a:p>
            <a:r>
              <a:rPr lang="en-US" sz="2800" b="1" dirty="0">
                <a:solidFill>
                  <a:srgbClr val="073C6E"/>
                </a:solidFill>
              </a:rPr>
              <a:t>2024 Research Confidence Levels Midpoint</a:t>
            </a:r>
            <a:br>
              <a:rPr lang="en-US" sz="2800" b="1" dirty="0">
                <a:solidFill>
                  <a:srgbClr val="073C6E"/>
                </a:solidFill>
              </a:rPr>
            </a:br>
            <a:r>
              <a:rPr lang="en-US" sz="2800" b="1" dirty="0">
                <a:solidFill>
                  <a:srgbClr val="073C6E"/>
                </a:solidFill>
              </a:rPr>
              <a:t> Assessment Results</a:t>
            </a:r>
          </a:p>
        </p:txBody>
      </p:sp>
      <p:sp>
        <p:nvSpPr>
          <p:cNvPr id="3" name="Subtitle 2">
            <a:extLst>
              <a:ext uri="{FF2B5EF4-FFF2-40B4-BE49-F238E27FC236}">
                <a16:creationId xmlns:a16="http://schemas.microsoft.com/office/drawing/2014/main" id="{141FE1D9-F6C8-AE47-A2C7-A30FC32F860E}"/>
              </a:ext>
            </a:extLst>
          </p:cNvPr>
          <p:cNvSpPr>
            <a:spLocks noGrp="1"/>
          </p:cNvSpPr>
          <p:nvPr>
            <p:ph type="subTitle" idx="1"/>
          </p:nvPr>
        </p:nvSpPr>
        <p:spPr>
          <a:xfrm>
            <a:off x="2115403" y="1396314"/>
            <a:ext cx="9612140" cy="4646140"/>
          </a:xfrm>
          <a:noFill/>
        </p:spPr>
        <p:txBody>
          <a:bodyPr>
            <a:normAutofit fontScale="55000" lnSpcReduction="20000"/>
          </a:bodyPr>
          <a:lstStyle/>
          <a:p>
            <a:pPr algn="l">
              <a:buClr>
                <a:srgbClr val="1A71A6"/>
              </a:buClr>
            </a:pPr>
            <a:endParaRPr lang="en-US" dirty="0"/>
          </a:p>
          <a:p>
            <a:pPr algn="l">
              <a:buClr>
                <a:srgbClr val="1A71A6"/>
              </a:buClr>
            </a:pPr>
            <a:endParaRPr lang="en-US" sz="3600" dirty="0"/>
          </a:p>
          <a:p>
            <a:pPr marL="342900" indent="-342900" algn="l">
              <a:buClr>
                <a:srgbClr val="1A71A6"/>
              </a:buClr>
              <a:buFont typeface="Arial" panose="020B0604020202020204" pitchFamily="34" charset="0"/>
              <a:buChar char="•"/>
            </a:pPr>
            <a:r>
              <a:rPr lang="en-US" sz="3600" dirty="0"/>
              <a:t>Pre-assessment survey deployment before the start of the RTI program:</a:t>
            </a:r>
          </a:p>
          <a:p>
            <a:pPr marL="800100" lvl="1" indent="-342900" algn="l">
              <a:buClr>
                <a:srgbClr val="1A71A6"/>
              </a:buClr>
              <a:buFont typeface="Arial" panose="020B0604020202020204" pitchFamily="34" charset="0"/>
              <a:buChar char="•"/>
            </a:pPr>
            <a:r>
              <a:rPr lang="en-US" sz="3600" dirty="0"/>
              <a:t>Cohort 7: May 7-24, 2024</a:t>
            </a:r>
          </a:p>
          <a:p>
            <a:pPr marL="342900" indent="-342900" algn="l">
              <a:buClr>
                <a:srgbClr val="1A71A6"/>
              </a:buClr>
              <a:buFont typeface="Arial" panose="020B0604020202020204" pitchFamily="34" charset="0"/>
              <a:buChar char="•"/>
            </a:pPr>
            <a:endParaRPr lang="en-US" sz="3600" dirty="0"/>
          </a:p>
          <a:p>
            <a:pPr marL="342900" indent="-342900" algn="l">
              <a:buClr>
                <a:srgbClr val="1A71A6"/>
              </a:buClr>
              <a:buFont typeface="Arial" panose="020B0604020202020204" pitchFamily="34" charset="0"/>
              <a:buChar char="•"/>
            </a:pPr>
            <a:r>
              <a:rPr lang="en-US" sz="3600" dirty="0"/>
              <a:t>Midpoint-assessment survey deployment after core modules (M1-9):</a:t>
            </a:r>
          </a:p>
          <a:p>
            <a:pPr marL="800100" lvl="1" indent="-342900" algn="l">
              <a:buClr>
                <a:srgbClr val="1A71A6"/>
              </a:buClr>
              <a:buFont typeface="Arial" panose="020B0604020202020204" pitchFamily="34" charset="0"/>
              <a:buChar char="•"/>
            </a:pPr>
            <a:r>
              <a:rPr lang="en-US" sz="3600" dirty="0"/>
              <a:t>Cohort 7: Jul 21-Sep 6, 2024</a:t>
            </a:r>
          </a:p>
          <a:p>
            <a:pPr marL="800100" lvl="1" indent="-342900" algn="l">
              <a:buClr>
                <a:srgbClr val="1A71A6"/>
              </a:buClr>
              <a:buFont typeface="Arial" panose="020B0604020202020204" pitchFamily="34" charset="0"/>
              <a:buChar char="•"/>
            </a:pPr>
            <a:endParaRPr lang="en-US" sz="3600" dirty="0"/>
          </a:p>
          <a:p>
            <a:pPr marL="342900" indent="-342900" algn="l">
              <a:buClr>
                <a:srgbClr val="1A71A6"/>
              </a:buClr>
              <a:buFont typeface="Arial" panose="020B0604020202020204" pitchFamily="34" charset="0"/>
              <a:buChar char="•"/>
            </a:pPr>
            <a:r>
              <a:rPr lang="en-US" sz="3600" dirty="0"/>
              <a:t>The 34-item RTI Research Confidence Questionnaire was used to gather data on participants’ self-reported confidence, based on the Librarian Research Confidence Scale by Brancolini and Kennedy. </a:t>
            </a:r>
          </a:p>
          <a:p>
            <a:pPr marL="342900" indent="-342900" algn="l">
              <a:buClr>
                <a:srgbClr val="1A71A6"/>
              </a:buClr>
              <a:buFont typeface="Arial" panose="020B0604020202020204" pitchFamily="34" charset="0"/>
              <a:buChar char="•"/>
            </a:pPr>
            <a:endParaRPr lang="en-US" sz="3600" dirty="0"/>
          </a:p>
          <a:p>
            <a:pPr marL="342900" indent="-342900" algn="l">
              <a:buClr>
                <a:srgbClr val="1A71A6"/>
              </a:buClr>
              <a:buFont typeface="Arial" panose="020B0604020202020204" pitchFamily="34" charset="0"/>
              <a:buChar char="•"/>
            </a:pPr>
            <a:r>
              <a:rPr lang="en-US" sz="3600" dirty="0"/>
              <a:t>The Wilcoxon Signed Ranks Test was used to determine if there was a statistically significant difference in the self-reported research confidence of the fellows before the RTI program and at the midpoint (after summer core modules)</a:t>
            </a:r>
          </a:p>
          <a:p>
            <a:pPr marL="342900" indent="-342900" algn="l">
              <a:buClr>
                <a:srgbClr val="1A71A6"/>
              </a:buClr>
              <a:buFont typeface="Arial" panose="020B0604020202020204" pitchFamily="34" charset="0"/>
              <a:buChar char="•"/>
            </a:pPr>
            <a:endParaRPr lang="en-US" dirty="0"/>
          </a:p>
          <a:p>
            <a:pPr marL="342900" indent="-342900" algn="l">
              <a:buClr>
                <a:srgbClr val="1A71A6"/>
              </a:buClr>
              <a:buFont typeface="Arial" panose="020B0604020202020204" pitchFamily="34" charset="0"/>
              <a:buChar char="•"/>
            </a:pPr>
            <a:endParaRPr lang="en-US" dirty="0"/>
          </a:p>
          <a:p>
            <a:pPr algn="l">
              <a:buClr>
                <a:srgbClr val="1A71A6"/>
              </a:buClr>
            </a:pPr>
            <a:endParaRPr lang="en-US" dirty="0"/>
          </a:p>
          <a:p>
            <a:pPr lvl="1" algn="l">
              <a:buClr>
                <a:srgbClr val="1A71A6"/>
              </a:buClr>
            </a:pPr>
            <a:endParaRPr lang="en-US" dirty="0"/>
          </a:p>
          <a:p>
            <a:endParaRPr lang="en-US" dirty="0"/>
          </a:p>
        </p:txBody>
      </p:sp>
    </p:spTree>
    <p:extLst>
      <p:ext uri="{BB962C8B-B14F-4D97-AF65-F5344CB8AC3E}">
        <p14:creationId xmlns:p14="http://schemas.microsoft.com/office/powerpoint/2010/main" val="42074724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547A719-9CEC-9C43-8C7B-F60F5484CF21}"/>
              </a:ext>
            </a:extLst>
          </p:cNvPr>
          <p:cNvGraphicFramePr>
            <a:graphicFrameLocks noGrp="1"/>
          </p:cNvGraphicFramePr>
          <p:nvPr>
            <p:extLst>
              <p:ext uri="{D42A27DB-BD31-4B8C-83A1-F6EECF244321}">
                <p14:modId xmlns:p14="http://schemas.microsoft.com/office/powerpoint/2010/main" val="2653283957"/>
              </p:ext>
            </p:extLst>
          </p:nvPr>
        </p:nvGraphicFramePr>
        <p:xfrm>
          <a:off x="157914" y="715869"/>
          <a:ext cx="11876171" cy="6023134"/>
        </p:xfrm>
        <a:graphic>
          <a:graphicData uri="http://schemas.openxmlformats.org/drawingml/2006/table">
            <a:tbl>
              <a:tblPr firstRow="1" bandRow="1">
                <a:tableStyleId>{FABFCF23-3B69-468F-B69F-88F6DE6A72F2}</a:tableStyleId>
              </a:tblPr>
              <a:tblGrid>
                <a:gridCol w="7243483">
                  <a:extLst>
                    <a:ext uri="{9D8B030D-6E8A-4147-A177-3AD203B41FA5}">
                      <a16:colId xmlns:a16="http://schemas.microsoft.com/office/drawing/2014/main" val="1523869062"/>
                    </a:ext>
                  </a:extLst>
                </a:gridCol>
                <a:gridCol w="1256322">
                  <a:extLst>
                    <a:ext uri="{9D8B030D-6E8A-4147-A177-3AD203B41FA5}">
                      <a16:colId xmlns:a16="http://schemas.microsoft.com/office/drawing/2014/main" val="161540658"/>
                    </a:ext>
                  </a:extLst>
                </a:gridCol>
                <a:gridCol w="1079653">
                  <a:extLst>
                    <a:ext uri="{9D8B030D-6E8A-4147-A177-3AD203B41FA5}">
                      <a16:colId xmlns:a16="http://schemas.microsoft.com/office/drawing/2014/main" val="3511244799"/>
                    </a:ext>
                  </a:extLst>
                </a:gridCol>
                <a:gridCol w="1079651">
                  <a:extLst>
                    <a:ext uri="{9D8B030D-6E8A-4147-A177-3AD203B41FA5}">
                      <a16:colId xmlns:a16="http://schemas.microsoft.com/office/drawing/2014/main" val="2076232294"/>
                    </a:ext>
                  </a:extLst>
                </a:gridCol>
                <a:gridCol w="1217062">
                  <a:extLst>
                    <a:ext uri="{9D8B030D-6E8A-4147-A177-3AD203B41FA5}">
                      <a16:colId xmlns:a16="http://schemas.microsoft.com/office/drawing/2014/main" val="2341006674"/>
                    </a:ext>
                  </a:extLst>
                </a:gridCol>
              </a:tblGrid>
              <a:tr h="655385">
                <a:tc grid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t>Rated with Likert scale: 5 Very Confident; 4 Confident; 3 Moderately Confident; 2 Slightly Confident; 1 Not At All Confident. (n=21)</a:t>
                      </a:r>
                      <a:endParaRPr lang="en-US" sz="2400" b="0" dirty="0">
                        <a:solidFill>
                          <a:schemeClr val="bg1"/>
                        </a:solidFill>
                      </a:endParaRPr>
                    </a:p>
                  </a:txBody>
                  <a:tcPr>
                    <a:solidFill>
                      <a:srgbClr val="1A71A6"/>
                    </a:solidFill>
                  </a:tcPr>
                </a:tc>
                <a:tc hMerge="1">
                  <a:txBody>
                    <a:bodyPr/>
                    <a:lstStyle/>
                    <a:p>
                      <a:endParaRPr lang="en-US" dirty="0">
                        <a:solidFill>
                          <a:srgbClr val="1A71A6"/>
                        </a:solidFill>
                      </a:endParaRPr>
                    </a:p>
                  </a:txBody>
                  <a:tcPr/>
                </a:tc>
                <a:tc hMerge="1">
                  <a:txBody>
                    <a:bodyPr/>
                    <a:lstStyle/>
                    <a:p>
                      <a:endParaRPr lang="en-US" dirty="0">
                        <a:solidFill>
                          <a:srgbClr val="1A71A6"/>
                        </a:solidFill>
                      </a:endParaRPr>
                    </a:p>
                  </a:txBody>
                  <a:tcPr/>
                </a:tc>
                <a:tc hMerge="1">
                  <a:txBody>
                    <a:bodyPr/>
                    <a:lstStyle/>
                    <a:p>
                      <a:endParaRPr lang="en-US" sz="2400" b="0" dirty="0">
                        <a:solidFill>
                          <a:schemeClr val="bg1"/>
                        </a:solidFill>
                      </a:endParaRPr>
                    </a:p>
                  </a:txBody>
                  <a:tcPr>
                    <a:solidFill>
                      <a:srgbClr val="1A71A6"/>
                    </a:solidFill>
                  </a:tcPr>
                </a:tc>
                <a:tc hMerge="1">
                  <a:txBody>
                    <a:bodyPr/>
                    <a:lstStyle/>
                    <a:p>
                      <a:endParaRPr lang="en-US" sz="2400" b="0" dirty="0">
                        <a:solidFill>
                          <a:schemeClr val="bg1"/>
                        </a:solidFill>
                      </a:endParaRPr>
                    </a:p>
                  </a:txBody>
                  <a:tcPr>
                    <a:solidFill>
                      <a:srgbClr val="1A71A6"/>
                    </a:solidFill>
                  </a:tcPr>
                </a:tc>
                <a:extLst>
                  <a:ext uri="{0D108BD9-81ED-4DB2-BD59-A6C34878D82A}">
                    <a16:rowId xmlns:a16="http://schemas.microsoft.com/office/drawing/2014/main" val="371168543"/>
                  </a:ext>
                </a:extLst>
              </a:tr>
              <a:tr h="842638">
                <a:tc>
                  <a:txBody>
                    <a:bodyPr/>
                    <a:lstStyle/>
                    <a:p>
                      <a:r>
                        <a:rPr lang="en-US" sz="2000" b="1" dirty="0"/>
                        <a:t>Questions about skills needed for a research project</a:t>
                      </a:r>
                      <a:endParaRPr lang="en-US" sz="1600" b="0" dirty="0"/>
                    </a:p>
                  </a:txBody>
                  <a:tcPr>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 </a:t>
                      </a:r>
                    </a:p>
                    <a:p>
                      <a:pPr algn="ctr"/>
                      <a:r>
                        <a:rPr lang="en-US" sz="1600" b="1" dirty="0"/>
                        <a:t>(Pre)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 </a:t>
                      </a:r>
                    </a:p>
                    <a:p>
                      <a:pPr algn="ctr"/>
                      <a:r>
                        <a:rPr lang="en-US" sz="1600" b="1" dirty="0"/>
                        <a:t>(Post)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Z score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p-value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957237059"/>
                  </a:ext>
                </a:extLst>
              </a:tr>
              <a:tr h="374506">
                <a:tc>
                  <a:txBody>
                    <a:bodyPr/>
                    <a:lstStyle/>
                    <a:p>
                      <a:pPr marL="0" indent="0">
                        <a:buNone/>
                      </a:pPr>
                      <a:r>
                        <a:rPr lang="en-US" dirty="0"/>
                        <a:t>1. Turning a topic into a research</a:t>
                      </a:r>
                      <a:r>
                        <a:rPr lang="en-US" baseline="0" dirty="0"/>
                        <a:t> </a:t>
                      </a:r>
                      <a:r>
                        <a:rPr lang="en-US" dirty="0"/>
                        <a:t>question.</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-3.309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118415786"/>
                  </a:ext>
                </a:extLst>
              </a:tr>
              <a:tr h="374506">
                <a:tc>
                  <a:txBody>
                    <a:bodyPr/>
                    <a:lstStyle/>
                    <a:p>
                      <a:r>
                        <a:rPr lang="en-US" dirty="0"/>
                        <a:t>2. Designing a project to answer your research question.</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2.5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-3.219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81518039"/>
                  </a:ext>
                </a:extLst>
              </a:tr>
              <a:tr h="655385">
                <a:tc>
                  <a:txBody>
                    <a:bodyPr/>
                    <a:lstStyle/>
                    <a:p>
                      <a:r>
                        <a:rPr lang="en-US" dirty="0"/>
                        <a:t>3. Selecting research design, methods and procedures that are appropriate for your question.</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-3.697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91751503"/>
                  </a:ext>
                </a:extLst>
              </a:tr>
              <a:tr h="419841">
                <a:tc>
                  <a:txBody>
                    <a:bodyPr/>
                    <a:lstStyle/>
                    <a:p>
                      <a:r>
                        <a:rPr lang="en-US" dirty="0"/>
                        <a:t>4. Developing a plan and timeline for the study. </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-3.451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77319743"/>
                  </a:ext>
                </a:extLst>
              </a:tr>
              <a:tr h="655385">
                <a:tc>
                  <a:txBody>
                    <a:bodyPr/>
                    <a:lstStyle/>
                    <a:p>
                      <a:r>
                        <a:rPr lang="en-US" sz="1800" kern="1200" dirty="0">
                          <a:solidFill>
                            <a:schemeClr val="dk1"/>
                          </a:solidFill>
                          <a:effectLst/>
                          <a:latin typeface="+mn-lt"/>
                          <a:ea typeface="+mn-ea"/>
                          <a:cs typeface="+mn-cs"/>
                        </a:rPr>
                        <a:t>5. Identifying appropriate information sources in which to conduct your literature search.</a:t>
                      </a:r>
                      <a:endParaRPr lang="en-US" sz="1800" kern="1200" baseline="0" dirty="0">
                        <a:solidFill>
                          <a:schemeClr val="dk1"/>
                        </a:solidFill>
                        <a:effectLst/>
                        <a:latin typeface="+mn-lt"/>
                        <a:ea typeface="+mn-ea"/>
                        <a:cs typeface="+mn-cs"/>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-2.434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.015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51521089"/>
                  </a:ext>
                </a:extLst>
              </a:tr>
              <a:tr h="7347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6. </a:t>
                      </a:r>
                      <a:r>
                        <a:rPr lang="en-US" sz="1800" kern="1200" dirty="0">
                          <a:solidFill>
                            <a:schemeClr val="dk1"/>
                          </a:solidFill>
                          <a:effectLst/>
                          <a:latin typeface="+mn-lt"/>
                          <a:ea typeface="+mn-ea"/>
                          <a:cs typeface="+mn-cs"/>
                        </a:rPr>
                        <a:t>Using relevant keywords and search strategies to discover literature about the research topic.</a:t>
                      </a:r>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-3.256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32290396"/>
                  </a:ext>
                </a:extLst>
              </a:tr>
              <a:tr h="655385">
                <a:tc>
                  <a:txBody>
                    <a:bodyPr/>
                    <a:lstStyle/>
                    <a:p>
                      <a:r>
                        <a:rPr lang="en-US" dirty="0"/>
                        <a:t>7. Assessing and synthesizing literature that is relevant to your research topic.</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-3.407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3520244"/>
                  </a:ext>
                </a:extLst>
              </a:tr>
              <a:tr h="65538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8. Determining if your research topic makes a contribution to the field, based on the relevant literature.</a:t>
                      </a:r>
                      <a:endParaRPr lang="en-US" sz="1800" kern="1200" dirty="0">
                        <a:solidFill>
                          <a:schemeClr val="dk1"/>
                        </a:solidFill>
                        <a:effectLst/>
                        <a:latin typeface="+mn-lt"/>
                        <a:ea typeface="+mn-ea"/>
                        <a:cs typeface="+mn-cs"/>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-3.579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01486436"/>
                  </a:ext>
                </a:extLst>
              </a:tr>
            </a:tbl>
          </a:graphicData>
        </a:graphic>
      </p:graphicFrame>
      <p:sp>
        <p:nvSpPr>
          <p:cNvPr id="5" name="TextBox 4">
            <a:extLst>
              <a:ext uri="{FF2B5EF4-FFF2-40B4-BE49-F238E27FC236}">
                <a16:creationId xmlns:a16="http://schemas.microsoft.com/office/drawing/2014/main" id="{C3E004D0-B141-D94F-95A8-17163AB70C80}"/>
              </a:ext>
            </a:extLst>
          </p:cNvPr>
          <p:cNvSpPr txBox="1"/>
          <p:nvPr/>
        </p:nvSpPr>
        <p:spPr>
          <a:xfrm>
            <a:off x="1" y="0"/>
            <a:ext cx="12166456" cy="954107"/>
          </a:xfrm>
          <a:prstGeom prst="rect">
            <a:avLst/>
          </a:prstGeom>
          <a:noFill/>
        </p:spPr>
        <p:txBody>
          <a:bodyPr wrap="square" rtlCol="0">
            <a:spAutoFit/>
          </a:bodyPr>
          <a:lstStyle/>
          <a:p>
            <a:pPr algn="ctr"/>
            <a:r>
              <a:rPr lang="en-US" sz="2800" dirty="0"/>
              <a:t>2024 Participants’ Research Confidence Levels: Pre and Midpoint Assessment (1)</a:t>
            </a:r>
            <a:endParaRPr lang="en-US" sz="2800" dirty="0">
              <a:solidFill>
                <a:srgbClr val="FF0000"/>
              </a:solidFill>
            </a:endParaRPr>
          </a:p>
          <a:p>
            <a:pPr algn="ctr"/>
            <a:endParaRPr lang="en-US" sz="2800" dirty="0">
              <a:solidFill>
                <a:srgbClr val="FF0000"/>
              </a:solidFill>
            </a:endParaRPr>
          </a:p>
        </p:txBody>
      </p:sp>
    </p:spTree>
    <p:extLst>
      <p:ext uri="{BB962C8B-B14F-4D97-AF65-F5344CB8AC3E}">
        <p14:creationId xmlns:p14="http://schemas.microsoft.com/office/powerpoint/2010/main" val="8592772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547A719-9CEC-9C43-8C7B-F60F5484CF21}"/>
              </a:ext>
            </a:extLst>
          </p:cNvPr>
          <p:cNvGraphicFramePr>
            <a:graphicFrameLocks noGrp="1"/>
          </p:cNvGraphicFramePr>
          <p:nvPr>
            <p:extLst>
              <p:ext uri="{D42A27DB-BD31-4B8C-83A1-F6EECF244321}">
                <p14:modId xmlns:p14="http://schemas.microsoft.com/office/powerpoint/2010/main" val="3549421262"/>
              </p:ext>
            </p:extLst>
          </p:nvPr>
        </p:nvGraphicFramePr>
        <p:xfrm>
          <a:off x="145139" y="767060"/>
          <a:ext cx="11901714" cy="5966148"/>
        </p:xfrm>
        <a:graphic>
          <a:graphicData uri="http://schemas.openxmlformats.org/drawingml/2006/table">
            <a:tbl>
              <a:tblPr firstRow="1" bandRow="1">
                <a:tableStyleId>{FABFCF23-3B69-468F-B69F-88F6DE6A72F2}</a:tableStyleId>
              </a:tblPr>
              <a:tblGrid>
                <a:gridCol w="7259062">
                  <a:extLst>
                    <a:ext uri="{9D8B030D-6E8A-4147-A177-3AD203B41FA5}">
                      <a16:colId xmlns:a16="http://schemas.microsoft.com/office/drawing/2014/main" val="1523869062"/>
                    </a:ext>
                  </a:extLst>
                </a:gridCol>
                <a:gridCol w="1259024">
                  <a:extLst>
                    <a:ext uri="{9D8B030D-6E8A-4147-A177-3AD203B41FA5}">
                      <a16:colId xmlns:a16="http://schemas.microsoft.com/office/drawing/2014/main" val="161540658"/>
                    </a:ext>
                  </a:extLst>
                </a:gridCol>
                <a:gridCol w="1081975">
                  <a:extLst>
                    <a:ext uri="{9D8B030D-6E8A-4147-A177-3AD203B41FA5}">
                      <a16:colId xmlns:a16="http://schemas.microsoft.com/office/drawing/2014/main" val="3511244799"/>
                    </a:ext>
                  </a:extLst>
                </a:gridCol>
                <a:gridCol w="1081973">
                  <a:extLst>
                    <a:ext uri="{9D8B030D-6E8A-4147-A177-3AD203B41FA5}">
                      <a16:colId xmlns:a16="http://schemas.microsoft.com/office/drawing/2014/main" val="2076232294"/>
                    </a:ext>
                  </a:extLst>
                </a:gridCol>
                <a:gridCol w="1219680">
                  <a:extLst>
                    <a:ext uri="{9D8B030D-6E8A-4147-A177-3AD203B41FA5}">
                      <a16:colId xmlns:a16="http://schemas.microsoft.com/office/drawing/2014/main" val="2341006674"/>
                    </a:ext>
                  </a:extLst>
                </a:gridCol>
              </a:tblGrid>
              <a:tr h="662628">
                <a:tc grid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t>Rated with Likert scale: 5 Very Confident; 4 Confident; 3 Moderately Confident; 2 Slightly Confident; 1 Not At All Confident. (n=21)</a:t>
                      </a:r>
                      <a:endParaRPr lang="en-US" sz="2400" b="0" dirty="0">
                        <a:solidFill>
                          <a:schemeClr val="bg1"/>
                        </a:solidFill>
                      </a:endParaRPr>
                    </a:p>
                  </a:txBody>
                  <a:tcPr anchor="ctr">
                    <a:solidFill>
                      <a:srgbClr val="1A71A6"/>
                    </a:solidFill>
                  </a:tcPr>
                </a:tc>
                <a:tc hMerge="1">
                  <a:txBody>
                    <a:bodyPr/>
                    <a:lstStyle/>
                    <a:p>
                      <a:endParaRPr lang="en-US" dirty="0">
                        <a:solidFill>
                          <a:srgbClr val="1A71A6"/>
                        </a:solidFill>
                      </a:endParaRPr>
                    </a:p>
                  </a:txBody>
                  <a:tcPr/>
                </a:tc>
                <a:tc hMerge="1">
                  <a:txBody>
                    <a:bodyPr/>
                    <a:lstStyle/>
                    <a:p>
                      <a:endParaRPr lang="en-US" dirty="0">
                        <a:solidFill>
                          <a:srgbClr val="1A71A6"/>
                        </a:solidFill>
                      </a:endParaRPr>
                    </a:p>
                  </a:txBody>
                  <a:tcPr/>
                </a:tc>
                <a:tc hMerge="1">
                  <a:txBody>
                    <a:bodyPr/>
                    <a:lstStyle/>
                    <a:p>
                      <a:endParaRPr lang="en-US" sz="2400" b="0" dirty="0">
                        <a:solidFill>
                          <a:schemeClr val="bg1"/>
                        </a:solidFill>
                      </a:endParaRPr>
                    </a:p>
                  </a:txBody>
                  <a:tcPr>
                    <a:solidFill>
                      <a:srgbClr val="1A71A6"/>
                    </a:solidFill>
                  </a:tcPr>
                </a:tc>
                <a:tc hMerge="1">
                  <a:txBody>
                    <a:bodyPr/>
                    <a:lstStyle/>
                    <a:p>
                      <a:endParaRPr lang="en-US" sz="2400" b="0" dirty="0">
                        <a:solidFill>
                          <a:schemeClr val="bg1"/>
                        </a:solidFill>
                      </a:endParaRPr>
                    </a:p>
                  </a:txBody>
                  <a:tcPr>
                    <a:solidFill>
                      <a:srgbClr val="1A71A6"/>
                    </a:solidFill>
                  </a:tcPr>
                </a:tc>
                <a:extLst>
                  <a:ext uri="{0D108BD9-81ED-4DB2-BD59-A6C34878D82A}">
                    <a16:rowId xmlns:a16="http://schemas.microsoft.com/office/drawing/2014/main" val="371168543"/>
                  </a:ext>
                </a:extLst>
              </a:tr>
              <a:tr h="777868">
                <a:tc>
                  <a:txBody>
                    <a:bodyPr/>
                    <a:lstStyle/>
                    <a:p>
                      <a:r>
                        <a:rPr lang="en-US" sz="2000" b="1" dirty="0"/>
                        <a:t>Questions about skills needed for a research project</a:t>
                      </a:r>
                      <a:endParaRPr lang="en-US" sz="1600" b="0" dirty="0"/>
                    </a:p>
                  </a:txBody>
                  <a:tcPr anchor="ctr">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 </a:t>
                      </a:r>
                    </a:p>
                    <a:p>
                      <a:pPr algn="ctr"/>
                      <a:r>
                        <a:rPr lang="en-US" sz="1600" b="1" dirty="0"/>
                        <a:t>(Pre)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 </a:t>
                      </a:r>
                    </a:p>
                    <a:p>
                      <a:pPr algn="ctr"/>
                      <a:r>
                        <a:rPr lang="en-US" sz="1600" b="1" dirty="0"/>
                        <a:t>(Post)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Z score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p-value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957237059"/>
                  </a:ext>
                </a:extLst>
              </a:tr>
              <a:tr h="4256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9. Examining theoretical frameworks to inform the research design of your study.</a:t>
                      </a:r>
                      <a:endParaRPr lang="en-US" sz="1800" kern="1200" dirty="0">
                        <a:solidFill>
                          <a:schemeClr val="dk1"/>
                        </a:solidFill>
                        <a:effectLst/>
                        <a:latin typeface="+mn-lt"/>
                        <a:ea typeface="+mn-ea"/>
                        <a:cs typeface="+mn-cs"/>
                      </a:endParaRP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-3.252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118415786"/>
                  </a:ext>
                </a:extLst>
              </a:tr>
              <a:tr h="3457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10. Identifying sources of research funding and funding agency requirements.</a:t>
                      </a:r>
                      <a:endParaRPr lang="en-US" sz="1800" kern="1200" dirty="0">
                        <a:solidFill>
                          <a:schemeClr val="dk1"/>
                        </a:solidFill>
                        <a:effectLst/>
                        <a:latin typeface="+mn-lt"/>
                        <a:ea typeface="+mn-ea"/>
                        <a:cs typeface="+mn-cs"/>
                      </a:endParaRPr>
                    </a:p>
                  </a:txBody>
                  <a:tcPr>
                    <a:lnR w="12700" cap="flat" cmpd="sng" algn="ctr">
                      <a:solidFill>
                        <a:schemeClr val="tx1"/>
                      </a:solidFill>
                      <a:prstDash val="solid"/>
                      <a:round/>
                      <a:headEnd type="none" w="med" len="med"/>
                      <a:tailEnd type="none" w="med" len="med"/>
                    </a:lnR>
                    <a:noFill/>
                  </a:tcPr>
                </a:tc>
                <a:tc>
                  <a:txBody>
                    <a:bodyPr/>
                    <a:lstStyle/>
                    <a:p>
                      <a:pPr algn="ctr"/>
                      <a:r>
                        <a:rPr lang="en-US" dirty="0"/>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-3.337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881518039"/>
                  </a:ext>
                </a:extLst>
              </a:tr>
              <a:tr h="3457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11. Choosing an appropriate data gathering technique(s)</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-3.888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186758019"/>
                  </a:ext>
                </a:extLst>
              </a:tr>
              <a:tr h="3457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12. Determining the selection criteria, desired size, and parameters of the population to include in your study.</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-3.720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497853216"/>
                  </a:ext>
                </a:extLst>
              </a:tr>
              <a:tr h="3457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13. Knowing how to design an interview.</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-4.008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051518754"/>
                  </a:ext>
                </a:extLst>
              </a:tr>
              <a:tr h="3457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14. Knowing how to conduct an interview. </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-3.815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144517716"/>
                  </a:ext>
                </a:extLst>
              </a:tr>
              <a:tr h="3457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15. Knowing how to design a focus group.</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-3.904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798694335"/>
                  </a:ext>
                </a:extLst>
              </a:tr>
              <a:tr h="3457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16. Knowing how to run a focus group.</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-3.685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706651882"/>
                  </a:ext>
                </a:extLst>
              </a:tr>
              <a:tr h="3457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17. Knowing how to design a survey.</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-3.491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486937619"/>
                  </a:ext>
                </a:extLst>
              </a:tr>
              <a:tr h="3457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18. Knowing how to administer a survey.</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-3.459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841031348"/>
                  </a:ext>
                </a:extLst>
              </a:tr>
            </a:tbl>
          </a:graphicData>
        </a:graphic>
      </p:graphicFrame>
      <p:sp>
        <p:nvSpPr>
          <p:cNvPr id="5" name="TextBox 4">
            <a:extLst>
              <a:ext uri="{FF2B5EF4-FFF2-40B4-BE49-F238E27FC236}">
                <a16:creationId xmlns:a16="http://schemas.microsoft.com/office/drawing/2014/main" id="{C3E004D0-B141-D94F-95A8-17163AB70C80}"/>
              </a:ext>
            </a:extLst>
          </p:cNvPr>
          <p:cNvSpPr txBox="1"/>
          <p:nvPr/>
        </p:nvSpPr>
        <p:spPr>
          <a:xfrm>
            <a:off x="36576" y="73152"/>
            <a:ext cx="12046853" cy="523220"/>
          </a:xfrm>
          <a:prstGeom prst="rect">
            <a:avLst/>
          </a:prstGeom>
          <a:noFill/>
        </p:spPr>
        <p:txBody>
          <a:bodyPr wrap="square" rtlCol="0">
            <a:spAutoFit/>
          </a:bodyPr>
          <a:lstStyle/>
          <a:p>
            <a:pPr algn="ctr"/>
            <a:r>
              <a:rPr lang="en-US" sz="2800" dirty="0"/>
              <a:t>2024 Participants’ Research Confidence Levels: Pre and Midpoint Assessment (2)</a:t>
            </a:r>
            <a:endParaRPr lang="en-US" sz="2800" dirty="0">
              <a:solidFill>
                <a:srgbClr val="FF0000"/>
              </a:solidFill>
            </a:endParaRPr>
          </a:p>
        </p:txBody>
      </p:sp>
    </p:spTree>
    <p:extLst>
      <p:ext uri="{BB962C8B-B14F-4D97-AF65-F5344CB8AC3E}">
        <p14:creationId xmlns:p14="http://schemas.microsoft.com/office/powerpoint/2010/main" val="3044177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547A719-9CEC-9C43-8C7B-F60F5484CF21}"/>
              </a:ext>
            </a:extLst>
          </p:cNvPr>
          <p:cNvGraphicFramePr>
            <a:graphicFrameLocks noGrp="1"/>
          </p:cNvGraphicFramePr>
          <p:nvPr>
            <p:extLst>
              <p:ext uri="{D42A27DB-BD31-4B8C-83A1-F6EECF244321}">
                <p14:modId xmlns:p14="http://schemas.microsoft.com/office/powerpoint/2010/main" val="473199147"/>
              </p:ext>
            </p:extLst>
          </p:nvPr>
        </p:nvGraphicFramePr>
        <p:xfrm>
          <a:off x="145140" y="803123"/>
          <a:ext cx="11901714" cy="5881013"/>
        </p:xfrm>
        <a:graphic>
          <a:graphicData uri="http://schemas.openxmlformats.org/drawingml/2006/table">
            <a:tbl>
              <a:tblPr firstRow="1" bandRow="1">
                <a:tableStyleId>{FABFCF23-3B69-468F-B69F-88F6DE6A72F2}</a:tableStyleId>
              </a:tblPr>
              <a:tblGrid>
                <a:gridCol w="7259062">
                  <a:extLst>
                    <a:ext uri="{9D8B030D-6E8A-4147-A177-3AD203B41FA5}">
                      <a16:colId xmlns:a16="http://schemas.microsoft.com/office/drawing/2014/main" val="1523869062"/>
                    </a:ext>
                  </a:extLst>
                </a:gridCol>
                <a:gridCol w="1259024">
                  <a:extLst>
                    <a:ext uri="{9D8B030D-6E8A-4147-A177-3AD203B41FA5}">
                      <a16:colId xmlns:a16="http://schemas.microsoft.com/office/drawing/2014/main" val="161540658"/>
                    </a:ext>
                  </a:extLst>
                </a:gridCol>
                <a:gridCol w="1081975">
                  <a:extLst>
                    <a:ext uri="{9D8B030D-6E8A-4147-A177-3AD203B41FA5}">
                      <a16:colId xmlns:a16="http://schemas.microsoft.com/office/drawing/2014/main" val="3511244799"/>
                    </a:ext>
                  </a:extLst>
                </a:gridCol>
                <a:gridCol w="1081973">
                  <a:extLst>
                    <a:ext uri="{9D8B030D-6E8A-4147-A177-3AD203B41FA5}">
                      <a16:colId xmlns:a16="http://schemas.microsoft.com/office/drawing/2014/main" val="2076232294"/>
                    </a:ext>
                  </a:extLst>
                </a:gridCol>
                <a:gridCol w="1219680">
                  <a:extLst>
                    <a:ext uri="{9D8B030D-6E8A-4147-A177-3AD203B41FA5}">
                      <a16:colId xmlns:a16="http://schemas.microsoft.com/office/drawing/2014/main" val="2341006674"/>
                    </a:ext>
                  </a:extLst>
                </a:gridCol>
              </a:tblGrid>
              <a:tr h="824836">
                <a:tc grid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t>Rated with Likert scale: 5 Very Confident; 4 Confident; 3 Moderately Confident; 2 Slightly Confident; 1 Not At All Confident. (n=21)</a:t>
                      </a:r>
                      <a:endParaRPr lang="en-US" sz="2400" b="0" dirty="0">
                        <a:solidFill>
                          <a:schemeClr val="bg1"/>
                        </a:solidFill>
                      </a:endParaRPr>
                    </a:p>
                  </a:txBody>
                  <a:tcPr anchor="ctr">
                    <a:solidFill>
                      <a:srgbClr val="1A71A6"/>
                    </a:solidFill>
                  </a:tcPr>
                </a:tc>
                <a:tc hMerge="1">
                  <a:txBody>
                    <a:bodyPr/>
                    <a:lstStyle/>
                    <a:p>
                      <a:endParaRPr lang="en-US" dirty="0">
                        <a:solidFill>
                          <a:srgbClr val="1A71A6"/>
                        </a:solidFill>
                      </a:endParaRPr>
                    </a:p>
                  </a:txBody>
                  <a:tcPr/>
                </a:tc>
                <a:tc hMerge="1">
                  <a:txBody>
                    <a:bodyPr/>
                    <a:lstStyle/>
                    <a:p>
                      <a:endParaRPr lang="en-US" dirty="0">
                        <a:solidFill>
                          <a:srgbClr val="1A71A6"/>
                        </a:solidFill>
                      </a:endParaRPr>
                    </a:p>
                  </a:txBody>
                  <a:tcPr/>
                </a:tc>
                <a:tc hMerge="1">
                  <a:txBody>
                    <a:bodyPr/>
                    <a:lstStyle/>
                    <a:p>
                      <a:endParaRPr lang="en-US" sz="2400" b="0" dirty="0">
                        <a:solidFill>
                          <a:schemeClr val="bg1"/>
                        </a:solidFill>
                      </a:endParaRPr>
                    </a:p>
                  </a:txBody>
                  <a:tcPr>
                    <a:solidFill>
                      <a:srgbClr val="1A71A6"/>
                    </a:solidFill>
                  </a:tcPr>
                </a:tc>
                <a:tc hMerge="1">
                  <a:txBody>
                    <a:bodyPr/>
                    <a:lstStyle/>
                    <a:p>
                      <a:endParaRPr lang="en-US" sz="2400" b="0" dirty="0">
                        <a:solidFill>
                          <a:schemeClr val="bg1"/>
                        </a:solidFill>
                      </a:endParaRPr>
                    </a:p>
                  </a:txBody>
                  <a:tcPr>
                    <a:solidFill>
                      <a:srgbClr val="1A71A6"/>
                    </a:solidFill>
                  </a:tcPr>
                </a:tc>
                <a:extLst>
                  <a:ext uri="{0D108BD9-81ED-4DB2-BD59-A6C34878D82A}">
                    <a16:rowId xmlns:a16="http://schemas.microsoft.com/office/drawing/2014/main" val="371168543"/>
                  </a:ext>
                </a:extLst>
              </a:tr>
              <a:tr h="854303">
                <a:tc>
                  <a:txBody>
                    <a:bodyPr/>
                    <a:lstStyle/>
                    <a:p>
                      <a:r>
                        <a:rPr lang="en-US" sz="2000" b="1" dirty="0"/>
                        <a:t>Questions about skills needed for a research project</a:t>
                      </a:r>
                      <a:endParaRPr lang="en-US" sz="1600" b="0" dirty="0"/>
                    </a:p>
                  </a:txBody>
                  <a:tcPr anchor="ctr">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 </a:t>
                      </a:r>
                    </a:p>
                    <a:p>
                      <a:pPr algn="ctr"/>
                      <a:r>
                        <a:rPr lang="en-US" sz="1600" b="1" dirty="0"/>
                        <a:t>(Pre)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 </a:t>
                      </a:r>
                    </a:p>
                    <a:p>
                      <a:pPr algn="ctr"/>
                      <a:r>
                        <a:rPr lang="en-US" sz="1600" b="1" dirty="0"/>
                        <a:t>(Post)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Z score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p-value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957237059"/>
                  </a:ext>
                </a:extLst>
              </a:tr>
              <a:tr h="37070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19. Identifying appropriate sources of existing data.</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-3.530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4038520135"/>
                  </a:ext>
                </a:extLst>
              </a:tr>
              <a:tr h="64873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20. Knowing institutional processes and standards to ensure that your study is conducted ethically.</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-2.992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.003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075747979"/>
                  </a:ext>
                </a:extLst>
              </a:tr>
              <a:tr h="37723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21. Knowing how to organize the data you have gathered.</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-3.630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118415786"/>
                  </a:ext>
                </a:extLst>
              </a:tr>
              <a:tr h="665702">
                <a:tc>
                  <a:txBody>
                    <a:bodyPr/>
                    <a:lstStyle/>
                    <a:p>
                      <a:r>
                        <a:rPr lang="en-US" dirty="0"/>
                        <a:t>22. Choosing the appropriate method(s) of data analysis to use for your study.</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-3.660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497853216"/>
                  </a:ext>
                </a:extLst>
              </a:tr>
              <a:tr h="648733">
                <a:tc>
                  <a:txBody>
                    <a:bodyPr/>
                    <a:lstStyle/>
                    <a:p>
                      <a:r>
                        <a:rPr lang="en-US" dirty="0"/>
                        <a:t>23. Knowing what type of assistance and tools you might need to undertake data analysis (e.g., data/statistics consulting, transcription, software).</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-3.624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051518754"/>
                  </a:ext>
                </a:extLst>
              </a:tr>
              <a:tr h="370704">
                <a:tc>
                  <a:txBody>
                    <a:bodyPr/>
                    <a:lstStyle/>
                    <a:p>
                      <a:r>
                        <a:rPr lang="en-US" dirty="0"/>
                        <a:t>24. Knowing which statistical test(s) to run.</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-2.810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.005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144517716"/>
                  </a:ext>
                </a:extLst>
              </a:tr>
              <a:tr h="648733">
                <a:tc>
                  <a:txBody>
                    <a:bodyPr/>
                    <a:lstStyle/>
                    <a:p>
                      <a:r>
                        <a:rPr lang="en-US" dirty="0"/>
                        <a:t>25. Knowing how to code qualitative data to identify themes and sub-themes.</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-3.808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798694335"/>
                  </a:ext>
                </a:extLst>
              </a:tr>
              <a:tr h="471335">
                <a:tc>
                  <a:txBody>
                    <a:bodyPr/>
                    <a:lstStyle/>
                    <a:p>
                      <a:r>
                        <a:rPr lang="en-US" dirty="0"/>
                        <a:t>26. Knowing how to manage the data you have gathered.</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-3.286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486937619"/>
                  </a:ext>
                </a:extLst>
              </a:tr>
            </a:tbl>
          </a:graphicData>
        </a:graphic>
      </p:graphicFrame>
      <p:sp>
        <p:nvSpPr>
          <p:cNvPr id="2" name="TextBox 1">
            <a:extLst>
              <a:ext uri="{FF2B5EF4-FFF2-40B4-BE49-F238E27FC236}">
                <a16:creationId xmlns:a16="http://schemas.microsoft.com/office/drawing/2014/main" id="{364FAE54-A301-CEE1-35F4-D0BC571B6157}"/>
              </a:ext>
            </a:extLst>
          </p:cNvPr>
          <p:cNvSpPr txBox="1"/>
          <p:nvPr/>
        </p:nvSpPr>
        <p:spPr>
          <a:xfrm>
            <a:off x="145141" y="173865"/>
            <a:ext cx="11901714" cy="523220"/>
          </a:xfrm>
          <a:prstGeom prst="rect">
            <a:avLst/>
          </a:prstGeom>
          <a:noFill/>
        </p:spPr>
        <p:txBody>
          <a:bodyPr wrap="square" rtlCol="0">
            <a:spAutoFit/>
          </a:bodyPr>
          <a:lstStyle/>
          <a:p>
            <a:pPr algn="ctr"/>
            <a:r>
              <a:rPr lang="en-US" sz="2800" dirty="0"/>
              <a:t>2024 Participants’ Research Confidence Levels: Pre and Midpoint Assessment (3</a:t>
            </a:r>
            <a:r>
              <a:rPr lang="en-US" sz="2400" dirty="0"/>
              <a:t>)</a:t>
            </a:r>
            <a:endParaRPr lang="en-US" sz="2400" dirty="0">
              <a:solidFill>
                <a:srgbClr val="FF0000"/>
              </a:solidFill>
            </a:endParaRPr>
          </a:p>
        </p:txBody>
      </p:sp>
    </p:spTree>
    <p:extLst>
      <p:ext uri="{BB962C8B-B14F-4D97-AF65-F5344CB8AC3E}">
        <p14:creationId xmlns:p14="http://schemas.microsoft.com/office/powerpoint/2010/main" val="2173157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547A719-9CEC-9C43-8C7B-F60F5484CF21}"/>
              </a:ext>
            </a:extLst>
          </p:cNvPr>
          <p:cNvGraphicFramePr>
            <a:graphicFrameLocks noGrp="1"/>
          </p:cNvGraphicFramePr>
          <p:nvPr>
            <p:extLst>
              <p:ext uri="{D42A27DB-BD31-4B8C-83A1-F6EECF244321}">
                <p14:modId xmlns:p14="http://schemas.microsoft.com/office/powerpoint/2010/main" val="3831594720"/>
              </p:ext>
            </p:extLst>
          </p:nvPr>
        </p:nvGraphicFramePr>
        <p:xfrm>
          <a:off x="103031" y="969183"/>
          <a:ext cx="11943823" cy="5560408"/>
        </p:xfrm>
        <a:graphic>
          <a:graphicData uri="http://schemas.openxmlformats.org/drawingml/2006/table">
            <a:tbl>
              <a:tblPr firstRow="1" bandRow="1">
                <a:tableStyleId>{FABFCF23-3B69-468F-B69F-88F6DE6A72F2}</a:tableStyleId>
              </a:tblPr>
              <a:tblGrid>
                <a:gridCol w="7301171">
                  <a:extLst>
                    <a:ext uri="{9D8B030D-6E8A-4147-A177-3AD203B41FA5}">
                      <a16:colId xmlns:a16="http://schemas.microsoft.com/office/drawing/2014/main" val="1523869062"/>
                    </a:ext>
                  </a:extLst>
                </a:gridCol>
                <a:gridCol w="1259024">
                  <a:extLst>
                    <a:ext uri="{9D8B030D-6E8A-4147-A177-3AD203B41FA5}">
                      <a16:colId xmlns:a16="http://schemas.microsoft.com/office/drawing/2014/main" val="161540658"/>
                    </a:ext>
                  </a:extLst>
                </a:gridCol>
                <a:gridCol w="1081975">
                  <a:extLst>
                    <a:ext uri="{9D8B030D-6E8A-4147-A177-3AD203B41FA5}">
                      <a16:colId xmlns:a16="http://schemas.microsoft.com/office/drawing/2014/main" val="3511244799"/>
                    </a:ext>
                  </a:extLst>
                </a:gridCol>
                <a:gridCol w="1081973">
                  <a:extLst>
                    <a:ext uri="{9D8B030D-6E8A-4147-A177-3AD203B41FA5}">
                      <a16:colId xmlns:a16="http://schemas.microsoft.com/office/drawing/2014/main" val="2076232294"/>
                    </a:ext>
                  </a:extLst>
                </a:gridCol>
                <a:gridCol w="1219680">
                  <a:extLst>
                    <a:ext uri="{9D8B030D-6E8A-4147-A177-3AD203B41FA5}">
                      <a16:colId xmlns:a16="http://schemas.microsoft.com/office/drawing/2014/main" val="2341006674"/>
                    </a:ext>
                  </a:extLst>
                </a:gridCol>
              </a:tblGrid>
              <a:tr h="786276">
                <a:tc grid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t>Rated with Likert scale: 5 Very Confident; 4 Confident; 3 Moderately Confident; 2 Slightly Confident; 1 Not At All Confident. (n=21)</a:t>
                      </a:r>
                      <a:endParaRPr lang="en-US" sz="2400" b="0" dirty="0">
                        <a:solidFill>
                          <a:schemeClr val="bg1"/>
                        </a:solidFill>
                      </a:endParaRPr>
                    </a:p>
                  </a:txBody>
                  <a:tcPr anchor="ctr">
                    <a:solidFill>
                      <a:srgbClr val="1A71A6"/>
                    </a:solidFill>
                  </a:tcPr>
                </a:tc>
                <a:tc hMerge="1">
                  <a:txBody>
                    <a:bodyPr/>
                    <a:lstStyle/>
                    <a:p>
                      <a:endParaRPr lang="en-US" dirty="0">
                        <a:solidFill>
                          <a:srgbClr val="1A71A6"/>
                        </a:solidFill>
                      </a:endParaRPr>
                    </a:p>
                  </a:txBody>
                  <a:tcPr/>
                </a:tc>
                <a:tc hMerge="1">
                  <a:txBody>
                    <a:bodyPr/>
                    <a:lstStyle/>
                    <a:p>
                      <a:endParaRPr lang="en-US" dirty="0">
                        <a:solidFill>
                          <a:srgbClr val="1A71A6"/>
                        </a:solidFill>
                      </a:endParaRPr>
                    </a:p>
                  </a:txBody>
                  <a:tcPr/>
                </a:tc>
                <a:tc hMerge="1">
                  <a:txBody>
                    <a:bodyPr/>
                    <a:lstStyle/>
                    <a:p>
                      <a:endParaRPr lang="en-US" sz="2400" b="0" dirty="0">
                        <a:solidFill>
                          <a:schemeClr val="bg1"/>
                        </a:solidFill>
                      </a:endParaRPr>
                    </a:p>
                  </a:txBody>
                  <a:tcPr>
                    <a:solidFill>
                      <a:srgbClr val="1A71A6"/>
                    </a:solidFill>
                  </a:tcPr>
                </a:tc>
                <a:tc hMerge="1">
                  <a:txBody>
                    <a:bodyPr/>
                    <a:lstStyle/>
                    <a:p>
                      <a:endParaRPr lang="en-US" sz="2400" b="0" dirty="0">
                        <a:solidFill>
                          <a:schemeClr val="bg1"/>
                        </a:solidFill>
                      </a:endParaRPr>
                    </a:p>
                  </a:txBody>
                  <a:tcPr>
                    <a:solidFill>
                      <a:srgbClr val="1A71A6"/>
                    </a:solidFill>
                  </a:tcPr>
                </a:tc>
                <a:extLst>
                  <a:ext uri="{0D108BD9-81ED-4DB2-BD59-A6C34878D82A}">
                    <a16:rowId xmlns:a16="http://schemas.microsoft.com/office/drawing/2014/main" val="371168543"/>
                  </a:ext>
                </a:extLst>
              </a:tr>
              <a:tr h="976527">
                <a:tc>
                  <a:txBody>
                    <a:bodyPr/>
                    <a:lstStyle/>
                    <a:p>
                      <a:r>
                        <a:rPr lang="en-US" sz="2000" b="1" dirty="0"/>
                        <a:t>Questions about skills needed for a research project</a:t>
                      </a:r>
                      <a:endParaRPr lang="en-US" sz="1600" b="0" dirty="0"/>
                    </a:p>
                  </a:txBody>
                  <a:tcPr anchor="ctr">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 </a:t>
                      </a:r>
                    </a:p>
                    <a:p>
                      <a:pPr algn="ctr"/>
                      <a:r>
                        <a:rPr lang="en-US" sz="1600" b="1" dirty="0"/>
                        <a:t>(Pre)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 </a:t>
                      </a:r>
                    </a:p>
                    <a:p>
                      <a:pPr algn="ctr"/>
                      <a:r>
                        <a:rPr lang="en-US" sz="1600" b="1" dirty="0"/>
                        <a:t>(Post)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Z score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p-value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957237059"/>
                  </a:ext>
                </a:extLst>
              </a:tr>
              <a:tr h="4340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27. Knowing how to report research data from your study.</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-3.601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4038520135"/>
                  </a:ext>
                </a:extLst>
              </a:tr>
              <a:tr h="4340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28. Reporting results verbally.</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-3.106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.002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075747979"/>
                  </a:ext>
                </a:extLst>
              </a:tr>
              <a:tr h="4340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29. Reporting results in written format.</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-3.147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.002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118415786"/>
                  </a:ext>
                </a:extLst>
              </a:tr>
              <a:tr h="434012">
                <a:tc>
                  <a:txBody>
                    <a:bodyPr/>
                    <a:lstStyle/>
                    <a:p>
                      <a:r>
                        <a:rPr lang="en-US" dirty="0"/>
                        <a:t>30. Reporting results in a poster format.</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-3.275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497853216"/>
                  </a:ext>
                </a:extLst>
              </a:tr>
              <a:tr h="759521">
                <a:tc>
                  <a:txBody>
                    <a:bodyPr/>
                    <a:lstStyle/>
                    <a:p>
                      <a:r>
                        <a:rPr lang="en-US" dirty="0"/>
                        <a:t>31. Knowing the structured abstract format to prepare research posters and articles.</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-3.255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051518754"/>
                  </a:ext>
                </a:extLst>
              </a:tr>
              <a:tr h="434012">
                <a:tc>
                  <a:txBody>
                    <a:bodyPr/>
                    <a:lstStyle/>
                    <a:p>
                      <a:r>
                        <a:rPr lang="en-US" dirty="0"/>
                        <a:t>32. Identifying appropriate places to disseminate results.</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-3.214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144517716"/>
                  </a:ext>
                </a:extLst>
              </a:tr>
              <a:tr h="434012">
                <a:tc>
                  <a:txBody>
                    <a:bodyPr/>
                    <a:lstStyle/>
                    <a:p>
                      <a:r>
                        <a:rPr lang="en-US" dirty="0"/>
                        <a:t>33. Knowing how to write summaries of research to share on social media.</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-3.275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798694335"/>
                  </a:ext>
                </a:extLst>
              </a:tr>
              <a:tr h="434012">
                <a:tc>
                  <a:txBody>
                    <a:bodyPr/>
                    <a:lstStyle/>
                    <a:p>
                      <a:r>
                        <a:rPr lang="en-US" dirty="0"/>
                        <a:t>34. Evaluating the impact of your research findings.</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-3.245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486937619"/>
                  </a:ext>
                </a:extLst>
              </a:tr>
            </a:tbl>
          </a:graphicData>
        </a:graphic>
      </p:graphicFrame>
      <p:sp>
        <p:nvSpPr>
          <p:cNvPr id="5" name="TextBox 4">
            <a:extLst>
              <a:ext uri="{FF2B5EF4-FFF2-40B4-BE49-F238E27FC236}">
                <a16:creationId xmlns:a16="http://schemas.microsoft.com/office/drawing/2014/main" id="{C3E004D0-B141-D94F-95A8-17163AB70C80}"/>
              </a:ext>
            </a:extLst>
          </p:cNvPr>
          <p:cNvSpPr txBox="1"/>
          <p:nvPr/>
        </p:nvSpPr>
        <p:spPr>
          <a:xfrm>
            <a:off x="0" y="217362"/>
            <a:ext cx="12046853" cy="523220"/>
          </a:xfrm>
          <a:prstGeom prst="rect">
            <a:avLst/>
          </a:prstGeom>
          <a:noFill/>
        </p:spPr>
        <p:txBody>
          <a:bodyPr wrap="square" rtlCol="0">
            <a:spAutoFit/>
          </a:bodyPr>
          <a:lstStyle/>
          <a:p>
            <a:pPr algn="ctr"/>
            <a:r>
              <a:rPr lang="en-US" sz="2800" dirty="0"/>
              <a:t>2024 Participants’ Research Confidence Levels: Pre and Midpoint Assessment (4</a:t>
            </a:r>
            <a:r>
              <a:rPr lang="en-US" sz="2400" dirty="0"/>
              <a:t>)</a:t>
            </a:r>
            <a:endParaRPr lang="en-US" sz="2400" dirty="0">
              <a:solidFill>
                <a:srgbClr val="FF0000"/>
              </a:solidFill>
            </a:endParaRPr>
          </a:p>
        </p:txBody>
      </p:sp>
    </p:spTree>
    <p:extLst>
      <p:ext uri="{BB962C8B-B14F-4D97-AF65-F5344CB8AC3E}">
        <p14:creationId xmlns:p14="http://schemas.microsoft.com/office/powerpoint/2010/main" val="36309497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37f4b8a2-ad4f-41b5-9a91-284d2cc38f56}" enabled="1" method="Privileged" siteId="{70de1992-07c6-480f-a318-a1afcba03983}" removed="0"/>
</clbl:labelList>
</file>

<file path=docProps/app.xml><?xml version="1.0" encoding="utf-8"?>
<Properties xmlns="http://schemas.openxmlformats.org/officeDocument/2006/extended-properties" xmlns:vt="http://schemas.openxmlformats.org/officeDocument/2006/docPropsVTypes">
  <TotalTime>502</TotalTime>
  <Words>1327</Words>
  <Application>Microsoft Macintosh PowerPoint</Application>
  <PresentationFormat>Widescreen</PresentationFormat>
  <Paragraphs>243</Paragraphs>
  <Slides>5</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2024 Research Confidence Levels Midpoint  Assessment Results</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Philbrick, Jodi</dc:creator>
  <cp:lastModifiedBy>Susan Lessick</cp:lastModifiedBy>
  <cp:revision>11</cp:revision>
  <dcterms:created xsi:type="dcterms:W3CDTF">2022-11-17T21:31:02Z</dcterms:created>
  <dcterms:modified xsi:type="dcterms:W3CDTF">2025-08-27T20:51:09Z</dcterms:modified>
</cp:coreProperties>
</file>