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66" r:id="rId2"/>
    <p:sldId id="358" r:id="rId3"/>
    <p:sldId id="359" r:id="rId4"/>
    <p:sldId id="360" r:id="rId5"/>
    <p:sldId id="361" r:id="rId6"/>
    <p:sldId id="3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8"/>
    <p:restoredTop sz="81514"/>
  </p:normalViewPr>
  <p:slideViewPr>
    <p:cSldViewPr snapToGrid="0">
      <p:cViewPr varScale="1">
        <p:scale>
          <a:sx n="89" d="100"/>
          <a:sy n="89" d="100"/>
        </p:scale>
        <p:origin x="1080" y="4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A550E-97E5-7B4D-94E6-C948B04FA35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CF613-8E29-DC4B-BE80-5DC90EA3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30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63675-251B-805E-FA58-F01C174B0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2B9B91-E540-203B-87F9-58DFFF56FE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30B487-C335-7B7D-64F4-8E0519C94E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The pre-assessment survey was sent out prior to the start of the RTI program. The midpoint assessment survey was sent out after the RTI summer core modules (after Module 9 on July 30, 2024). The one-year-later survey was sent on July 8, 2025. 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survey employed a 34-item questionnaire, the RTI Research Confidence Questionnaire, to gather data on participants’ self-reported confidence before the program, at the midpoint of the program (after they had completed the summer core modules (M1-9), and one year after they started the program. This survey is based on the Librarian Research Confidence Scale by Brancolini &amp; Kennedy, used for the Institute for</a:t>
            </a:r>
            <a:r>
              <a:rPr lang="en-US" baseline="0" dirty="0"/>
              <a:t> Research Design in Librarianship. The</a:t>
            </a:r>
            <a:r>
              <a:rPr lang="en-US" dirty="0"/>
              <a:t> participants were asked to rate 34 items relating to research skills on a Likert scale from 5: Very Confident; 4 Confident; 3 Moderately Confident; 2 Slightly Confident; and 1 Not At All Confident.</a:t>
            </a:r>
          </a:p>
          <a:p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Data was analyzed using the Friedman Test for three different time-points to determine if there was a statistically significant difference in the self-reported research confidence before the program, at the midpoint, and one year later. The results are presented in the following slides.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B076C-4AA7-5A97-ECCC-1C20C359DA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54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D0809-799C-9E47-D9EE-32E8928C8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A3D6AD-DEBF-71DC-28B0-1E60B0AC24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449559-FF98-9DA6-A717-ED9F09EDC3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Across all 34 skill areas, participants showed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statistically significant increases in confidence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from Pre to Post and sustained or further improved confidence levels one year later. All but one p-value (item #5, identifying appropriate information sources in which to conduct your literature search) were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 .001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indicating strong statistical significance.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Confidence levels were 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sustained or improved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one year after the program, indicating lasting benefits and possibly continued engagement with research activities.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/>
              <a:t>*A statistically significant test result is (P&lt;.05).  </a:t>
            </a:r>
            <a:r>
              <a:rPr lang="en-US" b="0" dirty="0"/>
              <a:t>P-values with &lt;.001 have very low levels and stronger significance.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8290D5-44DC-ECAB-E98B-C2F7ED3DD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397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2D964-5EE5-5352-852F-1FF6B50DA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9F2A16-62A5-75C4-2649-098729C10C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FC915A-04AE-3163-D21F-D5F2999502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EDF75-D0B1-D10B-C457-F2227B20DF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7A683-25EA-2D21-498F-0FE9194D4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E35BE0-CAE0-65A0-5307-CD56E1EF2A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5EB92F-10DD-A064-5003-8DE692CE6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75241-555C-92BD-224F-0DCDC6D477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01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168D1-8C64-562E-5034-E5959201C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86113F-0001-F79E-0541-2C563B4D01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6D0901-510F-C4C4-5D70-4057DE25E2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B284E-5FEC-DC88-BE82-96890EBE3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41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0283B-EBAA-765E-4C49-13D88DDCA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20E939-5ECB-69F3-DD76-6476891DDC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72E75C-81B2-9003-A51F-EDE3AC63B6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3C6FA0-1B06-F3E9-8D5E-A44158F998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54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2377-1738-9ED9-B8D7-BE5637488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882900-3A84-889A-74F0-298BBF48F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4FB98-C28D-BAD3-B7CA-85FC300C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6CFE4-108B-D393-166C-118A5CDE4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48FC0-6E4A-05AC-5AEF-F634CC9FD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8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CA800-519B-2068-AD2B-8BE73F98D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F46EF7-8067-2757-51B5-B882CF6BF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F92C8-CF33-9C25-DBD0-FBCE3667D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08885-9A54-177B-D955-A7CACF29B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DCA57-EDE1-7140-9FF2-03EDA6DC5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7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D251D3-AD69-C114-91AB-78E61BB75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5E61B7-91B7-9E1D-DEFB-E227CA3198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9861C-A0F1-A9FB-FF45-811FEFFA4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9A0D0-12C4-A680-CDF8-672343B4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B9C5E-6CA0-B467-F327-D182BF212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60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3739A-4BA5-CACC-14EF-5054F0B68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B956D-2BFB-C752-A205-BA0C65862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8E937-1C5E-1116-AE2A-744CFE49B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B35E-171C-43E2-3700-5B0F253FB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3D9DE-79D3-D224-BCCD-5431B25E5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8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7ABC-910B-6712-A07B-FF43C550C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35CFB-46A7-8F15-70A1-B91DB9189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1D818-6250-E148-81CD-83F5F94E7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75047-EF9B-B18B-1D69-F7BA3DFCC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4D3DF-7CC8-7EC3-78C7-4A7C12D0A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3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74627-E816-7B19-112C-82CBCB141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85FE7-5382-EB05-C132-048130B689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EB1089-5FE7-B807-4ECE-9527F2A7D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2621E-4633-9173-6EE0-136E79579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BB8C5-5A24-E7EC-15D1-02B943BF3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B425E8-E1CC-954B-CB2C-205BCDA1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4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64F1A-6F0B-2E0D-D285-28FBEBA82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CA805-C6DA-60C1-47D4-9BB092323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A74035-8D5D-B8C5-6CBB-30244DB1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2B75B5-81B8-5FD1-F448-AB53D7504E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370216-BC4F-73E8-2F35-E3A770C8E2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40AF3C-73E0-FB0B-9E93-AA0BC3823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21D895-5706-20EF-69C1-1C467B93A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656948-FA83-3CE1-622F-8200F452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95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0B9F5-71A6-5610-706B-1641CE8C9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901E92-3A3A-3E94-16C7-EAFAC4205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688DBA-DEA8-AC54-0B82-FF2B084EF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63438C-F84B-AC6F-04E3-386B5AA7B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5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C6D4C6-BFC1-0177-EF84-12D52CA0A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5A3F1E-0AE5-952D-80CF-408DAB492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884716-7DDD-5400-CCB4-2758AD137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05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FBF94-C733-C4BE-BC3D-5CBA7D393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317B3-71A7-CA16-130C-48A1301EF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B0EFCA-0129-208D-71E1-C2DF7A7F7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C1A26-CCAB-4DED-D57D-120B581AD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2AE2DA-24AC-C36D-238B-4AB8B17DE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2F3B6-4F6B-F723-9CC7-DF20296FA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1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97F8-C960-C535-C643-184755F7A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0700E7-377C-05B8-448F-1D12CCAEF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D9587-89C2-52B4-F2C8-84D1C002A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413BAC-A969-0A2D-B147-297669E14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20A05C-4623-9EB0-935F-DB3294F7A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0A5DE-DC53-660C-390E-B78C344D7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8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E0D9B6-F1C7-8050-B7C7-ABDEE5A59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3FACE-A5E0-603A-DFE2-EB88C67BC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49E19-5238-1D08-BCE7-E7FF83C7D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7D7BE-4F2F-BB42-B122-03463333B3DA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E4038-6C8B-4372-FFDB-A61107F1AB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BA609-3016-ED4B-7690-DA2E95FAD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BB26E-45F2-AA49-A119-2CED50BE5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3398A-9F9D-C76B-647D-1D61A409B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E3C70F9-C81F-DD2F-343C-102D922D5D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580" r="-1580"/>
          <a:stretch/>
        </p:blipFill>
        <p:spPr>
          <a:xfrm>
            <a:off x="-319981" y="0"/>
            <a:ext cx="1251198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A08F45B-F7A1-9FA4-3AF7-B705B222B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6850" y="0"/>
            <a:ext cx="10470454" cy="116153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73C6E"/>
                </a:solidFill>
              </a:rPr>
              <a:t>2024 Research Confidence Levels Pre, Midpoint, &amp; One Year Later  Assessment Results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BF403-E163-F140-DFFE-085036263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1223" y="1161535"/>
            <a:ext cx="10006319" cy="5114005"/>
          </a:xfrm>
        </p:spPr>
        <p:txBody>
          <a:bodyPr>
            <a:normAutofit fontScale="47500" lnSpcReduction="20000"/>
          </a:bodyPr>
          <a:lstStyle/>
          <a:p>
            <a:pPr algn="l">
              <a:buClr>
                <a:srgbClr val="1A71A6"/>
              </a:buClr>
            </a:pPr>
            <a:endParaRPr lang="en-US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Pre-assessment survey deployment before the start of the RTI program: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Cohort 7: May 7-24, 2024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Midpoint-assessment survey deployment after core modules (M1-9):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Cohort 7: Jul 21-Sep 6, 2024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One-year-later survey deployment after the start of the RTI program: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Cohort 7: Jul 8-21, 2025 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34-item RTI Research Confidence Questionnaire was used to gather data on participants’ self-reported confidence, based on the Librarian Research Confidence Scale by Brancolini and Kennedy. 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Used the Friedman Test for each cohort to determine if there was a statistically significant difference in the self-reported research confidence of the fellows before the RTI program and at the midpoint (after summer core modules), and one year later (after the start of the program)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3600" dirty="0"/>
              <a:t>Response rate was 81% (n=22) at the one-year follow-up time point.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algn="l">
              <a:buClr>
                <a:srgbClr val="1A71A6"/>
              </a:buClr>
            </a:pPr>
            <a:endParaRPr lang="en-US" dirty="0"/>
          </a:p>
          <a:p>
            <a:pPr lvl="1" algn="l">
              <a:buClr>
                <a:srgbClr val="1A71A6"/>
              </a:buClr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576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61035-4DA1-8051-A8DB-7473CDF7C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4D4B76-3EE1-6EEA-6BEB-939B84772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622425"/>
              </p:ext>
            </p:extLst>
          </p:nvPr>
        </p:nvGraphicFramePr>
        <p:xfrm>
          <a:off x="1" y="555756"/>
          <a:ext cx="12192000" cy="630224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576833">
                  <a:extLst>
                    <a:ext uri="{9D8B030D-6E8A-4147-A177-3AD203B41FA5}">
                      <a16:colId xmlns:a16="http://schemas.microsoft.com/office/drawing/2014/main" val="1523869062"/>
                    </a:ext>
                  </a:extLst>
                </a:gridCol>
                <a:gridCol w="953061">
                  <a:extLst>
                    <a:ext uri="{9D8B030D-6E8A-4147-A177-3AD203B41FA5}">
                      <a16:colId xmlns:a16="http://schemas.microsoft.com/office/drawing/2014/main" val="161540658"/>
                    </a:ext>
                  </a:extLst>
                </a:gridCol>
                <a:gridCol w="917322">
                  <a:extLst>
                    <a:ext uri="{9D8B030D-6E8A-4147-A177-3AD203B41FA5}">
                      <a16:colId xmlns:a16="http://schemas.microsoft.com/office/drawing/2014/main" val="3511244799"/>
                    </a:ext>
                  </a:extLst>
                </a:gridCol>
                <a:gridCol w="905408">
                  <a:extLst>
                    <a:ext uri="{9D8B030D-6E8A-4147-A177-3AD203B41FA5}">
                      <a16:colId xmlns:a16="http://schemas.microsoft.com/office/drawing/2014/main" val="3773668269"/>
                    </a:ext>
                  </a:extLst>
                </a:gridCol>
                <a:gridCol w="847607">
                  <a:extLst>
                    <a:ext uri="{9D8B030D-6E8A-4147-A177-3AD203B41FA5}">
                      <a16:colId xmlns:a16="http://schemas.microsoft.com/office/drawing/2014/main" val="2076232294"/>
                    </a:ext>
                  </a:extLst>
                </a:gridCol>
                <a:gridCol w="991769">
                  <a:extLst>
                    <a:ext uri="{9D8B030D-6E8A-4147-A177-3AD203B41FA5}">
                      <a16:colId xmlns:a16="http://schemas.microsoft.com/office/drawing/2014/main" val="2341006674"/>
                    </a:ext>
                  </a:extLst>
                </a:gridCol>
              </a:tblGrid>
              <a:tr h="687564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/>
                        <a:t>Rated with Likert scale: 5 Very Confident; 4 Confident; 3 Moderately Confident; 2 Slightly Confident; 1 Not At All Confident. </a:t>
                      </a:r>
                      <a:r>
                        <a:rPr lang="en-US" sz="1800" b="0" dirty="0">
                          <a:solidFill>
                            <a:schemeClr val="bg1"/>
                          </a:solidFill>
                        </a:rPr>
                        <a:t>(n=22)</a:t>
                      </a:r>
                      <a:endParaRPr lang="en-U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68543"/>
                  </a:ext>
                </a:extLst>
              </a:tr>
              <a:tr h="1145940">
                <a:tc>
                  <a:txBody>
                    <a:bodyPr/>
                    <a:lstStyle/>
                    <a:p>
                      <a:r>
                        <a:rPr lang="en-US" sz="2000" b="1" dirty="0"/>
                        <a:t>Questions about skills needed for a research project</a:t>
                      </a:r>
                      <a:endParaRPr lang="en-US" sz="1600" b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(Pre)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(Post)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</a:t>
                      </a:r>
                    </a:p>
                    <a:p>
                      <a:pPr algn="ctr"/>
                      <a:r>
                        <a:rPr lang="en-US" sz="1600" b="1" dirty="0"/>
                        <a:t>(One </a:t>
                      </a:r>
                      <a:r>
                        <a:rPr lang="en-US" sz="1600" b="1" dirty="0" err="1"/>
                        <a:t>Yr</a:t>
                      </a:r>
                      <a:r>
                        <a:rPr lang="en-US" sz="1600" b="1" dirty="0"/>
                        <a:t> Later)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Chi-square 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*p-value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237059"/>
                  </a:ext>
                </a:extLst>
              </a:tr>
              <a:tr h="44911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/>
                        <a:t>1. Turning a topic into a research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question.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24.561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415786"/>
                  </a:ext>
                </a:extLst>
              </a:tr>
              <a:tr h="449151">
                <a:tc>
                  <a:txBody>
                    <a:bodyPr/>
                    <a:lstStyle/>
                    <a:p>
                      <a:r>
                        <a:rPr lang="en-US" dirty="0"/>
                        <a:t>2. Designing a project to answer your research question.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16.586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518039"/>
                  </a:ext>
                </a:extLst>
              </a:tr>
              <a:tr h="687564">
                <a:tc>
                  <a:txBody>
                    <a:bodyPr/>
                    <a:lstStyle/>
                    <a:p>
                      <a:r>
                        <a:rPr lang="en-US" dirty="0"/>
                        <a:t>3. Selecting research design, methods and procedures that are appropriate for your question.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28.933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1751503"/>
                  </a:ext>
                </a:extLst>
              </a:tr>
              <a:tr h="415943">
                <a:tc>
                  <a:txBody>
                    <a:bodyPr/>
                    <a:lstStyle/>
                    <a:p>
                      <a:r>
                        <a:rPr lang="en-US" dirty="0"/>
                        <a:t>4. Developing a plan and timeline for the study.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21.000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319743"/>
                  </a:ext>
                </a:extLst>
              </a:tr>
              <a:tr h="687564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Identifying appropriate information sources in which to conduct your literature search.</a:t>
                      </a:r>
                      <a:endParaRPr lang="en-US" sz="18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9.750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21089"/>
                  </a:ext>
                </a:extLst>
              </a:tr>
              <a:tr h="6875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6.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relevant keywords and search strategies to discover literature about the research topic.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19.023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005529"/>
                  </a:ext>
                </a:extLst>
              </a:tr>
              <a:tr h="404281">
                <a:tc>
                  <a:txBody>
                    <a:bodyPr/>
                    <a:lstStyle/>
                    <a:p>
                      <a:r>
                        <a:rPr lang="en-US" dirty="0"/>
                        <a:t>7. Assessing and synthesizing literature that is relevant to your research topic.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17.055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268850"/>
                  </a:ext>
                </a:extLst>
              </a:tr>
              <a:tr h="6875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8. Determining if your research topic makes a contribution to the field, based on the relevant literature.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26.161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5574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F5EEF4B-1AC2-3BB9-B636-8078D2A989EB}"/>
              </a:ext>
            </a:extLst>
          </p:cNvPr>
          <p:cNvSpPr txBox="1"/>
          <p:nvPr/>
        </p:nvSpPr>
        <p:spPr>
          <a:xfrm>
            <a:off x="436056" y="94091"/>
            <a:ext cx="11611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2024 Participants’ Research Confidence Levels: Pre, Post, and One-Year-After (1)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661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3853B-D77F-5640-BE70-3A2D36ACC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3256E22-9FCC-7129-770E-33CCFB6EB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720878"/>
              </p:ext>
            </p:extLst>
          </p:nvPr>
        </p:nvGraphicFramePr>
        <p:xfrm>
          <a:off x="1" y="773208"/>
          <a:ext cx="12191999" cy="607704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652083">
                  <a:extLst>
                    <a:ext uri="{9D8B030D-6E8A-4147-A177-3AD203B41FA5}">
                      <a16:colId xmlns:a16="http://schemas.microsoft.com/office/drawing/2014/main" val="1523869062"/>
                    </a:ext>
                  </a:extLst>
                </a:gridCol>
                <a:gridCol w="962527">
                  <a:extLst>
                    <a:ext uri="{9D8B030D-6E8A-4147-A177-3AD203B41FA5}">
                      <a16:colId xmlns:a16="http://schemas.microsoft.com/office/drawing/2014/main" val="161540658"/>
                    </a:ext>
                  </a:extLst>
                </a:gridCol>
                <a:gridCol w="926432">
                  <a:extLst>
                    <a:ext uri="{9D8B030D-6E8A-4147-A177-3AD203B41FA5}">
                      <a16:colId xmlns:a16="http://schemas.microsoft.com/office/drawing/2014/main" val="3511244799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val="3773668269"/>
                    </a:ext>
                  </a:extLst>
                </a:gridCol>
                <a:gridCol w="856024">
                  <a:extLst>
                    <a:ext uri="{9D8B030D-6E8A-4147-A177-3AD203B41FA5}">
                      <a16:colId xmlns:a16="http://schemas.microsoft.com/office/drawing/2014/main" val="2076232294"/>
                    </a:ext>
                  </a:extLst>
                </a:gridCol>
                <a:gridCol w="880534">
                  <a:extLst>
                    <a:ext uri="{9D8B030D-6E8A-4147-A177-3AD203B41FA5}">
                      <a16:colId xmlns:a16="http://schemas.microsoft.com/office/drawing/2014/main" val="2341006674"/>
                    </a:ext>
                  </a:extLst>
                </a:gridCol>
              </a:tblGrid>
              <a:tr h="67693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/>
                        <a:t>Rated with Likert scale: 5 Very Confident; 4 Confident; 3 Moderately Confident; 2 Slightly Confident; 1 Not At All Confident. (n=22)</a:t>
                      </a:r>
                      <a:endParaRPr lang="en-U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68543"/>
                  </a:ext>
                </a:extLst>
              </a:tr>
              <a:tr h="1128220">
                <a:tc>
                  <a:txBody>
                    <a:bodyPr/>
                    <a:lstStyle/>
                    <a:p>
                      <a:r>
                        <a:rPr lang="en-US" sz="2000" b="1" dirty="0"/>
                        <a:t>Questions about skills needed for a research project</a:t>
                      </a:r>
                      <a:endParaRPr lang="en-US" sz="1600" b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(Pre)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(Post)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</a:t>
                      </a:r>
                    </a:p>
                    <a:p>
                      <a:pPr algn="ctr"/>
                      <a:r>
                        <a:rPr lang="en-US" sz="1600" b="1" dirty="0"/>
                        <a:t>(One </a:t>
                      </a:r>
                      <a:r>
                        <a:rPr lang="en-US" sz="1600" b="1" dirty="0" err="1"/>
                        <a:t>Yr</a:t>
                      </a:r>
                      <a:r>
                        <a:rPr lang="en-US" sz="1600" b="1" dirty="0"/>
                        <a:t> Later)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Chi-square 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p-value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237059"/>
                  </a:ext>
                </a:extLst>
              </a:tr>
              <a:tr h="655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9. Examining theoretical frameworks to inform the research design of your study.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17.464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415786"/>
                  </a:ext>
                </a:extLst>
              </a:tr>
              <a:tr h="442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10. Identifying sources of research funding and funding agency requirements.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20.754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518039"/>
                  </a:ext>
                </a:extLst>
              </a:tr>
              <a:tr h="4167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Choosing an appropriate data gathering technique(s)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30.328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1751503"/>
                  </a:ext>
                </a:extLst>
              </a:tr>
              <a:tr h="655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Determining the selection criteria, desired size, and parameters of the population to include in your study.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27.000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319743"/>
                  </a:ext>
                </a:extLst>
              </a:tr>
              <a:tr h="520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 Knowing how to design an interview.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31.484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21089"/>
                  </a:ext>
                </a:extLst>
              </a:tr>
              <a:tr h="5322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Knowing how to conduct an interview.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28.211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005529"/>
                  </a:ext>
                </a:extLst>
              </a:tr>
              <a:tr h="5836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Knowing how to design a focus group.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31.508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268850"/>
                  </a:ext>
                </a:extLst>
              </a:tr>
              <a:tr h="4649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 Knowing how to run a focus group.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24.700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5574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3D5B4F6-509A-F088-7E48-92E3228433E5}"/>
              </a:ext>
            </a:extLst>
          </p:cNvPr>
          <p:cNvSpPr txBox="1"/>
          <p:nvPr/>
        </p:nvSpPr>
        <p:spPr>
          <a:xfrm>
            <a:off x="436056" y="94091"/>
            <a:ext cx="11611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2024 Participants’ Research Confidence Levels: Pre, Post, and One-Year-After (2)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757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21A43-D6B7-BB21-1E1B-0D566ACA7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AD6022C-24D3-DD45-0D02-BC712C50A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461478"/>
              </p:ext>
            </p:extLst>
          </p:nvPr>
        </p:nvGraphicFramePr>
        <p:xfrm>
          <a:off x="1" y="773208"/>
          <a:ext cx="12191999" cy="608479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652083">
                  <a:extLst>
                    <a:ext uri="{9D8B030D-6E8A-4147-A177-3AD203B41FA5}">
                      <a16:colId xmlns:a16="http://schemas.microsoft.com/office/drawing/2014/main" val="1523869062"/>
                    </a:ext>
                  </a:extLst>
                </a:gridCol>
                <a:gridCol w="962527">
                  <a:extLst>
                    <a:ext uri="{9D8B030D-6E8A-4147-A177-3AD203B41FA5}">
                      <a16:colId xmlns:a16="http://schemas.microsoft.com/office/drawing/2014/main" val="161540658"/>
                    </a:ext>
                  </a:extLst>
                </a:gridCol>
                <a:gridCol w="926432">
                  <a:extLst>
                    <a:ext uri="{9D8B030D-6E8A-4147-A177-3AD203B41FA5}">
                      <a16:colId xmlns:a16="http://schemas.microsoft.com/office/drawing/2014/main" val="3511244799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val="3773668269"/>
                    </a:ext>
                  </a:extLst>
                </a:gridCol>
                <a:gridCol w="856024">
                  <a:extLst>
                    <a:ext uri="{9D8B030D-6E8A-4147-A177-3AD203B41FA5}">
                      <a16:colId xmlns:a16="http://schemas.microsoft.com/office/drawing/2014/main" val="2076232294"/>
                    </a:ext>
                  </a:extLst>
                </a:gridCol>
                <a:gridCol w="880534">
                  <a:extLst>
                    <a:ext uri="{9D8B030D-6E8A-4147-A177-3AD203B41FA5}">
                      <a16:colId xmlns:a16="http://schemas.microsoft.com/office/drawing/2014/main" val="2341006674"/>
                    </a:ext>
                  </a:extLst>
                </a:gridCol>
              </a:tblGrid>
              <a:tr h="685914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/>
                        <a:t>Rated with Likert scale: 5 Very Confident; 4 Confident; 3 Moderately Confident; 2 Slightly Confident; 1 Not At All Confident. (n=22)</a:t>
                      </a:r>
                      <a:endParaRPr lang="en-U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68543"/>
                  </a:ext>
                </a:extLst>
              </a:tr>
              <a:tr h="1143190">
                <a:tc>
                  <a:txBody>
                    <a:bodyPr/>
                    <a:lstStyle/>
                    <a:p>
                      <a:r>
                        <a:rPr lang="en-US" sz="2000" b="1" dirty="0"/>
                        <a:t>Questions about skills needed for a research project</a:t>
                      </a:r>
                      <a:endParaRPr lang="en-US" sz="1600" b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(Pre)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(Post)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</a:t>
                      </a:r>
                    </a:p>
                    <a:p>
                      <a:pPr algn="ctr"/>
                      <a:r>
                        <a:rPr lang="en-US" sz="1600" b="1" dirty="0"/>
                        <a:t>(One </a:t>
                      </a:r>
                      <a:r>
                        <a:rPr lang="en-US" sz="1600" b="1" dirty="0" err="1"/>
                        <a:t>Yr</a:t>
                      </a:r>
                      <a:r>
                        <a:rPr lang="en-US" sz="1600" b="1" dirty="0"/>
                        <a:t> Later)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Chi-square 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p-value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237059"/>
                  </a:ext>
                </a:extLst>
              </a:tr>
              <a:tr h="496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 Knowing how to design a survey.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27.193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415786"/>
                  </a:ext>
                </a:extLst>
              </a:tr>
              <a:tr h="4480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 Knowing how to administer a survey.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24.862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518039"/>
                  </a:ext>
                </a:extLst>
              </a:tr>
              <a:tr h="4223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 Identifying appropriate sources of existing data.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20.857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1751503"/>
                  </a:ext>
                </a:extLst>
              </a:tr>
              <a:tr h="6643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 Knowing institutional processes and standards to ensure that your study is conducted ethically.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23.322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319743"/>
                  </a:ext>
                </a:extLst>
              </a:tr>
              <a:tr h="5276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 Knowing how to organize the data you have gathered.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24.471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21089"/>
                  </a:ext>
                </a:extLst>
              </a:tr>
              <a:tr h="539292">
                <a:tc>
                  <a:txBody>
                    <a:bodyPr/>
                    <a:lstStyle/>
                    <a:p>
                      <a:r>
                        <a:rPr lang="en-US" dirty="0"/>
                        <a:t>22. Choosing the appropriate method(s) of data analysis to use for your study.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21.000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005529"/>
                  </a:ext>
                </a:extLst>
              </a:tr>
              <a:tr h="686073">
                <a:tc>
                  <a:txBody>
                    <a:bodyPr/>
                    <a:lstStyle/>
                    <a:p>
                      <a:r>
                        <a:rPr lang="en-US" dirty="0"/>
                        <a:t>23. Knowing what type of assistance and tools you might need to undertake data analysis (e.g., data/statistics consulting, transcription, software).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23.288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268850"/>
                  </a:ext>
                </a:extLst>
              </a:tr>
              <a:tr h="471118">
                <a:tc>
                  <a:txBody>
                    <a:bodyPr/>
                    <a:lstStyle/>
                    <a:p>
                      <a:r>
                        <a:rPr lang="en-US" dirty="0"/>
                        <a:t>24. Knowing which statistical test(s) to run.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20.844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5574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10FA568-2F36-D14A-9593-D6B790674B75}"/>
              </a:ext>
            </a:extLst>
          </p:cNvPr>
          <p:cNvSpPr txBox="1"/>
          <p:nvPr/>
        </p:nvSpPr>
        <p:spPr>
          <a:xfrm>
            <a:off x="436056" y="94091"/>
            <a:ext cx="11611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2024 Participants’ Research Confidence Levels: Pre, Post, and One-Year-After (3)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589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7D1EB-A464-E1C1-E13C-7A54DE4A0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CE81A4C-30D3-C240-AF15-5E6BD2BD32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361531"/>
              </p:ext>
            </p:extLst>
          </p:nvPr>
        </p:nvGraphicFramePr>
        <p:xfrm>
          <a:off x="1" y="773208"/>
          <a:ext cx="12192000" cy="608479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652084">
                  <a:extLst>
                    <a:ext uri="{9D8B030D-6E8A-4147-A177-3AD203B41FA5}">
                      <a16:colId xmlns:a16="http://schemas.microsoft.com/office/drawing/2014/main" val="1523869062"/>
                    </a:ext>
                  </a:extLst>
                </a:gridCol>
                <a:gridCol w="962527">
                  <a:extLst>
                    <a:ext uri="{9D8B030D-6E8A-4147-A177-3AD203B41FA5}">
                      <a16:colId xmlns:a16="http://schemas.microsoft.com/office/drawing/2014/main" val="161540658"/>
                    </a:ext>
                  </a:extLst>
                </a:gridCol>
                <a:gridCol w="926432">
                  <a:extLst>
                    <a:ext uri="{9D8B030D-6E8A-4147-A177-3AD203B41FA5}">
                      <a16:colId xmlns:a16="http://schemas.microsoft.com/office/drawing/2014/main" val="3511244799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val="3773668269"/>
                    </a:ext>
                  </a:extLst>
                </a:gridCol>
                <a:gridCol w="856024">
                  <a:extLst>
                    <a:ext uri="{9D8B030D-6E8A-4147-A177-3AD203B41FA5}">
                      <a16:colId xmlns:a16="http://schemas.microsoft.com/office/drawing/2014/main" val="2076232294"/>
                    </a:ext>
                  </a:extLst>
                </a:gridCol>
                <a:gridCol w="880534">
                  <a:extLst>
                    <a:ext uri="{9D8B030D-6E8A-4147-A177-3AD203B41FA5}">
                      <a16:colId xmlns:a16="http://schemas.microsoft.com/office/drawing/2014/main" val="2341006674"/>
                    </a:ext>
                  </a:extLst>
                </a:gridCol>
              </a:tblGrid>
              <a:tr h="70430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/>
                        <a:t>Rated with Likert scale: 5 Very Confident; 4 Confident; 3 Moderately Confident; 2 Slightly Confident; 1 Not At All Confident. (n=22)</a:t>
                      </a:r>
                      <a:endParaRPr lang="en-U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68543"/>
                  </a:ext>
                </a:extLst>
              </a:tr>
              <a:tr h="1173846">
                <a:tc>
                  <a:txBody>
                    <a:bodyPr/>
                    <a:lstStyle/>
                    <a:p>
                      <a:r>
                        <a:rPr lang="en-US" sz="2000" b="1" dirty="0"/>
                        <a:t>Questions about skills needed for a research project</a:t>
                      </a:r>
                      <a:endParaRPr lang="en-US" sz="1600" b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(Pre)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(Post)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</a:t>
                      </a:r>
                    </a:p>
                    <a:p>
                      <a:pPr algn="ctr"/>
                      <a:r>
                        <a:rPr lang="en-US" sz="1600" b="1" dirty="0"/>
                        <a:t>(One </a:t>
                      </a:r>
                      <a:r>
                        <a:rPr lang="en-US" sz="1600" b="1" dirty="0" err="1"/>
                        <a:t>Yr</a:t>
                      </a:r>
                      <a:r>
                        <a:rPr lang="en-US" sz="1600" b="1" dirty="0"/>
                        <a:t> Later)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Chi-square 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p-value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237059"/>
                  </a:ext>
                </a:extLst>
              </a:tr>
              <a:tr h="558508">
                <a:tc>
                  <a:txBody>
                    <a:bodyPr/>
                    <a:lstStyle/>
                    <a:p>
                      <a:r>
                        <a:rPr lang="en-US" dirty="0"/>
                        <a:t>25. Knowing how to code qualitative data to identify themes and sub-themes.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20.632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415786"/>
                  </a:ext>
                </a:extLst>
              </a:tr>
              <a:tr h="460088">
                <a:tc>
                  <a:txBody>
                    <a:bodyPr/>
                    <a:lstStyle/>
                    <a:p>
                      <a:r>
                        <a:rPr lang="en-US" dirty="0"/>
                        <a:t>26. Knowing how to manage the data you have gathered.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20.245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518039"/>
                  </a:ext>
                </a:extLst>
              </a:tr>
              <a:tr h="433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27. Knowing how to report research data from your study.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28.222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1751503"/>
                  </a:ext>
                </a:extLst>
              </a:tr>
              <a:tr h="5091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28. Reporting results verbally.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22.259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319743"/>
                  </a:ext>
                </a:extLst>
              </a:tr>
              <a:tr h="5417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 Reporting results in written format.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24.143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21089"/>
                  </a:ext>
                </a:extLst>
              </a:tr>
              <a:tr h="553754">
                <a:tc>
                  <a:txBody>
                    <a:bodyPr/>
                    <a:lstStyle/>
                    <a:p>
                      <a:r>
                        <a:rPr lang="en-US" dirty="0"/>
                        <a:t>30. Reporting results in a poster format.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24.712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005529"/>
                  </a:ext>
                </a:extLst>
              </a:tr>
              <a:tr h="665965">
                <a:tc>
                  <a:txBody>
                    <a:bodyPr/>
                    <a:lstStyle/>
                    <a:p>
                      <a:r>
                        <a:rPr lang="en-US" dirty="0"/>
                        <a:t>31. Knowing the structured abstract format to prepare research posters and articles.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22.750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268850"/>
                  </a:ext>
                </a:extLst>
              </a:tr>
              <a:tr h="483752">
                <a:tc>
                  <a:txBody>
                    <a:bodyPr/>
                    <a:lstStyle/>
                    <a:p>
                      <a:r>
                        <a:rPr lang="en-US" dirty="0"/>
                        <a:t>32. Identifying appropriate places to disseminate results.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21.679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5574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BDAA4FD-FD4B-4742-336E-58AADE5C4862}"/>
              </a:ext>
            </a:extLst>
          </p:cNvPr>
          <p:cNvSpPr txBox="1"/>
          <p:nvPr/>
        </p:nvSpPr>
        <p:spPr>
          <a:xfrm>
            <a:off x="436056" y="94091"/>
            <a:ext cx="11611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2024 Participants’ Research Confidence Levels: Pre, Post, and One-Year-After (4)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755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40B4E-2D9C-CD2F-34BF-2C404808B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D6988F6-9503-0636-359B-6CE0B51CE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472675"/>
              </p:ext>
            </p:extLst>
          </p:nvPr>
        </p:nvGraphicFramePr>
        <p:xfrm>
          <a:off x="1" y="773208"/>
          <a:ext cx="12191999" cy="608479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7652083">
                  <a:extLst>
                    <a:ext uri="{9D8B030D-6E8A-4147-A177-3AD203B41FA5}">
                      <a16:colId xmlns:a16="http://schemas.microsoft.com/office/drawing/2014/main" val="1523869062"/>
                    </a:ext>
                  </a:extLst>
                </a:gridCol>
                <a:gridCol w="962527">
                  <a:extLst>
                    <a:ext uri="{9D8B030D-6E8A-4147-A177-3AD203B41FA5}">
                      <a16:colId xmlns:a16="http://schemas.microsoft.com/office/drawing/2014/main" val="161540658"/>
                    </a:ext>
                  </a:extLst>
                </a:gridCol>
                <a:gridCol w="926432">
                  <a:extLst>
                    <a:ext uri="{9D8B030D-6E8A-4147-A177-3AD203B41FA5}">
                      <a16:colId xmlns:a16="http://schemas.microsoft.com/office/drawing/2014/main" val="3511244799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val="3773668269"/>
                    </a:ext>
                  </a:extLst>
                </a:gridCol>
                <a:gridCol w="856024">
                  <a:extLst>
                    <a:ext uri="{9D8B030D-6E8A-4147-A177-3AD203B41FA5}">
                      <a16:colId xmlns:a16="http://schemas.microsoft.com/office/drawing/2014/main" val="2076232294"/>
                    </a:ext>
                  </a:extLst>
                </a:gridCol>
                <a:gridCol w="880534">
                  <a:extLst>
                    <a:ext uri="{9D8B030D-6E8A-4147-A177-3AD203B41FA5}">
                      <a16:colId xmlns:a16="http://schemas.microsoft.com/office/drawing/2014/main" val="2341006674"/>
                    </a:ext>
                  </a:extLst>
                </a:gridCol>
              </a:tblGrid>
              <a:tr h="68952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/>
                        <a:t>Rated with Likert scale: 5 Very Confident; 4 Confident; 3 Moderately Confident; 2 Slightly Confident; 1 Not At All Confident. (n=22)</a:t>
                      </a:r>
                      <a:endParaRPr lang="en-US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rgbClr val="1A71A6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A71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68543"/>
                  </a:ext>
                </a:extLst>
              </a:tr>
              <a:tr h="1149208">
                <a:tc>
                  <a:txBody>
                    <a:bodyPr/>
                    <a:lstStyle/>
                    <a:p>
                      <a:r>
                        <a:rPr lang="en-US" sz="2000" b="1" dirty="0"/>
                        <a:t>Questions about skills needed for a research project</a:t>
                      </a:r>
                      <a:endParaRPr lang="en-US" sz="1600" b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(Pre)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 </a:t>
                      </a:r>
                    </a:p>
                    <a:p>
                      <a:pPr algn="ctr"/>
                      <a:r>
                        <a:rPr lang="en-US" sz="1600" b="1" dirty="0"/>
                        <a:t>(Post)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Median Rating</a:t>
                      </a:r>
                    </a:p>
                    <a:p>
                      <a:pPr algn="ctr"/>
                      <a:r>
                        <a:rPr lang="en-US" sz="1600" b="1" dirty="0"/>
                        <a:t>(One </a:t>
                      </a:r>
                      <a:r>
                        <a:rPr lang="en-US" sz="1600" b="1" dirty="0" err="1"/>
                        <a:t>Yr</a:t>
                      </a:r>
                      <a:r>
                        <a:rPr lang="en-US" sz="1600" b="1" dirty="0"/>
                        <a:t> Later)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Chi-square 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p-value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237059"/>
                  </a:ext>
                </a:extLst>
              </a:tr>
              <a:tr h="562572">
                <a:tc>
                  <a:txBody>
                    <a:bodyPr/>
                    <a:lstStyle/>
                    <a:p>
                      <a:r>
                        <a:rPr lang="en-US" dirty="0"/>
                        <a:t>33. Knowing how to write summaries of research to share on social media.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22.679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415786"/>
                  </a:ext>
                </a:extLst>
              </a:tr>
              <a:tr h="450431">
                <a:tc>
                  <a:txBody>
                    <a:bodyPr/>
                    <a:lstStyle/>
                    <a:p>
                      <a:r>
                        <a:rPr lang="en-US" dirty="0"/>
                        <a:t>34. Evaluating the impact of your research findings.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21.903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&lt;.001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518039"/>
                  </a:ext>
                </a:extLst>
              </a:tr>
              <a:tr h="4245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1751503"/>
                  </a:ext>
                </a:extLst>
              </a:tr>
              <a:tr h="6678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319743"/>
                  </a:ext>
                </a:extLst>
              </a:tr>
              <a:tr h="5304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521089"/>
                  </a:ext>
                </a:extLst>
              </a:tr>
              <a:tr h="5421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7005529"/>
                  </a:ext>
                </a:extLst>
              </a:tr>
              <a:tr h="5945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9268850"/>
                  </a:ext>
                </a:extLst>
              </a:tr>
              <a:tr h="4735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5574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8E1BB3-23AC-0437-DA43-D8CA3453B318}"/>
              </a:ext>
            </a:extLst>
          </p:cNvPr>
          <p:cNvSpPr txBox="1"/>
          <p:nvPr/>
        </p:nvSpPr>
        <p:spPr>
          <a:xfrm>
            <a:off x="436056" y="94091"/>
            <a:ext cx="11611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2024 Participants’ Research Confidence Levels: Pre, Post, and One-Year-After (4)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355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Privileged" siteId="{70de1992-07c6-480f-a318-a1afcba039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1499</Words>
  <Application>Microsoft Macintosh PowerPoint</Application>
  <PresentationFormat>Widescreen</PresentationFormat>
  <Paragraphs>294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2024 Research Confidence Levels Pre, Midpoint, &amp; One Year Later  Assessment Results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Philbrick, Jodi</dc:creator>
  <cp:lastModifiedBy>Susan Lessick</cp:lastModifiedBy>
  <cp:revision>10</cp:revision>
  <dcterms:created xsi:type="dcterms:W3CDTF">2022-11-17T21:31:02Z</dcterms:created>
  <dcterms:modified xsi:type="dcterms:W3CDTF">2025-08-27T20:39:11Z</dcterms:modified>
</cp:coreProperties>
</file>