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355" r:id="rId2"/>
    <p:sldId id="358" r:id="rId3"/>
    <p:sldId id="359" r:id="rId4"/>
    <p:sldId id="360" r:id="rId5"/>
    <p:sldId id="361" r:id="rId6"/>
    <p:sldId id="3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81"/>
    <p:restoredTop sz="61921"/>
  </p:normalViewPr>
  <p:slideViewPr>
    <p:cSldViewPr snapToGrid="0">
      <p:cViewPr varScale="1">
        <p:scale>
          <a:sx n="62" d="100"/>
          <a:sy n="62" d="100"/>
        </p:scale>
        <p:origin x="3200" y="4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550E-97E5-7B4D-94E6-C948B04FA35A}" type="datetimeFigureOut">
              <a:rPr lang="en-US" smtClean="0"/>
              <a:t>8/26/25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5CF613-8E29-DC4B-BE80-5DC90EA39101}" type="slidenum">
              <a:rPr lang="en-US" smtClean="0"/>
              <a:t>‹#›</a:t>
            </a:fld>
            <a:endParaRPr lang="en-US"/>
          </a:p>
        </p:txBody>
      </p:sp>
    </p:spTree>
    <p:extLst>
      <p:ext uri="{BB962C8B-B14F-4D97-AF65-F5344CB8AC3E}">
        <p14:creationId xmlns:p14="http://schemas.microsoft.com/office/powerpoint/2010/main" val="71373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pre-assessment survey was sent out prior to the start of the RTI program. The midpoint assessment survey was sent out after the RTI summer core modules (after Module 9 on July 27, 2021). The one-year-later survey was sent on February 7, 2024. </a:t>
            </a:r>
          </a:p>
          <a:p>
            <a:endParaRPr lang="en-US" dirty="0"/>
          </a:p>
          <a:p>
            <a:pPr marL="171450" indent="-171450">
              <a:buFont typeface="Arial" panose="020B0604020202020204" pitchFamily="34" charset="0"/>
              <a:buChar char="•"/>
            </a:pPr>
            <a:r>
              <a:rPr lang="en-US" dirty="0"/>
              <a:t>The survey employed a 34-item questionnaire, the RTI Research Confidence Questionnaire, to gather data on participants’ self-reported confidence before the program, at the midpoint of the program (after they had completed the summer core modules (M1-9), and one year after they started the program. This survey is based on the Librarian Research Confidence Scale by Brancolini &amp; Kennedy, used for the Institute for</a:t>
            </a:r>
            <a:r>
              <a:rPr lang="en-US" baseline="0" dirty="0"/>
              <a:t> Research Design in Librarianship. The</a:t>
            </a:r>
            <a:r>
              <a:rPr lang="en-US" dirty="0"/>
              <a:t> participants were asked to rate 34 items relating to research skills on a Likert scale from 5: Very Confident; 4 Confident; 3 Moderately Confident; 2 Slightly Confident; and 1 Not At All Confident.</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Data was analyzed using the Friedman Test for three different time-points to determine if there was a statistically significant difference in the self-reported research confidence before the program, at the midpoint, and one year later. The results are presented in the following slides.</a:t>
            </a:r>
          </a:p>
          <a:p>
            <a:endParaRPr lang="en-US" dirty="0"/>
          </a:p>
        </p:txBody>
      </p:sp>
      <p:sp>
        <p:nvSpPr>
          <p:cNvPr id="4" name="Slide Number Placeholder 3"/>
          <p:cNvSpPr>
            <a:spLocks noGrp="1"/>
          </p:cNvSpPr>
          <p:nvPr>
            <p:ph type="sldNum" sz="quarter" idx="10"/>
          </p:nvPr>
        </p:nvSpPr>
        <p:spPr/>
        <p:txBody>
          <a:bodyPr/>
          <a:lstStyle/>
          <a:p>
            <a:fld id="{28B83925-F481-864B-8FF1-2AFC304706E1}" type="slidenum">
              <a:rPr lang="en-US" smtClean="0"/>
              <a:t>1</a:t>
            </a:fld>
            <a:endParaRPr lang="en-US"/>
          </a:p>
        </p:txBody>
      </p:sp>
    </p:spTree>
    <p:extLst>
      <p:ext uri="{BB962C8B-B14F-4D97-AF65-F5344CB8AC3E}">
        <p14:creationId xmlns:p14="http://schemas.microsoft.com/office/powerpoint/2010/main" val="373656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D0809-799C-9E47-D9EE-32E8928C8E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3D6AD-DEBF-71DC-28B0-1E60B0AC24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449559-FF98-9DA6-A717-ED9F09EDC33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Friedman Test measures the research confidence levels across three time points in the RTI learning process (pre-, post-summer core modules, and one year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A statistically significant test result is (P&lt;.05).  </a:t>
            </a:r>
            <a:r>
              <a:rPr lang="en-US" b="1" dirty="0"/>
              <a:t>P-values with &lt;.001 have very low levels and stronger significance.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The response rate for the one-year-later data was 88%.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For every measured item on </a:t>
            </a:r>
            <a:r>
              <a:rPr lang="en-US" sz="1200" dirty="0"/>
              <a:t>this assessment, the research confidence levels of 2022 participants (cohort 5) one year after the workshop were </a:t>
            </a:r>
            <a:r>
              <a:rPr lang="en-US" sz="1200" b="1" dirty="0"/>
              <a:t>significantly higher </a:t>
            </a:r>
            <a:r>
              <a:rPr lang="en-US" sz="1200" dirty="0"/>
              <a:t>than the pre-program levels!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All 34 items had very high significance levels. </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dirty="0"/>
              <a:t>Median ratings</a:t>
            </a:r>
            <a:r>
              <a:rPr lang="en-US" baseline="0" dirty="0"/>
              <a:t> one year later increased by 1 to 3 points for each item in Cohort 5.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one-year-later survey for RTI 2022 was inadvertently delayed and deployed at approximately 21 months after the start of the program (instead of the usual 13–14 months). While this was outside our normal timeline, the extended interval provided additional confirmation of the effectiveness of the RTI training model, as participants continued to demonstrate strong outcomes well beyond the expected one-year mark.</a:t>
            </a:r>
            <a:endParaRPr lang="en-US" dirty="0"/>
          </a:p>
        </p:txBody>
      </p:sp>
      <p:sp>
        <p:nvSpPr>
          <p:cNvPr id="4" name="Slide Number Placeholder 3">
            <a:extLst>
              <a:ext uri="{FF2B5EF4-FFF2-40B4-BE49-F238E27FC236}">
                <a16:creationId xmlns:a16="http://schemas.microsoft.com/office/drawing/2014/main" id="{AD8290D5-44DC-ECAB-E98B-C2F7ED3DD6E6}"/>
              </a:ext>
            </a:extLst>
          </p:cNvPr>
          <p:cNvSpPr>
            <a:spLocks noGrp="1"/>
          </p:cNvSpPr>
          <p:nvPr>
            <p:ph type="sldNum" sz="quarter" idx="5"/>
          </p:nvPr>
        </p:nvSpPr>
        <p:spPr/>
        <p:txBody>
          <a:bodyPr/>
          <a:lstStyle/>
          <a:p>
            <a:fld id="{28B83925-F481-864B-8FF1-2AFC304706E1}" type="slidenum">
              <a:rPr lang="en-US" smtClean="0"/>
              <a:t>2</a:t>
            </a:fld>
            <a:endParaRPr lang="en-US"/>
          </a:p>
        </p:txBody>
      </p:sp>
    </p:spTree>
    <p:extLst>
      <p:ext uri="{BB962C8B-B14F-4D97-AF65-F5344CB8AC3E}">
        <p14:creationId xmlns:p14="http://schemas.microsoft.com/office/powerpoint/2010/main" val="4090397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49E7C-D276-8F24-46C4-B4FD13C02D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DCB1F-84AF-ECE8-5B57-6369B3DA72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218ABB-A338-B9EA-3A21-204CEA8C0A2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59765FEB-350B-37B5-DEF5-E6EDE1F96E3A}"/>
              </a:ext>
            </a:extLst>
          </p:cNvPr>
          <p:cNvSpPr>
            <a:spLocks noGrp="1"/>
          </p:cNvSpPr>
          <p:nvPr>
            <p:ph type="sldNum" sz="quarter" idx="5"/>
          </p:nvPr>
        </p:nvSpPr>
        <p:spPr/>
        <p:txBody>
          <a:bodyPr/>
          <a:lstStyle/>
          <a:p>
            <a:fld id="{28B83925-F481-864B-8FF1-2AFC304706E1}" type="slidenum">
              <a:rPr lang="en-US" smtClean="0"/>
              <a:t>3</a:t>
            </a:fld>
            <a:endParaRPr lang="en-US"/>
          </a:p>
        </p:txBody>
      </p:sp>
    </p:spTree>
    <p:extLst>
      <p:ext uri="{BB962C8B-B14F-4D97-AF65-F5344CB8AC3E}">
        <p14:creationId xmlns:p14="http://schemas.microsoft.com/office/powerpoint/2010/main" val="2485457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F10FC-26E4-4BB9-4E7B-D1FAD0CC45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AF072C-EF88-4368-5E6A-232610B94A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A29EFA-B14D-6748-2043-296AD3D6C61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6EAE823F-7BC7-AC88-84A5-DD326542E4AD}"/>
              </a:ext>
            </a:extLst>
          </p:cNvPr>
          <p:cNvSpPr>
            <a:spLocks noGrp="1"/>
          </p:cNvSpPr>
          <p:nvPr>
            <p:ph type="sldNum" sz="quarter" idx="5"/>
          </p:nvPr>
        </p:nvSpPr>
        <p:spPr/>
        <p:txBody>
          <a:bodyPr/>
          <a:lstStyle/>
          <a:p>
            <a:fld id="{28B83925-F481-864B-8FF1-2AFC304706E1}" type="slidenum">
              <a:rPr lang="en-US" smtClean="0"/>
              <a:t>4</a:t>
            </a:fld>
            <a:endParaRPr lang="en-US"/>
          </a:p>
        </p:txBody>
      </p:sp>
    </p:spTree>
    <p:extLst>
      <p:ext uri="{BB962C8B-B14F-4D97-AF65-F5344CB8AC3E}">
        <p14:creationId xmlns:p14="http://schemas.microsoft.com/office/powerpoint/2010/main" val="1371557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9C4A3-7166-E7FC-2F68-2802A0460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1D3BDD-2BC6-2F22-06B3-C51AD17E3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899E78-AA2C-3A3F-FFB4-77C771351FB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BB0AAE5E-5877-648D-9B14-D774962130CD}"/>
              </a:ext>
            </a:extLst>
          </p:cNvPr>
          <p:cNvSpPr>
            <a:spLocks noGrp="1"/>
          </p:cNvSpPr>
          <p:nvPr>
            <p:ph type="sldNum" sz="quarter" idx="5"/>
          </p:nvPr>
        </p:nvSpPr>
        <p:spPr/>
        <p:txBody>
          <a:bodyPr/>
          <a:lstStyle/>
          <a:p>
            <a:fld id="{28B83925-F481-864B-8FF1-2AFC304706E1}" type="slidenum">
              <a:rPr lang="en-US" smtClean="0"/>
              <a:t>5</a:t>
            </a:fld>
            <a:endParaRPr lang="en-US"/>
          </a:p>
        </p:txBody>
      </p:sp>
    </p:spTree>
    <p:extLst>
      <p:ext uri="{BB962C8B-B14F-4D97-AF65-F5344CB8AC3E}">
        <p14:creationId xmlns:p14="http://schemas.microsoft.com/office/powerpoint/2010/main" val="2266850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C2B2C-C070-1595-B48D-B4C616341E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1C6008-5140-68CA-4FE5-10260C2DFB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69C1E3-EDB0-4A87-014B-3EBC7E38ECF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12E7AF8F-ACCC-A7CD-1381-CFE7935309F6}"/>
              </a:ext>
            </a:extLst>
          </p:cNvPr>
          <p:cNvSpPr>
            <a:spLocks noGrp="1"/>
          </p:cNvSpPr>
          <p:nvPr>
            <p:ph type="sldNum" sz="quarter" idx="5"/>
          </p:nvPr>
        </p:nvSpPr>
        <p:spPr/>
        <p:txBody>
          <a:bodyPr/>
          <a:lstStyle/>
          <a:p>
            <a:fld id="{28B83925-F481-864B-8FF1-2AFC304706E1}" type="slidenum">
              <a:rPr lang="en-US" smtClean="0"/>
              <a:t>6</a:t>
            </a:fld>
            <a:endParaRPr lang="en-US"/>
          </a:p>
        </p:txBody>
      </p:sp>
    </p:spTree>
    <p:extLst>
      <p:ext uri="{BB962C8B-B14F-4D97-AF65-F5344CB8AC3E}">
        <p14:creationId xmlns:p14="http://schemas.microsoft.com/office/powerpoint/2010/main" val="3905283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2377-1738-9ED9-B8D7-BE5637488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882900-3A84-889A-74F0-298BBF48F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94FB98-C28D-BAD3-B7CA-85FC300C0408}"/>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DF96CFE4-108B-D393-166C-118A5CDE4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A48FC0-6E4A-05AC-5AEF-F634CC9FD535}"/>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57848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A800-519B-2068-AD2B-8BE73F98D7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46EF7-8067-2757-51B5-B882CF6BFE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7F92C8-CF33-9C25-DBD0-FBCE3667DC8F}"/>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78808885-9A54-177B-D955-A7CACF29B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DCA57-EDE1-7140-9FF2-03EDA6DC5736}"/>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151071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51D3-AD69-C114-91AB-78E61BB753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5E61B7-91B7-9E1D-DEFB-E227CA3198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9861C-A0F1-A9FB-FF45-811FEFFA4D35}"/>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F829A0D0-12C4-A680-CDF8-672343B4C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B9C5E-6CA0-B467-F327-D182BF2125A0}"/>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66066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739A-4BA5-CACC-14EF-5054F0B68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6B956D-2BFB-C752-A205-BA0C658624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8E937-1C5E-1116-AE2A-744CFE49BC31}"/>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9121B35E-171C-43E2-3700-5B0F253FBC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B3D9DE-79D3-D224-BCCD-5431B25E5D6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267248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7ABC-910B-6712-A07B-FF43C550C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235CFB-46A7-8F15-70A1-B91DB9189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61D818-6250-E148-81CD-83F5F94E741A}"/>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AA175047-EF9B-B18B-1D69-F7BA3DFC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4D3DF-7CC8-7EC3-78C7-4A7C12D0A18F}"/>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49153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4627-E816-7B19-112C-82CBCB141B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D85FE7-5382-EB05-C132-048130B689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EB1089-5FE7-B807-4ECE-9527F2A7DA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32621E-4633-9173-6EE0-136E7957988C}"/>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6" name="Footer Placeholder 5">
            <a:extLst>
              <a:ext uri="{FF2B5EF4-FFF2-40B4-BE49-F238E27FC236}">
                <a16:creationId xmlns:a16="http://schemas.microsoft.com/office/drawing/2014/main" id="{AE6BB8C5-5A24-E7EC-15D1-02B943BF30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425E8-E1CC-954B-CB2C-205BCDA1DC72}"/>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404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64F1A-6F0B-2E0D-D285-28FBEBA822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2CA805-C6DA-60C1-47D4-9BB092323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A74035-8D5D-B8C5-6CBB-30244DB1F8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2B75B5-81B8-5FD1-F448-AB53D7504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70216-BC4F-73E8-2F35-E3A770C8E2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40AF3C-73E0-FB0B-9E93-AA0BC3823370}"/>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8" name="Footer Placeholder 7">
            <a:extLst>
              <a:ext uri="{FF2B5EF4-FFF2-40B4-BE49-F238E27FC236}">
                <a16:creationId xmlns:a16="http://schemas.microsoft.com/office/drawing/2014/main" id="{BF21D895-5706-20EF-69C1-1C467B93AF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56948-FA83-3CE1-622F-8200F452D333}"/>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7009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0B9F5-71A6-5610-706B-1641CE8C94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901E92-3A3A-3E94-16C7-EAFAC42055B3}"/>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4" name="Footer Placeholder 3">
            <a:extLst>
              <a:ext uri="{FF2B5EF4-FFF2-40B4-BE49-F238E27FC236}">
                <a16:creationId xmlns:a16="http://schemas.microsoft.com/office/drawing/2014/main" id="{53688DBA-DEA8-AC54-0B82-FF2B084EFB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63438C-F84B-AC6F-04E3-386B5AA7BF8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34345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6D4C6-BFC1-0177-EF84-12D52CA0A049}"/>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3" name="Footer Placeholder 2">
            <a:extLst>
              <a:ext uri="{FF2B5EF4-FFF2-40B4-BE49-F238E27FC236}">
                <a16:creationId xmlns:a16="http://schemas.microsoft.com/office/drawing/2014/main" id="{665A3F1E-0AE5-952D-80CF-408DAB4922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884716-7DDD-5400-CCB4-2758AD137869}"/>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527305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BF94-C733-C4BE-BC3D-5CBA7D39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317B3-71A7-CA16-130C-48A1301EF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B0EFCA-0129-208D-71E1-C2DF7A7F7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C1A26-CCAB-4DED-D57D-120B581AD240}"/>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6" name="Footer Placeholder 5">
            <a:extLst>
              <a:ext uri="{FF2B5EF4-FFF2-40B4-BE49-F238E27FC236}">
                <a16:creationId xmlns:a16="http://schemas.microsoft.com/office/drawing/2014/main" id="{CA2AE2DA-24AC-C36D-238B-4AB8B17DEF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22F3B6-4F6B-F723-9CC7-DF20296FA19E}"/>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661917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97F8-C960-C535-C643-184755F7A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0700E7-377C-05B8-448F-1D12CCAEF1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0D9587-89C2-52B4-F2C8-84D1C002AA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413BAC-A969-0A2D-B147-297669E1474F}"/>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6" name="Footer Placeholder 5">
            <a:extLst>
              <a:ext uri="{FF2B5EF4-FFF2-40B4-BE49-F238E27FC236}">
                <a16:creationId xmlns:a16="http://schemas.microsoft.com/office/drawing/2014/main" id="{9220A05C-4623-9EB0-935F-DB3294F7A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90A5DE-DC53-660C-390E-B78C344D7A2C}"/>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81838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0D9B6-F1C7-8050-B7C7-ABDEE5A59C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93FACE-A5E0-603A-DFE2-EB88C67BC8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49E19-5238-1D08-BCE7-E7FF83C7D1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471E4038-6C8B-4372-FFDB-A61107F1AB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6BA609-3016-ED4B-7690-DA2E95FAD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BB26E-45F2-AA49-A119-2CED50BE59F4}" type="slidenum">
              <a:rPr lang="en-US" smtClean="0"/>
              <a:t>‹#›</a:t>
            </a:fld>
            <a:endParaRPr lang="en-US"/>
          </a:p>
        </p:txBody>
      </p:sp>
    </p:spTree>
    <p:extLst>
      <p:ext uri="{BB962C8B-B14F-4D97-AF65-F5344CB8AC3E}">
        <p14:creationId xmlns:p14="http://schemas.microsoft.com/office/powerpoint/2010/main" val="38100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832EC1-37AC-054A-ACBE-E981EE09A818}"/>
              </a:ext>
            </a:extLst>
          </p:cNvPr>
          <p:cNvPicPr>
            <a:picLocks noChangeAspect="1"/>
          </p:cNvPicPr>
          <p:nvPr/>
        </p:nvPicPr>
        <p:blipFill rotWithShape="1">
          <a:blip r:embed="rId3"/>
          <a:srcRect l="-1580" r="-1580"/>
          <a:stretch/>
        </p:blipFill>
        <p:spPr>
          <a:xfrm>
            <a:off x="-192633" y="0"/>
            <a:ext cx="12577266" cy="6858000"/>
          </a:xfrm>
          <a:prstGeom prst="rect">
            <a:avLst/>
          </a:prstGeom>
        </p:spPr>
      </p:pic>
      <p:sp>
        <p:nvSpPr>
          <p:cNvPr id="2" name="Title 1">
            <a:extLst>
              <a:ext uri="{FF2B5EF4-FFF2-40B4-BE49-F238E27FC236}">
                <a16:creationId xmlns:a16="http://schemas.microsoft.com/office/drawing/2014/main" id="{DF05030B-973D-874B-8254-31CDC5DE8D2F}"/>
              </a:ext>
            </a:extLst>
          </p:cNvPr>
          <p:cNvSpPr>
            <a:spLocks noGrp="1"/>
          </p:cNvSpPr>
          <p:nvPr>
            <p:ph type="ctrTitle"/>
          </p:nvPr>
        </p:nvSpPr>
        <p:spPr>
          <a:xfrm>
            <a:off x="1954060" y="0"/>
            <a:ext cx="9983244" cy="1161535"/>
          </a:xfrm>
        </p:spPr>
        <p:txBody>
          <a:bodyPr>
            <a:noAutofit/>
          </a:bodyPr>
          <a:lstStyle/>
          <a:p>
            <a:r>
              <a:rPr lang="en-US" sz="2800" b="1" dirty="0">
                <a:solidFill>
                  <a:srgbClr val="073C6E"/>
                </a:solidFill>
              </a:rPr>
              <a:t>2022 Research Confidence Levels Pre, Midpoint, &amp; One Year Later  Assessment Results</a:t>
            </a:r>
          </a:p>
        </p:txBody>
      </p:sp>
      <p:sp>
        <p:nvSpPr>
          <p:cNvPr id="3" name="Subtitle 2">
            <a:extLst>
              <a:ext uri="{FF2B5EF4-FFF2-40B4-BE49-F238E27FC236}">
                <a16:creationId xmlns:a16="http://schemas.microsoft.com/office/drawing/2014/main" id="{141FE1D9-F6C8-AE47-A2C7-A30FC32F860E}"/>
              </a:ext>
            </a:extLst>
          </p:cNvPr>
          <p:cNvSpPr>
            <a:spLocks noGrp="1"/>
          </p:cNvSpPr>
          <p:nvPr>
            <p:ph type="subTitle" idx="1"/>
          </p:nvPr>
        </p:nvSpPr>
        <p:spPr>
          <a:xfrm>
            <a:off x="2115403" y="1161535"/>
            <a:ext cx="9612140" cy="5114005"/>
          </a:xfrm>
        </p:spPr>
        <p:txBody>
          <a:bodyPr>
            <a:normAutofit fontScale="47500" lnSpcReduction="20000"/>
          </a:bodyPr>
          <a:lstStyle/>
          <a:p>
            <a:pPr algn="l">
              <a:buClr>
                <a:srgbClr val="1A71A6"/>
              </a:buClr>
            </a:pPr>
            <a:endParaRPr lang="en-US" dirty="0"/>
          </a:p>
          <a:p>
            <a:pPr marL="342900" indent="-342900" algn="l">
              <a:buClr>
                <a:srgbClr val="1A71A6"/>
              </a:buClr>
              <a:buFont typeface="Arial" panose="020B0604020202020204" pitchFamily="34" charset="0"/>
              <a:buChar char="•"/>
            </a:pPr>
            <a:r>
              <a:rPr lang="en-US" sz="3600" dirty="0"/>
              <a:t>Pre-assessment survey deployment before the start of the RTI program:</a:t>
            </a:r>
          </a:p>
          <a:p>
            <a:pPr marL="800100" lvl="1" indent="-342900" algn="l">
              <a:buClr>
                <a:srgbClr val="1A71A6"/>
              </a:buClr>
              <a:buFont typeface="Arial" panose="020B0604020202020204" pitchFamily="34" charset="0"/>
              <a:buChar char="•"/>
            </a:pPr>
            <a:r>
              <a:rPr lang="en-US" sz="3600" dirty="0"/>
              <a:t>Cohort 5: Apr 29-May 9, 2022</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Midpoint-assessment survey deployment after core modules (M1-9):</a:t>
            </a:r>
          </a:p>
          <a:p>
            <a:pPr marL="800100" lvl="1" indent="-342900" algn="l">
              <a:buClr>
                <a:srgbClr val="1A71A6"/>
              </a:buClr>
              <a:buFont typeface="Arial" panose="020B0604020202020204" pitchFamily="34" charset="0"/>
              <a:buChar char="•"/>
            </a:pPr>
            <a:r>
              <a:rPr lang="en-US" sz="3600" dirty="0"/>
              <a:t>Cohort 5: Aug 17-31, 2022</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One-year-later survey deployment after the start of the RTI program:</a:t>
            </a:r>
          </a:p>
          <a:p>
            <a:pPr marL="800100" lvl="1" indent="-342900" algn="l">
              <a:buClr>
                <a:srgbClr val="1A71A6"/>
              </a:buClr>
              <a:buFont typeface="Arial" panose="020B0604020202020204" pitchFamily="34" charset="0"/>
              <a:buChar char="•"/>
            </a:pPr>
            <a:r>
              <a:rPr lang="en-US" sz="3200" dirty="0"/>
              <a:t>Cohort 5: Feb 7-21, 2024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34-item RTI Research Confidence Questionnaire was used to gather data on participants’ self-reported confidence, based on the Librarian Research Confidence Scale by Brancolini and Kennedy.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Used the Friedman Test for each cohort to determine if there was a statistically significant difference in the self-reported research confidence of the fellows before the RTI program and at the midpoint (after summer core modules), and one year later (after the start of the program)</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Response rate was 88% (n=30) at the one-year follow-up time point.</a:t>
            </a:r>
          </a:p>
          <a:p>
            <a:pPr marL="342900"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algn="l">
              <a:buClr>
                <a:srgbClr val="1A71A6"/>
              </a:buClr>
            </a:pPr>
            <a:endParaRPr lang="en-US" dirty="0"/>
          </a:p>
          <a:p>
            <a:pPr lvl="1" algn="l">
              <a:buClr>
                <a:srgbClr val="1A71A6"/>
              </a:buClr>
            </a:pPr>
            <a:endParaRPr lang="en-US" dirty="0"/>
          </a:p>
          <a:p>
            <a:endParaRPr lang="en-US" dirty="0"/>
          </a:p>
        </p:txBody>
      </p:sp>
    </p:spTree>
    <p:extLst>
      <p:ext uri="{BB962C8B-B14F-4D97-AF65-F5344CB8AC3E}">
        <p14:creationId xmlns:p14="http://schemas.microsoft.com/office/powerpoint/2010/main" val="3169487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1035-4DA1-8051-A8DB-7473CDF7C1D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C4D4B76-3EE1-6EEA-6BEB-939B84772861}"/>
              </a:ext>
            </a:extLst>
          </p:cNvPr>
          <p:cNvGraphicFramePr>
            <a:graphicFrameLocks noGrp="1"/>
          </p:cNvGraphicFramePr>
          <p:nvPr>
            <p:extLst>
              <p:ext uri="{D42A27DB-BD31-4B8C-83A1-F6EECF244321}">
                <p14:modId xmlns:p14="http://schemas.microsoft.com/office/powerpoint/2010/main" val="3565145320"/>
              </p:ext>
            </p:extLst>
          </p:nvPr>
        </p:nvGraphicFramePr>
        <p:xfrm>
          <a:off x="1" y="769704"/>
          <a:ext cx="12192000" cy="6088297"/>
        </p:xfrm>
        <a:graphic>
          <a:graphicData uri="http://schemas.openxmlformats.org/drawingml/2006/table">
            <a:tbl>
              <a:tblPr firstRow="1" bandRow="1">
                <a:tableStyleId>{FABFCF23-3B69-468F-B69F-88F6DE6A72F2}</a:tableStyleId>
              </a:tblPr>
              <a:tblGrid>
                <a:gridCol w="7652083">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1">
                  <a:extLst>
                    <a:ext uri="{9D8B030D-6E8A-4147-A177-3AD203B41FA5}">
                      <a16:colId xmlns:a16="http://schemas.microsoft.com/office/drawing/2014/main" val="3511244799"/>
                    </a:ext>
                  </a:extLst>
                </a:gridCol>
                <a:gridCol w="914400">
                  <a:extLst>
                    <a:ext uri="{9D8B030D-6E8A-4147-A177-3AD203B41FA5}">
                      <a16:colId xmlns:a16="http://schemas.microsoft.com/office/drawing/2014/main" val="3773668269"/>
                    </a:ext>
                  </a:extLst>
                </a:gridCol>
                <a:gridCol w="856025">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64984">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068385">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43382">
                <a:tc>
                  <a:txBody>
                    <a:bodyPr/>
                    <a:lstStyle/>
                    <a:p>
                      <a:pPr marL="0" indent="0">
                        <a:buNone/>
                      </a:pPr>
                      <a:r>
                        <a:rPr lang="en-US" dirty="0"/>
                        <a:t>1. Turning a topic into a research</a:t>
                      </a:r>
                      <a:r>
                        <a:rPr lang="en-US" baseline="0" dirty="0"/>
                        <a:t> </a:t>
                      </a:r>
                      <a:r>
                        <a:rPr lang="en-US" dirty="0"/>
                        <a:t>question.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38.382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43571">
                <a:tc>
                  <a:txBody>
                    <a:bodyPr/>
                    <a:lstStyle/>
                    <a:p>
                      <a:r>
                        <a:rPr lang="en-US" dirty="0"/>
                        <a:t>2. Designing a project to answer your research question.</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47.180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641031">
                <a:tc>
                  <a:txBody>
                    <a:bodyPr/>
                    <a:lstStyle/>
                    <a:p>
                      <a:r>
                        <a:rPr lang="en-US" dirty="0"/>
                        <a:t>3. Selecting research design, methods and procedures that are appropriate for your question.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46.687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432123">
                <a:tc>
                  <a:txBody>
                    <a:bodyPr/>
                    <a:lstStyle/>
                    <a:p>
                      <a:r>
                        <a:rPr lang="en-US" dirty="0"/>
                        <a:t>4. Developing a plan and timeline for the study.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29.540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641031">
                <a:tc>
                  <a:txBody>
                    <a:bodyPr/>
                    <a:lstStyle/>
                    <a:p>
                      <a:r>
                        <a:rPr lang="en-US" sz="1800" kern="1200" dirty="0">
                          <a:solidFill>
                            <a:schemeClr val="dk1"/>
                          </a:solidFill>
                          <a:effectLst/>
                          <a:latin typeface="+mn-lt"/>
                          <a:ea typeface="+mn-ea"/>
                          <a:cs typeface="+mn-cs"/>
                        </a:rPr>
                        <a:t>5. Identifying appropriate information sources in which to conduct your literature search.</a:t>
                      </a:r>
                      <a:endParaRPr lang="en-US" sz="1800" kern="1200" baseline="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641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a:t>
                      </a:r>
                      <a:r>
                        <a:rPr lang="en-US" sz="1800" kern="1200" dirty="0">
                          <a:solidFill>
                            <a:schemeClr val="dk1"/>
                          </a:solidFill>
                          <a:effectLst/>
                          <a:latin typeface="+mn-lt"/>
                          <a:ea typeface="+mn-ea"/>
                          <a:cs typeface="+mn-cs"/>
                        </a:rPr>
                        <a:t>Using relevant keywords and search strategies to discover literature about the research topic.</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30.620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458227">
                <a:tc>
                  <a:txBody>
                    <a:bodyPr/>
                    <a:lstStyle/>
                    <a:p>
                      <a:r>
                        <a:rPr lang="en-US" dirty="0"/>
                        <a:t>7. Assessing and synthesizing literature that is relevant to your research topic.</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27.079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6545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 Determining if your research topic makes a contribution to the field, based on the relevant literature.</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30.522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9F5EEF4B-1AC2-3BB9-B636-8078D2A989EB}"/>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2022 Participants’ Research Confidence Levels: Pre, Post, and One-Year-After (1)</a:t>
            </a:r>
            <a:endParaRPr lang="en-US" sz="2400" dirty="0">
              <a:solidFill>
                <a:srgbClr val="FF0000"/>
              </a:solidFill>
            </a:endParaRPr>
          </a:p>
        </p:txBody>
      </p:sp>
    </p:spTree>
    <p:extLst>
      <p:ext uri="{BB962C8B-B14F-4D97-AF65-F5344CB8AC3E}">
        <p14:creationId xmlns:p14="http://schemas.microsoft.com/office/powerpoint/2010/main" val="139666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910D1-0FEC-EEA9-DE13-ECD1866B5C5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2010085-293F-560F-8049-AB780A60A7AA}"/>
              </a:ext>
            </a:extLst>
          </p:cNvPr>
          <p:cNvGraphicFramePr>
            <a:graphicFrameLocks noGrp="1"/>
          </p:cNvGraphicFramePr>
          <p:nvPr>
            <p:extLst>
              <p:ext uri="{D42A27DB-BD31-4B8C-83A1-F6EECF244321}">
                <p14:modId xmlns:p14="http://schemas.microsoft.com/office/powerpoint/2010/main" val="2751118618"/>
              </p:ext>
            </p:extLst>
          </p:nvPr>
        </p:nvGraphicFramePr>
        <p:xfrm>
          <a:off x="0" y="769704"/>
          <a:ext cx="12192001" cy="6088295"/>
        </p:xfrm>
        <a:graphic>
          <a:graphicData uri="http://schemas.openxmlformats.org/drawingml/2006/table">
            <a:tbl>
              <a:tblPr firstRow="1" bandRow="1">
                <a:tableStyleId>{FABFCF23-3B69-468F-B69F-88F6DE6A72F2}</a:tableStyleId>
              </a:tblPr>
              <a:tblGrid>
                <a:gridCol w="7652084">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1">
                  <a:extLst>
                    <a:ext uri="{9D8B030D-6E8A-4147-A177-3AD203B41FA5}">
                      <a16:colId xmlns:a16="http://schemas.microsoft.com/office/drawing/2014/main" val="3511244799"/>
                    </a:ext>
                  </a:extLst>
                </a:gridCol>
                <a:gridCol w="914400">
                  <a:extLst>
                    <a:ext uri="{9D8B030D-6E8A-4147-A177-3AD203B41FA5}">
                      <a16:colId xmlns:a16="http://schemas.microsoft.com/office/drawing/2014/main" val="3773668269"/>
                    </a:ext>
                  </a:extLst>
                </a:gridCol>
                <a:gridCol w="856025">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63997">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06662">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6405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 Examining theoretical frameworks to inform the research design of your study.</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42.923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6405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Identifying sources of research funding and funding agency requirements.</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36.860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341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11. Choosing an appropriate data gathering technique(s)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32.280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6405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12. Determining the selection criteria, desired size, and parameters of the population to include in your study.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40.705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4100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13. Knowing how to design an interview.</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41.521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440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14. Knowing how to conduct an interview.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37.935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4575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15. Knowing how to design a focus group.</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37.298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653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16. Knowing how to run a focus group.</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38.449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3015554E-C2CE-3F7A-5A39-07754635AB6D}"/>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2022 Participants’ Research Confidence Levels: Pre, Post, and One-Year-After (2)</a:t>
            </a:r>
            <a:endParaRPr lang="en-US" sz="2400" dirty="0">
              <a:solidFill>
                <a:srgbClr val="FF0000"/>
              </a:solidFill>
            </a:endParaRPr>
          </a:p>
        </p:txBody>
      </p:sp>
    </p:spTree>
    <p:extLst>
      <p:ext uri="{BB962C8B-B14F-4D97-AF65-F5344CB8AC3E}">
        <p14:creationId xmlns:p14="http://schemas.microsoft.com/office/powerpoint/2010/main" val="363235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EC759-6024-56CE-4C3F-17619092BF7E}"/>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708BE6E-7722-B9B8-9535-1E19F61E310C}"/>
              </a:ext>
            </a:extLst>
          </p:cNvPr>
          <p:cNvGraphicFramePr>
            <a:graphicFrameLocks noGrp="1"/>
          </p:cNvGraphicFramePr>
          <p:nvPr>
            <p:extLst>
              <p:ext uri="{D42A27DB-BD31-4B8C-83A1-F6EECF244321}">
                <p14:modId xmlns:p14="http://schemas.microsoft.com/office/powerpoint/2010/main" val="114172364"/>
              </p:ext>
            </p:extLst>
          </p:nvPr>
        </p:nvGraphicFramePr>
        <p:xfrm>
          <a:off x="0" y="769704"/>
          <a:ext cx="12192001" cy="6088296"/>
        </p:xfrm>
        <a:graphic>
          <a:graphicData uri="http://schemas.openxmlformats.org/drawingml/2006/table">
            <a:tbl>
              <a:tblPr firstRow="1" bandRow="1">
                <a:tableStyleId>{FABFCF23-3B69-468F-B69F-88F6DE6A72F2}</a:tableStyleId>
              </a:tblPr>
              <a:tblGrid>
                <a:gridCol w="7652084">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1">
                  <a:extLst>
                    <a:ext uri="{9D8B030D-6E8A-4147-A177-3AD203B41FA5}">
                      <a16:colId xmlns:a16="http://schemas.microsoft.com/office/drawing/2014/main" val="3511244799"/>
                    </a:ext>
                  </a:extLst>
                </a:gridCol>
                <a:gridCol w="914400">
                  <a:extLst>
                    <a:ext uri="{9D8B030D-6E8A-4147-A177-3AD203B41FA5}">
                      <a16:colId xmlns:a16="http://schemas.microsoft.com/office/drawing/2014/main" val="3773668269"/>
                    </a:ext>
                  </a:extLst>
                </a:gridCol>
                <a:gridCol w="856025">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88945">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48242">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624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17. Knowing how to design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37.699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85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18. Knowing how to administer a survey.</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33.097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50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19. Identifying appropriate sources of existing data.</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33.250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6646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20. Knowing institutional processes and standards to ensure that your study is conducted ethically.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30.302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4571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21. Knowing how to organize the data you have gathered.</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30.881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474738">
                <a:tc>
                  <a:txBody>
                    <a:bodyPr/>
                    <a:lstStyle/>
                    <a:p>
                      <a:r>
                        <a:rPr lang="en-US" dirty="0"/>
                        <a:t>22. Choosing the appropriate method(s) of data analysis to use for your study.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34.155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678117">
                <a:tc>
                  <a:txBody>
                    <a:bodyPr/>
                    <a:lstStyle/>
                    <a:p>
                      <a:r>
                        <a:rPr lang="en-US" dirty="0"/>
                        <a:t>23. Knowing what type of assistance and tools you might need to undertake data analysis (e.g., data/statistics consulting, transcription, software).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35.172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r h="678117">
                <a:tc>
                  <a:txBody>
                    <a:bodyPr/>
                    <a:lstStyle/>
                    <a:p>
                      <a:r>
                        <a:rPr lang="en-US" dirty="0"/>
                        <a:t>24. Knowing which statistical test(s) to run.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30.809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6359245"/>
                  </a:ext>
                </a:extLst>
              </a:tr>
            </a:tbl>
          </a:graphicData>
        </a:graphic>
      </p:graphicFrame>
      <p:sp>
        <p:nvSpPr>
          <p:cNvPr id="5" name="TextBox 4">
            <a:extLst>
              <a:ext uri="{FF2B5EF4-FFF2-40B4-BE49-F238E27FC236}">
                <a16:creationId xmlns:a16="http://schemas.microsoft.com/office/drawing/2014/main" id="{9A54F362-D14B-04B4-470C-CF5524DD364C}"/>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2022 Participants’ Research Confidence Levels: Pre, Post, and One-Year-After (3)</a:t>
            </a:r>
            <a:endParaRPr lang="en-US" sz="2400" dirty="0">
              <a:solidFill>
                <a:srgbClr val="FF0000"/>
              </a:solidFill>
            </a:endParaRPr>
          </a:p>
        </p:txBody>
      </p:sp>
    </p:spTree>
    <p:extLst>
      <p:ext uri="{BB962C8B-B14F-4D97-AF65-F5344CB8AC3E}">
        <p14:creationId xmlns:p14="http://schemas.microsoft.com/office/powerpoint/2010/main" val="2114318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58112-5183-98D1-F5AC-7976F99A0E8D}"/>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FEEA9EC-8A6D-7D81-E88A-804B7EF0CA46}"/>
              </a:ext>
            </a:extLst>
          </p:cNvPr>
          <p:cNvGraphicFramePr>
            <a:graphicFrameLocks noGrp="1"/>
          </p:cNvGraphicFramePr>
          <p:nvPr>
            <p:extLst>
              <p:ext uri="{D42A27DB-BD31-4B8C-83A1-F6EECF244321}">
                <p14:modId xmlns:p14="http://schemas.microsoft.com/office/powerpoint/2010/main" val="3433366020"/>
              </p:ext>
            </p:extLst>
          </p:nvPr>
        </p:nvGraphicFramePr>
        <p:xfrm>
          <a:off x="0" y="769704"/>
          <a:ext cx="12192001" cy="6088297"/>
        </p:xfrm>
        <a:graphic>
          <a:graphicData uri="http://schemas.openxmlformats.org/drawingml/2006/table">
            <a:tbl>
              <a:tblPr firstRow="1" bandRow="1">
                <a:tableStyleId>{FABFCF23-3B69-468F-B69F-88F6DE6A72F2}</a:tableStyleId>
              </a:tblPr>
              <a:tblGrid>
                <a:gridCol w="7652084">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1">
                  <a:extLst>
                    <a:ext uri="{9D8B030D-6E8A-4147-A177-3AD203B41FA5}">
                      <a16:colId xmlns:a16="http://schemas.microsoft.com/office/drawing/2014/main" val="3511244799"/>
                    </a:ext>
                  </a:extLst>
                </a:gridCol>
                <a:gridCol w="914400">
                  <a:extLst>
                    <a:ext uri="{9D8B030D-6E8A-4147-A177-3AD203B41FA5}">
                      <a16:colId xmlns:a16="http://schemas.microsoft.com/office/drawing/2014/main" val="3773668269"/>
                    </a:ext>
                  </a:extLst>
                </a:gridCol>
                <a:gridCol w="856025">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96550">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60918">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527529">
                <a:tc>
                  <a:txBody>
                    <a:bodyPr/>
                    <a:lstStyle/>
                    <a:p>
                      <a:r>
                        <a:rPr lang="en-US" dirty="0"/>
                        <a:t>25. Knowing how to code qualitative data to identify themes and sub-themes.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33.957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524578">
                <a:tc>
                  <a:txBody>
                    <a:bodyPr/>
                    <a:lstStyle/>
                    <a:p>
                      <a:r>
                        <a:rPr lang="en-US" dirty="0"/>
                        <a:t>26. Knowing how to manage the data you have gathered.</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36.787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55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27. Knowing how to report research data from your study.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30.396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4738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28. Reporting results verbally.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29.152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4302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29. Reporting results in written format.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22.505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462201">
                <a:tc>
                  <a:txBody>
                    <a:bodyPr/>
                    <a:lstStyle/>
                    <a:p>
                      <a:r>
                        <a:rPr lang="en-US" dirty="0"/>
                        <a:t>30. Reporting results in a poster format.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19.979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671461">
                <a:tc>
                  <a:txBody>
                    <a:bodyPr/>
                    <a:lstStyle/>
                    <a:p>
                      <a:r>
                        <a:rPr lang="en-US" dirty="0"/>
                        <a:t>31. Knowing the structured abstract format to prepare research posters and articles.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26.545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685603">
                <a:tc>
                  <a:txBody>
                    <a:bodyPr/>
                    <a:lstStyle/>
                    <a:p>
                      <a:r>
                        <a:rPr lang="en-US" dirty="0"/>
                        <a:t>32. Identifying appropriate places to disseminate results.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32.571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34B01CD7-3EE2-90D1-5E36-11E6AF926479}"/>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2022 Participants’ Research Confidence Levels: Pre, Post, and One-Year-After (4)</a:t>
            </a:r>
            <a:endParaRPr lang="en-US" sz="2400" dirty="0">
              <a:solidFill>
                <a:srgbClr val="FF0000"/>
              </a:solidFill>
            </a:endParaRPr>
          </a:p>
        </p:txBody>
      </p:sp>
    </p:spTree>
    <p:extLst>
      <p:ext uri="{BB962C8B-B14F-4D97-AF65-F5344CB8AC3E}">
        <p14:creationId xmlns:p14="http://schemas.microsoft.com/office/powerpoint/2010/main" val="303658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3B50F-C233-7438-151C-4AA4317A8E6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8BCD13F-E7D9-A207-3859-D5A9E6F32EEE}"/>
              </a:ext>
            </a:extLst>
          </p:cNvPr>
          <p:cNvGraphicFramePr>
            <a:graphicFrameLocks noGrp="1"/>
          </p:cNvGraphicFramePr>
          <p:nvPr>
            <p:extLst>
              <p:ext uri="{D42A27DB-BD31-4B8C-83A1-F6EECF244321}">
                <p14:modId xmlns:p14="http://schemas.microsoft.com/office/powerpoint/2010/main" val="2358611168"/>
              </p:ext>
            </p:extLst>
          </p:nvPr>
        </p:nvGraphicFramePr>
        <p:xfrm>
          <a:off x="0" y="769704"/>
          <a:ext cx="12192001" cy="6088295"/>
        </p:xfrm>
        <a:graphic>
          <a:graphicData uri="http://schemas.openxmlformats.org/drawingml/2006/table">
            <a:tbl>
              <a:tblPr firstRow="1" bandRow="1">
                <a:tableStyleId>{FABFCF23-3B69-468F-B69F-88F6DE6A72F2}</a:tableStyleId>
              </a:tblPr>
              <a:tblGrid>
                <a:gridCol w="7652084">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1">
                  <a:extLst>
                    <a:ext uri="{9D8B030D-6E8A-4147-A177-3AD203B41FA5}">
                      <a16:colId xmlns:a16="http://schemas.microsoft.com/office/drawing/2014/main" val="3511244799"/>
                    </a:ext>
                  </a:extLst>
                </a:gridCol>
                <a:gridCol w="914400">
                  <a:extLst>
                    <a:ext uri="{9D8B030D-6E8A-4147-A177-3AD203B41FA5}">
                      <a16:colId xmlns:a16="http://schemas.microsoft.com/office/drawing/2014/main" val="3773668269"/>
                    </a:ext>
                  </a:extLst>
                </a:gridCol>
                <a:gridCol w="856025">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63997">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06662">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640565">
                <a:tc>
                  <a:txBody>
                    <a:bodyPr/>
                    <a:lstStyle/>
                    <a:p>
                      <a:r>
                        <a:rPr lang="en-US" dirty="0"/>
                        <a:t>33. Knowing how to write summaries of research to share on social media.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28.268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640565">
                <a:tc>
                  <a:txBody>
                    <a:bodyPr/>
                    <a:lstStyle/>
                    <a:p>
                      <a:r>
                        <a:rPr lang="en-US" dirty="0"/>
                        <a:t>34. Evaluating the impact of your research findings.</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22.860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341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6405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4100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440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4575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653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1F18466F-1B44-D535-9831-F1FE635CCD17}"/>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2022 Participants’ Research Confidence Levels: Pre, Post, and One-Year-After (5)</a:t>
            </a:r>
            <a:endParaRPr lang="en-US" sz="2400" dirty="0">
              <a:solidFill>
                <a:srgbClr val="FF0000"/>
              </a:solidFill>
            </a:endParaRPr>
          </a:p>
        </p:txBody>
      </p:sp>
    </p:spTree>
    <p:extLst>
      <p:ext uri="{BB962C8B-B14F-4D97-AF65-F5344CB8AC3E}">
        <p14:creationId xmlns:p14="http://schemas.microsoft.com/office/powerpoint/2010/main" val="3135615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f4b8a2-ad4f-41b5-9a91-284d2cc38f56}" enabled="1" method="Privileged" siteId="{70de1992-07c6-480f-a318-a1afcba03983}" removed="0"/>
</clbl:labelList>
</file>

<file path=docProps/app.xml><?xml version="1.0" encoding="utf-8"?>
<Properties xmlns="http://schemas.openxmlformats.org/officeDocument/2006/extended-properties" xmlns:vt="http://schemas.openxmlformats.org/officeDocument/2006/docPropsVTypes">
  <TotalTime>221</TotalTime>
  <Words>1579</Words>
  <Application>Microsoft Macintosh PowerPoint</Application>
  <PresentationFormat>Widescreen</PresentationFormat>
  <Paragraphs>302</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2022 Research Confidence Levels Pre, Midpoint, &amp; One Year Later  Assessment Results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Philbrick, Jodi</dc:creator>
  <cp:lastModifiedBy>Susan Lessick</cp:lastModifiedBy>
  <cp:revision>7</cp:revision>
  <dcterms:created xsi:type="dcterms:W3CDTF">2022-11-17T21:31:02Z</dcterms:created>
  <dcterms:modified xsi:type="dcterms:W3CDTF">2025-08-26T17:19:25Z</dcterms:modified>
</cp:coreProperties>
</file>