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1"/>
  </p:notesMasterIdLst>
  <p:sldIdLst>
    <p:sldId id="301" r:id="rId5"/>
    <p:sldId id="311" r:id="rId6"/>
    <p:sldId id="319" r:id="rId7"/>
    <p:sldId id="324" r:id="rId8"/>
    <p:sldId id="313" r:id="rId9"/>
    <p:sldId id="320" r:id="rId10"/>
    <p:sldId id="325" r:id="rId11"/>
    <p:sldId id="315" r:id="rId12"/>
    <p:sldId id="326" r:id="rId13"/>
    <p:sldId id="327" r:id="rId14"/>
    <p:sldId id="329" r:id="rId15"/>
    <p:sldId id="330" r:id="rId16"/>
    <p:sldId id="332" r:id="rId17"/>
    <p:sldId id="317" r:id="rId18"/>
    <p:sldId id="322" r:id="rId19"/>
    <p:sldId id="33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CEE"/>
    <a:srgbClr val="8FAADC"/>
    <a:srgbClr val="9BC7CE"/>
    <a:srgbClr val="2F5597"/>
    <a:srgbClr val="AAF7EB"/>
    <a:srgbClr val="00F2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52"/>
    <p:restoredTop sz="68846"/>
  </p:normalViewPr>
  <p:slideViewPr>
    <p:cSldViewPr snapToGrid="0" snapToObjects="1">
      <p:cViewPr varScale="1">
        <p:scale>
          <a:sx n="107" d="100"/>
          <a:sy n="107" d="100"/>
        </p:scale>
        <p:origin x="184" y="90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24483-E11E-AB48-B006-47BE47437FA3}" type="datetimeFigureOut">
              <a:rPr lang="en-US" smtClean="0"/>
              <a:t>8/22/25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B6CCD-8669-E84F-80FC-B2D94CC9D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58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83925-F481-864B-8FF1-2AFC304706E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561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B6031-D51E-EA94-175F-4A488CF01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70C66F-2AF1-FEC7-4DA9-C52CCA3B8F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0619BC-36DE-E68B-C025-4944FFCB17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1400" dirty="0">
                <a:latin typeface="+mn-lt"/>
              </a:rPr>
              <a:t>We asked participants to assess their perceptions of the RTI reporting process within the program.</a:t>
            </a:r>
          </a:p>
          <a:p>
            <a:endParaRPr lang="en-US" sz="14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The frequency of reports and the relevance of report questions have been consistently rated high (above 85-100%). In 2024, the frequency of reports (100%), feedback opportunity (100%), and relevancy of questions (96%) were at peak levels.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The weakest area was the suggested timeline for completing projects (70%), which showed large fluctuations over the years, ranging from 26% to 93%. </a:t>
            </a:r>
            <a:endParaRPr lang="en-US" sz="1400" dirty="0">
              <a:solidFill>
                <a:srgbClr val="323D48"/>
              </a:solidFill>
              <a:effectLst/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dirty="0"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latin typeface="+mn-lt"/>
              </a:rPr>
              <a:t>The overall ranked order was calculated by averaging the rating scores (excellent &amp; good ratings) for 2018-2024 and then ranking them from highest to lowest.</a:t>
            </a:r>
          </a:p>
          <a:p>
            <a:endParaRPr lang="en-US" sz="1400" b="1" dirty="0">
              <a:solidFill>
                <a:srgbClr val="323D48"/>
              </a:solidFill>
              <a:effectLst/>
              <a:latin typeface="+mn-lt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E33A3-BFBF-B1EB-9BB2-1B89C8BE6F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7AED0B-7CB3-8A4E-BA3A-188C5CA545A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9420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9A34D-DB7F-C5F3-BA10-284E2A113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99E023-1CD6-67B9-5FC6-FEAFF353EF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DD5B09-0A1F-7999-C17C-DC6F32D843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* For 2021, these items are adjusted, valid percentages (excluding N/A responses). The combined percentages (all responses including N/A) are 56% and 41% respectively. </a:t>
            </a:r>
          </a:p>
          <a:p>
            <a:r>
              <a:rPr lang="en-US" dirty="0"/>
              <a:t>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B9C69-CE65-66E4-2817-7D8A649DDF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B6CCD-8669-E84F-80FC-B2D94CC9D40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049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9CA34-DDEA-C32F-A134-AC4FD8C6B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AAE75A-EF73-2AB8-44F8-206FF404B7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A9447C-2E0A-5253-59B9-00595F5DE4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* For 2022-2024, the adjusted, valid percentages are indicated above (excluding N/A responses). For 2022, the combined responses (all responses including N/A) are 60% and 48% respectively.  For 2023, the combined responses (all responses including N/A) are 50% and 64% respectively. For 2024, the combined responses (all responses including N/A) are 57% and 57% respectively. </a:t>
            </a:r>
          </a:p>
          <a:p>
            <a:r>
              <a:rPr lang="en-US" dirty="0"/>
              <a:t>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104722-3060-32A3-E11A-B4349619C9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B6CCD-8669-E84F-80FC-B2D94CC9D40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582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6985D-648E-2A6E-546F-48CA2D86C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98106A-1DDF-8BD2-FD57-BE1AFD1DA5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43CBBC-ACE4-92DF-D04C-9271EB5F40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1400" dirty="0">
                <a:latin typeface="+mn-lt"/>
              </a:rPr>
              <a:t>We asked participants to assess their experience with preparing and presenting a research poster at the MLA annual conference.</a:t>
            </a:r>
          </a:p>
          <a:p>
            <a:endParaRPr lang="en-US" sz="14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All aspects of the MLA conference poster presentation (capstone experience) were rated above average. After a dip in 2019, scores have surged and largely remained strong.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Participant confidence and time sufficiency ratings remained very high across the years (near 100%).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In-person presentations were rated much higher than virtual presentations.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Most peer-learning interactions were rated lower than other aspects of the poster presentation experience, including enjoying interactions (82%), enjoying presenting in a virtual environment (77%), and hearing experiences (76%) and presentations (76%) of others.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dirty="0"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latin typeface="+mn-lt"/>
              </a:rPr>
              <a:t>The overall ranked order was calculated by averaging the rating scores (excellent &amp; good ratings) for 2018-2024 and then ranking them from highest to lowest.</a:t>
            </a:r>
          </a:p>
          <a:p>
            <a:endParaRPr lang="en-US" sz="1400" b="1" dirty="0">
              <a:solidFill>
                <a:srgbClr val="323D48"/>
              </a:solidFill>
              <a:effectLst/>
              <a:latin typeface="+mn-lt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E9DC34-3F1A-3AF9-AB43-54F0815D4E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7AED0B-7CB3-8A4E-BA3A-188C5CA545A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012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rgbClr val="333E48"/>
              </a:solidFill>
              <a:effectLst/>
              <a:latin typeface="Helvetica" pitchFamily="2" charset="0"/>
            </a:endParaRPr>
          </a:p>
          <a:p>
            <a:endParaRPr lang="en-US" dirty="0">
              <a:solidFill>
                <a:srgbClr val="333E48"/>
              </a:solidFill>
              <a:effectLst/>
              <a:latin typeface="Helvetica" pitchFamily="2" charset="0"/>
            </a:endParaRPr>
          </a:p>
          <a:p>
            <a:endParaRPr lang="en-US" dirty="0">
              <a:solidFill>
                <a:srgbClr val="333E48"/>
              </a:solidFill>
              <a:effectLst/>
              <a:latin typeface="Helvetica" pitchFamily="2" charset="0"/>
            </a:endParaRPr>
          </a:p>
          <a:p>
            <a:endParaRPr lang="en-US" dirty="0">
              <a:solidFill>
                <a:srgbClr val="333E48"/>
              </a:solidFill>
              <a:effectLst/>
              <a:latin typeface="Helvetica" pitchFamily="2" charset="0"/>
            </a:endParaRPr>
          </a:p>
          <a:p>
            <a:endParaRPr lang="en-US" b="1" dirty="0">
              <a:solidFill>
                <a:srgbClr val="323D48"/>
              </a:solidFill>
              <a:effectLst/>
              <a:latin typeface="Helvetica" pitchFamily="2" charset="0"/>
            </a:endParaRPr>
          </a:p>
          <a:p>
            <a:endParaRPr lang="en-US" b="1" dirty="0">
              <a:solidFill>
                <a:srgbClr val="323D48"/>
              </a:solidFill>
              <a:effectLst/>
              <a:latin typeface="Helvetica" pitchFamily="2" charset="0"/>
            </a:endParaRPr>
          </a:p>
          <a:p>
            <a:endParaRPr lang="en-US" dirty="0">
              <a:solidFill>
                <a:srgbClr val="323D48"/>
              </a:solidFill>
              <a:effectLst/>
              <a:latin typeface="Helvetica" pitchFamily="2" charset="0"/>
            </a:endParaRPr>
          </a:p>
          <a:p>
            <a:r>
              <a:rPr lang="en-US" dirty="0">
                <a:solidFill>
                  <a:srgbClr val="323D48"/>
                </a:solidFill>
                <a:effectLst/>
                <a:latin typeface="Helvetica" pitchFamily="2" charset="0"/>
              </a:rPr>
              <a:t> 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B6CCD-8669-E84F-80FC-B2D94CC9D40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396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D007E-740E-6806-4793-64E9F95A9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9F64F3-74FC-067A-64AA-3D71E1BA2D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A32AF0-9935-634A-325B-9CD6867578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rgbClr val="323D48"/>
              </a:solidFill>
              <a:effectLst/>
              <a:latin typeface="Helvetica" pitchFamily="2" charset="0"/>
            </a:endParaRPr>
          </a:p>
          <a:p>
            <a:endParaRPr lang="en-US" dirty="0">
              <a:solidFill>
                <a:srgbClr val="333E48"/>
              </a:solidFill>
              <a:effectLst/>
              <a:latin typeface="Helvetica" pitchFamily="2" charset="0"/>
            </a:endParaRPr>
          </a:p>
          <a:p>
            <a:endParaRPr lang="en-US" b="1" dirty="0">
              <a:solidFill>
                <a:srgbClr val="323D48"/>
              </a:solidFill>
              <a:effectLst/>
              <a:latin typeface="Helvetica" pitchFamily="2" charset="0"/>
            </a:endParaRPr>
          </a:p>
          <a:p>
            <a:endParaRPr lang="en-US" b="1" dirty="0">
              <a:solidFill>
                <a:srgbClr val="323D48"/>
              </a:solidFill>
              <a:effectLst/>
              <a:latin typeface="Helvetica" pitchFamily="2" charset="0"/>
            </a:endParaRPr>
          </a:p>
          <a:p>
            <a:endParaRPr lang="en-US" dirty="0">
              <a:solidFill>
                <a:srgbClr val="323D48"/>
              </a:solidFill>
              <a:effectLst/>
              <a:latin typeface="Helvetica" pitchFamily="2" charset="0"/>
            </a:endParaRPr>
          </a:p>
          <a:p>
            <a:r>
              <a:rPr lang="en-US" dirty="0">
                <a:solidFill>
                  <a:srgbClr val="323D48"/>
                </a:solidFill>
                <a:effectLst/>
                <a:latin typeface="Helvetica" pitchFamily="2" charset="0"/>
              </a:rPr>
              <a:t> 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79B0C6-A51E-D688-9004-4DFFCD51AA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B6CCD-8669-E84F-80FC-B2D94CC9D40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213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28DEC-CD3B-EC0D-B47F-FCE05E5B3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42098D-86C0-D4EA-3926-370590E4B5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12613F-4163-E541-429F-8A9CD0A9F6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1400" dirty="0">
                <a:latin typeface="+mn-lt"/>
              </a:rPr>
              <a:t>We asked participants to evaluate their perceptions of their learning outcomes from the RTI program.</a:t>
            </a:r>
          </a:p>
          <a:p>
            <a:endParaRPr lang="en-US" sz="14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All learning outcomes were highly ranked by the participants (above 93%), showing strong learning outcomes across all years.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Exceptionally high learning outcomes were increased understanding of research (96%) and confidence in applying the learning (96%).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Interest in research showed a sharp decline from 2023 to 2024 (-18%)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latin typeface="+mn-lt"/>
              </a:rPr>
              <a:t>The overall ranked order was calculated by averaging the rating scores (excellent &amp; good ratings) for 2018-2024 and then ranking them from highest to lowest.</a:t>
            </a:r>
          </a:p>
          <a:p>
            <a:endParaRPr lang="en-US" sz="1400" b="1" dirty="0">
              <a:solidFill>
                <a:srgbClr val="323D48"/>
              </a:solidFill>
              <a:effectLst/>
              <a:latin typeface="+mn-lt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3BFF73-F49F-9173-8F29-A9C1A21CEC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7AED0B-7CB3-8A4E-BA3A-188C5CA545A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512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B6CCD-8669-E84F-80FC-B2D94CC9D40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532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52602-41BD-0801-DBAC-498658675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40908E-9B5D-B4B6-249B-B9601C62DB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3160D2-82DB-2EFD-4518-4EEE6D105F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72CAC2-FC90-CA3B-803E-B931C75664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B6CCD-8669-E84F-80FC-B2D94CC9D40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810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CE89B-68DB-390E-A455-42BA47B69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18487A-C063-8DE9-7E40-32D8663124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2C4699-788A-8B85-64D9-2CCFD1BEB8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1400" dirty="0">
                <a:latin typeface="+mn-lt"/>
              </a:rPr>
              <a:t>We asked participants about their experience with the RTI community of practice within the program.</a:t>
            </a:r>
          </a:p>
          <a:p>
            <a:endParaRPr lang="en-US" sz="14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The relevant content of the RTI community of practice consistently scores the highest area on average (81%). Two other areas rated above average were the ability to receive feedback (73%) and access to a network of peers (70%).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CoP ease of use (59%) was the lowest area across years.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2023 was a peak year (with high scores in most areas), followed by a noticeable drop in 2024. </a:t>
            </a:r>
            <a:endParaRPr lang="en-US" sz="1400" dirty="0">
              <a:solidFill>
                <a:srgbClr val="323D48"/>
              </a:solidFill>
              <a:effectLst/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dirty="0"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latin typeface="+mn-lt"/>
              </a:rPr>
              <a:t>The overall ranked order was calculated by averaging the rating scores (excellent &amp; good ratings) for 2018-2024 and then ranking them from highest to lowest.</a:t>
            </a:r>
          </a:p>
          <a:p>
            <a:endParaRPr lang="en-US" sz="1400" b="1" dirty="0">
              <a:solidFill>
                <a:srgbClr val="323D48"/>
              </a:solidFill>
              <a:effectLst/>
              <a:latin typeface="+mn-lt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7CBAB-A9CA-DD2C-B969-48950AFCF6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7AED0B-7CB3-8A4E-BA3A-188C5CA545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884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B6CCD-8669-E84F-80FC-B2D94CC9D40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861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0DCBB-1406-4A2C-3011-DA39C24D4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4139B2-B076-6311-F37F-1B38224A92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752890-7A2C-70D8-A0B5-A993795AE6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290B4E-8C5E-9019-8C25-61DE47EBF7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B6CCD-8669-E84F-80FC-B2D94CC9D40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28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C816C-F831-EB5F-D65E-96F6ED766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C84B70-8063-F2FC-0596-7E76E16637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89B0CB-D90A-1721-AADD-F07DA179A5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1400" dirty="0">
                <a:latin typeface="+mn-lt"/>
              </a:rPr>
              <a:t>We asked participants about their perceptions of the mentor support they received in the RTI program.</a:t>
            </a:r>
          </a:p>
          <a:p>
            <a:endParaRPr lang="en-US" sz="14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The highest rated areas of mentoring support were supportive and encouraging mentors (95%) and their accessibility to participants (93%). Both areas have been consistently high across years, averaging above 90%.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Participants consistently identify guidance on publishing (61%) as the weakest area.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The peak year for mentoring support was 2021, with near-perfect ratings across most categories. Scores rose steadily through 2021, peaked, and have since leveled off.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latin typeface="+mn-lt"/>
              </a:rPr>
              <a:t>The overall ranked order was calculated by averaging the rating scores (excellent &amp; good ratings) for 2018-2024 and then ranking them from highest to lowest.</a:t>
            </a:r>
          </a:p>
          <a:p>
            <a:endParaRPr lang="en-US" sz="1400" b="1" dirty="0">
              <a:solidFill>
                <a:srgbClr val="323D48"/>
              </a:solidFill>
              <a:effectLst/>
              <a:latin typeface="+mn-lt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3AD830-DFD9-3247-5A63-EF2BC623B7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7AED0B-7CB3-8A4E-BA3A-188C5CA545A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8467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B6CCD-8669-E84F-80FC-B2D94CC9D40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9167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EC084-3360-DE88-F2BF-933E99558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CEA8E4-645B-FE33-1061-20486ED3A8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DF3845-4865-280F-1AAC-6E4A901087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700CD3-414F-5152-C6B7-D98826F85B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B6CCD-8669-E84F-80FC-B2D94CC9D40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79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2E330-70EF-9544-8CE1-16D67771AC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8512CF-EA14-7649-94FF-2137C43347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8B327-B610-F644-8DEE-8005B4337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C73C-BA51-D448-808B-F684F027A046}" type="datetimeFigureOut">
              <a:rPr lang="en-US" smtClean="0"/>
              <a:t>8/22/25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0D159-40A1-7648-861E-ED047E203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C311B-F2EB-714D-BBD3-48E537678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6E13-5A94-4D49-8AA8-1E88FAC54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9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08EEE-AB24-F449-A9BF-E23174F62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6BF000-59F2-5940-884E-B1D588CB3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4584B-EC16-6C4B-8412-3ADC8365F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C73C-BA51-D448-808B-F684F027A046}" type="datetimeFigureOut">
              <a:rPr lang="en-US" smtClean="0"/>
              <a:t>8/22/25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605C7-503A-D44B-9F96-915E75EDA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8CE36-09C0-C34D-AA47-ED2D62F7A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6E13-5A94-4D49-8AA8-1E88FAC54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84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1E64A4-6BAB-6441-8081-130AEFB31A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D5FA58-5CF4-4C4B-9F7C-FAA3B230A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8326A-3FBE-8846-8148-2A5BE8FA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C73C-BA51-D448-808B-F684F027A046}" type="datetimeFigureOut">
              <a:rPr lang="en-US" smtClean="0"/>
              <a:t>8/22/25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13C91-A82D-194B-8223-C866A91DE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C85C2-CD65-BC4B-A74E-7C9848CB5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6E13-5A94-4D49-8AA8-1E88FAC54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4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F1F14-AEE3-ED4B-909C-8DBD2AF15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0AE0A-C0D3-0F45-907B-7128404F2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26E93-554B-ED4E-AFEF-1A8279F52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C73C-BA51-D448-808B-F684F027A046}" type="datetimeFigureOut">
              <a:rPr lang="en-US" smtClean="0"/>
              <a:t>8/22/25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F296D-DE70-054A-9B0F-47F610CA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87CAD-F8D1-8C4A-BC64-7031155C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6E13-5A94-4D49-8AA8-1E88FAC54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727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54978-2B52-B64A-9491-35101FB8D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D1B8FE-CD04-D741-87D1-FEB6CC4EA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849704-1B4B-C242-9419-633B8ABD5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C73C-BA51-D448-808B-F684F027A046}" type="datetimeFigureOut">
              <a:rPr lang="en-US" smtClean="0"/>
              <a:t>8/22/25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37385-3D93-F049-B953-D730D0B8E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E7340-12F6-944A-B15A-4DBDB7A3D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6E13-5A94-4D49-8AA8-1E88FAC54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126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B46B2-B64A-3849-B486-6A562A560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A7AC1-D8B5-6F4F-947F-494CF75840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ECD133-71C8-0844-BE32-ED36C548D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B88F4A-CE76-784C-9DF7-93AB1D66C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C73C-BA51-D448-808B-F684F027A046}" type="datetimeFigureOut">
              <a:rPr lang="en-US" smtClean="0"/>
              <a:t>8/22/25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14137C-FC41-E24F-A1C2-F77DC4015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CB210-5D9D-CC45-825D-993C060F3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6E13-5A94-4D49-8AA8-1E88FAC54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74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BFB2F-4666-4344-AF78-A4FB7ABF1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339BFE-73BC-D64B-B946-EF3B7812C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7AAAA0-59CD-E34A-B081-B9BE67875D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335B9B-D511-824F-9A60-2AA452E320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34D210-4201-5249-A2EB-A5BDCB38E0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701A5B-D364-FC40-9604-0FC4242A3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C73C-BA51-D448-808B-F684F027A046}" type="datetimeFigureOut">
              <a:rPr lang="en-US" smtClean="0"/>
              <a:t>8/22/25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369D04-9DC3-294B-A663-25B82F80E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E66913-8402-364C-952A-A51ADA9F2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6E13-5A94-4D49-8AA8-1E88FAC54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901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6E559-6230-7243-A4BC-F659C2042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381E28-9EBB-CF43-8AB7-20C95219E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C73C-BA51-D448-808B-F684F027A046}" type="datetimeFigureOut">
              <a:rPr lang="en-US" smtClean="0"/>
              <a:t>8/22/25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68C86C-CE56-DC4B-BA67-616916DF1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1E9E36-843A-DC42-9DC2-FCC2076BD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6E13-5A94-4D49-8AA8-1E88FAC54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2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AF7E60-AFDB-6548-83E7-25C6B8AC4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C73C-BA51-D448-808B-F684F027A046}" type="datetimeFigureOut">
              <a:rPr lang="en-US" smtClean="0"/>
              <a:t>8/22/25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2FB060-0B1D-164E-AD25-AC4613877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0174DB-CB98-A945-AE44-26C39082D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6E13-5A94-4D49-8AA8-1E88FAC54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483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3375A-A7C2-5748-937A-0AF8F9450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AD695-AE91-D541-97BF-6772670D7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1E21E2-CEF2-864A-BE0C-D215A1D1D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F84C44-8436-194B-B9D7-52D28FD2A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C73C-BA51-D448-808B-F684F027A046}" type="datetimeFigureOut">
              <a:rPr lang="en-US" smtClean="0"/>
              <a:t>8/22/25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2C0361-7532-E543-9AA2-1257048CA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CB86C9-A239-5F4C-8945-D5E88FE27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6E13-5A94-4D49-8AA8-1E88FAC54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70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CFD23-344B-FD43-BA77-A8B33D51C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F222D1-7097-5B46-84FA-856F8386E7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3141A4-F14A-0B47-BD74-E622C0059B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7C3A26-D094-6042-B56E-45EEB55C4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CC73C-BA51-D448-808B-F684F027A046}" type="datetimeFigureOut">
              <a:rPr lang="en-US" smtClean="0"/>
              <a:t>8/22/25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8B5C15-226B-4F47-9910-5E92EB423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737CC-AC5E-814A-8AC5-BE157F779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06E13-5A94-4D49-8AA8-1E88FAC54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426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FEA24C-1BDF-4A41-B772-BD755DA90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F6651-1A1C-3E41-B590-8847307557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93CD7-49A7-DE40-B1D2-8E66B6D3D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CC73C-BA51-D448-808B-F684F027A046}" type="datetimeFigureOut">
              <a:rPr lang="en-US" smtClean="0"/>
              <a:t>8/22/25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BBC75-FA6B-5745-9AD5-C08659E7CD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624AC0-CA18-0640-90A7-9A6DEA25F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06E13-5A94-4D49-8AA8-1E88FAC545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E832EC1-37AC-054A-ACBE-E981EE09A8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577266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05030B-973D-874B-8254-31CDC5DE8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2765" y="435428"/>
            <a:ext cx="9144000" cy="972457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>
                <a:solidFill>
                  <a:srgbClr val="073C6E"/>
                </a:solidFill>
              </a:rPr>
              <a:t>2018-2024 RTI End-of-Program &amp; Poster Session Evaluation Results</a:t>
            </a:r>
            <a:endParaRPr lang="en-US" sz="2200" b="1" dirty="0">
              <a:solidFill>
                <a:srgbClr val="073C6E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1FE1D9-F6C8-AE47-A2C7-A30FC32F86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2765" y="1407885"/>
            <a:ext cx="9444778" cy="4151086"/>
          </a:xfrm>
        </p:spPr>
        <p:txBody>
          <a:bodyPr>
            <a:normAutofit fontScale="70000" lnSpcReduction="20000"/>
          </a:bodyPr>
          <a:lstStyle/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Surveys were sent to RTI participants after the institute program concluded (one-year-later post-assessment, end-of-program evaluation, and MLA poster session survey).</a:t>
            </a:r>
          </a:p>
          <a:p>
            <a:pPr marL="800100" lvl="1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2018 cohort sent July 10-19, 2019 </a:t>
            </a:r>
          </a:p>
          <a:p>
            <a:pPr marL="800100" lvl="1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2019 cohort sent August 12-26, 2020</a:t>
            </a:r>
          </a:p>
          <a:p>
            <a:pPr marL="800100" lvl="1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2020 cohort sent July 26-Aug 9, 2021</a:t>
            </a:r>
          </a:p>
          <a:p>
            <a:pPr marL="800100" lvl="1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2020 poster cohort sent Aug 4-12, 2021</a:t>
            </a:r>
          </a:p>
          <a:p>
            <a:pPr marL="800100" lvl="1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2021 poster cohort sent Jun 6-23, 2022</a:t>
            </a:r>
          </a:p>
          <a:p>
            <a:pPr marL="800100" lvl="1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2021 cohort sent July 11-31, 2022</a:t>
            </a:r>
          </a:p>
          <a:p>
            <a:pPr marL="800100" lvl="1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2022 cohort sent Feb 7-21, 2024</a:t>
            </a:r>
          </a:p>
          <a:p>
            <a:pPr marL="800100" lvl="1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2023 cohort sent June 6-28, 2024</a:t>
            </a:r>
          </a:p>
          <a:p>
            <a:pPr marL="800100" lvl="1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2024 cohort sent July 8-21, 2025</a:t>
            </a:r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Beginning with the 2020 cohort, separate poster evaluation surveys were sent to session participants, as participants from previous cohorts also presented posters.</a:t>
            </a:r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The end-of-program evaluation includes questions about the RTI community of practice, mentoring, reporting, and learning outcomes. </a:t>
            </a:r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A separate poster survey explores participant perceptions related to the MLA poster session.</a:t>
            </a:r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800100" lvl="1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lvl="1" algn="l">
              <a:buClr>
                <a:srgbClr val="1A71A6"/>
              </a:buClr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493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3B1C5-4E6D-19E5-1189-670E34A1A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2362B4C-B367-A7ED-D311-8D689924D73C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37388388"/>
              </p:ext>
            </p:extLst>
          </p:nvPr>
        </p:nvGraphicFramePr>
        <p:xfrm>
          <a:off x="741404" y="356079"/>
          <a:ext cx="10379678" cy="5733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6071">
                  <a:extLst>
                    <a:ext uri="{9D8B030D-6E8A-4147-A177-3AD203B41FA5}">
                      <a16:colId xmlns:a16="http://schemas.microsoft.com/office/drawing/2014/main" val="3283620669"/>
                    </a:ext>
                  </a:extLst>
                </a:gridCol>
                <a:gridCol w="6687084">
                  <a:extLst>
                    <a:ext uri="{9D8B030D-6E8A-4147-A177-3AD203B41FA5}">
                      <a16:colId xmlns:a16="http://schemas.microsoft.com/office/drawing/2014/main" val="376386994"/>
                    </a:ext>
                  </a:extLst>
                </a:gridCol>
                <a:gridCol w="1956523">
                  <a:extLst>
                    <a:ext uri="{9D8B030D-6E8A-4147-A177-3AD203B41FA5}">
                      <a16:colId xmlns:a16="http://schemas.microsoft.com/office/drawing/2014/main" val="2412967023"/>
                    </a:ext>
                  </a:extLst>
                </a:gridCol>
              </a:tblGrid>
              <a:tr h="660481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2018-2024 Program Evaluation results:  Reporting Process (3)</a:t>
                      </a:r>
                    </a:p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(in ranked order)</a:t>
                      </a:r>
                    </a:p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062557"/>
                  </a:ext>
                </a:extLst>
              </a:tr>
              <a:tr h="66048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Reporting Process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F7EB">
                        <a:alpha val="7921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F7EB">
                        <a:alpha val="7921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748421"/>
                  </a:ext>
                </a:extLst>
              </a:tr>
              <a:tr h="529918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Ranking</a:t>
                      </a: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Highly ranked activities  (avg=90-94%)</a:t>
                      </a:r>
                      <a:endParaRPr lang="en-US" sz="1600" b="0" i="0" u="none" strike="noStrike" dirty="0">
                        <a:solidFill>
                          <a:srgbClr val="424E59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Average</a:t>
                      </a: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8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440889"/>
                  </a:ext>
                </a:extLst>
              </a:tr>
              <a:tr h="4696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frequency of reports (e.g. quarterly reports) was just about right.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046235"/>
                  </a:ext>
                </a:extLst>
              </a:tr>
              <a:tr h="598138">
                <a:tc>
                  <a:txBody>
                    <a:bodyPr/>
                    <a:lstStyle/>
                    <a:p>
                      <a:pPr algn="ctr" rtl="0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  <a:alpha val="3967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Lower ranked activities but still good ratings  (avg=70-89%)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9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  <a:alpha val="3967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926709"/>
                  </a:ext>
                </a:extLst>
              </a:tr>
              <a:tr h="3162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questions in the report were relevant and captured my research activities.</a:t>
                      </a:r>
                      <a:endParaRPr lang="en-US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515037"/>
                  </a:ext>
                </a:extLst>
              </a:tr>
              <a:tr h="442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Overall, completing the quarterly reports was helpful to my research progress.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506202"/>
                  </a:ext>
                </a:extLst>
              </a:tr>
              <a:tr h="3488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report provided an opportunity to receive constructive feedback and encouragement.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65387"/>
                  </a:ext>
                </a:extLst>
              </a:tr>
              <a:tr h="607574">
                <a:tc>
                  <a:txBody>
                    <a:bodyPr/>
                    <a:lstStyle/>
                    <a:p>
                      <a:pPr algn="ctr" rtl="0" fontAlgn="b"/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Weaker ranked activities  (avg=60-69%)</a:t>
                      </a:r>
                      <a:endParaRPr lang="en-US" sz="1600" b="1" i="0" u="none" strike="noStrike" dirty="0">
                        <a:solidFill>
                          <a:srgbClr val="424E59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615728"/>
                  </a:ext>
                </a:extLst>
              </a:tr>
              <a:tr h="4862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suggested timeline in the report for completing my research project was realistic. 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109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366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6F5953-A1E5-2308-3DED-3745DEC5A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1D79428-EC68-F4D1-F805-85165A795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20BD6C-A1E9-FA47-1B8A-7976F9337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967" y="4078201"/>
            <a:ext cx="9798682" cy="941936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dirty="0"/>
              <a:t>86*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5AA1387-13DB-8324-CF2D-74FA52291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711" y="5184644"/>
            <a:ext cx="9789937" cy="947335"/>
          </a:xfrm>
        </p:spPr>
        <p:txBody>
          <a:bodyPr anchor="ctr">
            <a:normAutofit/>
          </a:bodyPr>
          <a:lstStyle/>
          <a:p>
            <a:pPr algn="ctr"/>
            <a:endParaRPr lang="en-US" sz="2000"/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64F6FB9B-461D-715E-D7C7-5C4F88D3E5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4269616"/>
              </p:ext>
            </p:extLst>
          </p:nvPr>
        </p:nvGraphicFramePr>
        <p:xfrm>
          <a:off x="196985" y="-65609"/>
          <a:ext cx="11825682" cy="6653937"/>
        </p:xfrm>
        <a:graphic>
          <a:graphicData uri="http://schemas.openxmlformats.org/drawingml/2006/table">
            <a:tbl>
              <a:tblPr/>
              <a:tblGrid>
                <a:gridCol w="5550568">
                  <a:extLst>
                    <a:ext uri="{9D8B030D-6E8A-4147-A177-3AD203B41FA5}">
                      <a16:colId xmlns:a16="http://schemas.microsoft.com/office/drawing/2014/main" val="1569718556"/>
                    </a:ext>
                  </a:extLst>
                </a:gridCol>
                <a:gridCol w="834190">
                  <a:extLst>
                    <a:ext uri="{9D8B030D-6E8A-4147-A177-3AD203B41FA5}">
                      <a16:colId xmlns:a16="http://schemas.microsoft.com/office/drawing/2014/main" val="1772849908"/>
                    </a:ext>
                  </a:extLst>
                </a:gridCol>
                <a:gridCol w="818147">
                  <a:extLst>
                    <a:ext uri="{9D8B030D-6E8A-4147-A177-3AD203B41FA5}">
                      <a16:colId xmlns:a16="http://schemas.microsoft.com/office/drawing/2014/main" val="2918667780"/>
                    </a:ext>
                  </a:extLst>
                </a:gridCol>
                <a:gridCol w="772695">
                  <a:extLst>
                    <a:ext uri="{9D8B030D-6E8A-4147-A177-3AD203B41FA5}">
                      <a16:colId xmlns:a16="http://schemas.microsoft.com/office/drawing/2014/main" val="3666307944"/>
                    </a:ext>
                  </a:extLst>
                </a:gridCol>
                <a:gridCol w="832900">
                  <a:extLst>
                    <a:ext uri="{9D8B030D-6E8A-4147-A177-3AD203B41FA5}">
                      <a16:colId xmlns:a16="http://schemas.microsoft.com/office/drawing/2014/main" val="1209269528"/>
                    </a:ext>
                  </a:extLst>
                </a:gridCol>
                <a:gridCol w="795867">
                  <a:extLst>
                    <a:ext uri="{9D8B030D-6E8A-4147-A177-3AD203B41FA5}">
                      <a16:colId xmlns:a16="http://schemas.microsoft.com/office/drawing/2014/main" val="122170962"/>
                    </a:ext>
                  </a:extLst>
                </a:gridCol>
                <a:gridCol w="694267">
                  <a:extLst>
                    <a:ext uri="{9D8B030D-6E8A-4147-A177-3AD203B41FA5}">
                      <a16:colId xmlns:a16="http://schemas.microsoft.com/office/drawing/2014/main" val="2788349344"/>
                    </a:ext>
                  </a:extLst>
                </a:gridCol>
                <a:gridCol w="795866">
                  <a:extLst>
                    <a:ext uri="{9D8B030D-6E8A-4147-A177-3AD203B41FA5}">
                      <a16:colId xmlns:a16="http://schemas.microsoft.com/office/drawing/2014/main" val="1783171308"/>
                    </a:ext>
                  </a:extLst>
                </a:gridCol>
                <a:gridCol w="731182">
                  <a:extLst>
                    <a:ext uri="{9D8B030D-6E8A-4147-A177-3AD203B41FA5}">
                      <a16:colId xmlns:a16="http://schemas.microsoft.com/office/drawing/2014/main" val="3479950044"/>
                    </a:ext>
                  </a:extLst>
                </a:gridCol>
              </a:tblGrid>
              <a:tr h="354261">
                <a:tc gridSpan="9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2018-2021 RTI Program Evaluation results: Poster session (1)</a:t>
                      </a: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50" marR="75650" marT="37825" marB="378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50" marR="75650" marT="37825" marB="378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50" marR="75650" marT="37825" marB="378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50" marR="75650" marT="37825" marB="378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406157"/>
                  </a:ext>
                </a:extLst>
              </a:tr>
              <a:tr h="68205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Poster Session Experience &amp; Activities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2018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2018 MEDIAN  (N=19)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2019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2019 MEDIAN   (N=18)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2020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 MEDIAN (N=19)</a:t>
                      </a: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2021 % EXCELLENT &amp; GOOD RATING</a:t>
                      </a: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 MEDIAN</a:t>
                      </a:r>
                    </a:p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(N=13)</a:t>
                      </a: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206026"/>
                  </a:ext>
                </a:extLst>
              </a:tr>
              <a:tr h="39540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 I received the information I needed to develop my poster.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757795"/>
                  </a:ext>
                </a:extLst>
              </a:tr>
              <a:tr h="39540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I received the information I needed to develop my presentation.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187362"/>
                  </a:ext>
                </a:extLst>
              </a:tr>
              <a:tr h="39540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I had sufficient time to develop my poster.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868019"/>
                  </a:ext>
                </a:extLst>
              </a:tr>
              <a:tr h="39540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I had sufficient time to develop my presentation.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761154"/>
                  </a:ext>
                </a:extLst>
              </a:tr>
              <a:tr h="404232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I enjoyed sharing my research knowledge and project with attendees during my RTI session.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3060593"/>
                  </a:ext>
                </a:extLst>
              </a:tr>
              <a:tr h="404232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Hearing the presentations of other participants during the RTI session helped me improve my presentation skills.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513266"/>
                  </a:ext>
                </a:extLst>
              </a:tr>
              <a:tr h="49675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Hearing the research experiences and projects of attendees during the MLA RTI session helped me enhance my research knowledge and skills.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504555"/>
                  </a:ext>
                </a:extLst>
              </a:tr>
              <a:tr h="404232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I enjoyed interacting with participants, instructors, and attendees about research at my MLA RTI session.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152571"/>
                  </a:ext>
                </a:extLst>
              </a:tr>
              <a:tr h="457642"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enjoyed presenting my research project and interacting with attendees in a virtual environment.</a:t>
                      </a:r>
                      <a:endParaRPr lang="en-US" sz="1400" b="1" i="0" u="none" strike="noStrike" dirty="0">
                        <a:solidFill>
                          <a:srgbClr val="333D4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73*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905536"/>
                  </a:ext>
                </a:extLst>
              </a:tr>
              <a:tr h="392101">
                <a:tc>
                  <a:txBody>
                    <a:bodyPr/>
                    <a:lstStyle/>
                    <a:p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enjoyed presenting my RTI project in an in-person environment.</a:t>
                      </a:r>
                      <a:endParaRPr lang="en-US" sz="1400" b="1" i="0" u="none" strike="noStrike" dirty="0">
                        <a:solidFill>
                          <a:srgbClr val="333D4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810787"/>
                  </a:ext>
                </a:extLst>
              </a:tr>
              <a:tr h="39540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I am confident that I have the ability to design a research poster.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438778"/>
                  </a:ext>
                </a:extLst>
              </a:tr>
              <a:tr h="60193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I am confident that I have the ability to give a research presentation.</a:t>
                      </a:r>
                    </a:p>
                    <a:p>
                      <a:pPr algn="l" fontAlgn="t"/>
                      <a:endParaRPr lang="en-US" sz="1400" b="1" i="0" u="none" strike="noStrike" dirty="0">
                        <a:solidFill>
                          <a:srgbClr val="333D4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837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159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197A27-09E4-4BBD-2BB3-B3B828B28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E0313D8-9FAC-DC71-D953-3BE9B42DB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7B73EB-E9E2-8CCA-A2C4-88AD18E38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967" y="4078201"/>
            <a:ext cx="9798682" cy="941936"/>
          </a:xfrm>
        </p:spPr>
        <p:txBody>
          <a:bodyPr anchor="ctr">
            <a:normAutofit/>
          </a:bodyPr>
          <a:lstStyle/>
          <a:p>
            <a:pPr algn="ctr"/>
            <a:endParaRPr lang="en-US" sz="400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38A8F92-91DA-1246-8E63-6ED8A6560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711" y="5184644"/>
            <a:ext cx="9789937" cy="947335"/>
          </a:xfrm>
        </p:spPr>
        <p:txBody>
          <a:bodyPr anchor="ctr">
            <a:normAutofit/>
          </a:bodyPr>
          <a:lstStyle/>
          <a:p>
            <a:pPr algn="ctr"/>
            <a:endParaRPr lang="en-US" sz="2000"/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B2D12E36-C907-0B06-F740-CC1FD2898E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0196980"/>
              </p:ext>
            </p:extLst>
          </p:nvPr>
        </p:nvGraphicFramePr>
        <p:xfrm>
          <a:off x="0" y="0"/>
          <a:ext cx="12188951" cy="6857999"/>
        </p:xfrm>
        <a:graphic>
          <a:graphicData uri="http://schemas.openxmlformats.org/drawingml/2006/table">
            <a:tbl>
              <a:tblPr/>
              <a:tblGrid>
                <a:gridCol w="5617945">
                  <a:extLst>
                    <a:ext uri="{9D8B030D-6E8A-4147-A177-3AD203B41FA5}">
                      <a16:colId xmlns:a16="http://schemas.microsoft.com/office/drawing/2014/main" val="1569718556"/>
                    </a:ext>
                  </a:extLst>
                </a:gridCol>
                <a:gridCol w="844316">
                  <a:extLst>
                    <a:ext uri="{9D8B030D-6E8A-4147-A177-3AD203B41FA5}">
                      <a16:colId xmlns:a16="http://schemas.microsoft.com/office/drawing/2014/main" val="1772849908"/>
                    </a:ext>
                  </a:extLst>
                </a:gridCol>
                <a:gridCol w="828078">
                  <a:extLst>
                    <a:ext uri="{9D8B030D-6E8A-4147-A177-3AD203B41FA5}">
                      <a16:colId xmlns:a16="http://schemas.microsoft.com/office/drawing/2014/main" val="2918667780"/>
                    </a:ext>
                  </a:extLst>
                </a:gridCol>
                <a:gridCol w="909263">
                  <a:extLst>
                    <a:ext uri="{9D8B030D-6E8A-4147-A177-3AD203B41FA5}">
                      <a16:colId xmlns:a16="http://schemas.microsoft.com/office/drawing/2014/main" val="3666307944"/>
                    </a:ext>
                  </a:extLst>
                </a:gridCol>
                <a:gridCol w="795605">
                  <a:extLst>
                    <a:ext uri="{9D8B030D-6E8A-4147-A177-3AD203B41FA5}">
                      <a16:colId xmlns:a16="http://schemas.microsoft.com/office/drawing/2014/main" val="1209269528"/>
                    </a:ext>
                  </a:extLst>
                </a:gridCol>
                <a:gridCol w="829905">
                  <a:extLst>
                    <a:ext uri="{9D8B030D-6E8A-4147-A177-3AD203B41FA5}">
                      <a16:colId xmlns:a16="http://schemas.microsoft.com/office/drawing/2014/main" val="122170962"/>
                    </a:ext>
                  </a:extLst>
                </a:gridCol>
                <a:gridCol w="761305">
                  <a:extLst>
                    <a:ext uri="{9D8B030D-6E8A-4147-A177-3AD203B41FA5}">
                      <a16:colId xmlns:a16="http://schemas.microsoft.com/office/drawing/2014/main" val="2788349344"/>
                    </a:ext>
                  </a:extLst>
                </a:gridCol>
                <a:gridCol w="759523">
                  <a:extLst>
                    <a:ext uri="{9D8B030D-6E8A-4147-A177-3AD203B41FA5}">
                      <a16:colId xmlns:a16="http://schemas.microsoft.com/office/drawing/2014/main" val="1783171308"/>
                    </a:ext>
                  </a:extLst>
                </a:gridCol>
                <a:gridCol w="843011">
                  <a:extLst>
                    <a:ext uri="{9D8B030D-6E8A-4147-A177-3AD203B41FA5}">
                      <a16:colId xmlns:a16="http://schemas.microsoft.com/office/drawing/2014/main" val="3479950044"/>
                    </a:ext>
                  </a:extLst>
                </a:gridCol>
              </a:tblGrid>
              <a:tr h="568267">
                <a:tc gridSpan="9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2022-2024 RTI Program Evaluation results: Poster session (2)</a:t>
                      </a: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50" marR="75650" marT="37825" marB="378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50" marR="75650" marT="37825" marB="378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50" marR="75650" marT="37825" marB="378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50" marR="75650" marT="37825" marB="378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406157"/>
                  </a:ext>
                </a:extLst>
              </a:tr>
              <a:tr h="121787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Poster Session Experience &amp; Activities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2022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2022 MEDIAN  (N=25)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2023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2023 MEDIAN   (N=22)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2024 %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 MEDIAN (N=14)</a:t>
                      </a: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2025% EXCELLENT &amp; GOOD RATING</a:t>
                      </a: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 MEDIAN</a:t>
                      </a:r>
                    </a:p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(N=)</a:t>
                      </a: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206026"/>
                  </a:ext>
                </a:extLst>
              </a:tr>
              <a:tr h="375088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 I received the information I needed to develop my  poster.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757795"/>
                  </a:ext>
                </a:extLst>
              </a:tr>
              <a:tr h="285782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I received the information I needed to develop my presentation.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187362"/>
                  </a:ext>
                </a:extLst>
              </a:tr>
              <a:tr h="303642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I had sufficient time to develop my poster.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868019"/>
                  </a:ext>
                </a:extLst>
              </a:tr>
              <a:tr h="285782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I had sufficient time to develop my presentation.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761154"/>
                  </a:ext>
                </a:extLst>
              </a:tr>
              <a:tr h="55370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I enjoyed sharing my research knowledge and project with attendees during my RTI session.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3060593"/>
                  </a:ext>
                </a:extLst>
              </a:tr>
              <a:tr h="570101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Hearing the presentations of other participants during the RTI session helped me improve my presentation skills.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513266"/>
                  </a:ext>
                </a:extLst>
              </a:tr>
              <a:tr h="501583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Hearing the research experiences and projects of attendees during the MLA RTI session helped me enhance my research knowledge and skills.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504555"/>
                  </a:ext>
                </a:extLst>
              </a:tr>
              <a:tr h="482256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I enjoyed interacting with participants, instructors, and attendees about research at my MLA RTI session.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152571"/>
                  </a:ext>
                </a:extLst>
              </a:tr>
              <a:tr h="460153"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enjoyed presenting my research project and interacting with attendees in a virtual environment.</a:t>
                      </a:r>
                      <a:endParaRPr lang="en-US" sz="1400" b="1" i="0" u="none" strike="noStrike" dirty="0">
                        <a:solidFill>
                          <a:srgbClr val="333D4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79*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92*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905536"/>
                  </a:ext>
                </a:extLst>
              </a:tr>
              <a:tr h="290023"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enjoyed presenting my RTI project in an in-person environment.</a:t>
                      </a:r>
                      <a:endParaRPr lang="en-US" sz="1400" b="1" i="0" u="none" strike="noStrike" dirty="0">
                        <a:solidFill>
                          <a:srgbClr val="333D4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86*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88*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89*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810787"/>
                  </a:ext>
                </a:extLst>
              </a:tr>
              <a:tr h="339365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I am confident that I have the ability to design a research poster.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438778"/>
                  </a:ext>
                </a:extLst>
              </a:tr>
              <a:tr h="6243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I am confident that I have the ability to give a research presentation.</a:t>
                      </a:r>
                    </a:p>
                    <a:p>
                      <a:pPr algn="l" fontAlgn="t"/>
                      <a:endParaRPr lang="en-US" sz="1400" b="1" i="0" u="none" strike="noStrike" dirty="0">
                        <a:solidFill>
                          <a:srgbClr val="333D4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7837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5834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8EC9D-AA2F-28E7-FE39-E79F0B762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3C38FFB-FE8F-FF7A-D699-F56D0B662465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14594262"/>
              </p:ext>
            </p:extLst>
          </p:nvPr>
        </p:nvGraphicFramePr>
        <p:xfrm>
          <a:off x="245327" y="356079"/>
          <a:ext cx="11162371" cy="63873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8371">
                  <a:extLst>
                    <a:ext uri="{9D8B030D-6E8A-4147-A177-3AD203B41FA5}">
                      <a16:colId xmlns:a16="http://schemas.microsoft.com/office/drawing/2014/main" val="3283620669"/>
                    </a:ext>
                  </a:extLst>
                </a:gridCol>
                <a:gridCol w="7170234">
                  <a:extLst>
                    <a:ext uri="{9D8B030D-6E8A-4147-A177-3AD203B41FA5}">
                      <a16:colId xmlns:a16="http://schemas.microsoft.com/office/drawing/2014/main" val="376386994"/>
                    </a:ext>
                  </a:extLst>
                </a:gridCol>
                <a:gridCol w="1973766">
                  <a:extLst>
                    <a:ext uri="{9D8B030D-6E8A-4147-A177-3AD203B41FA5}">
                      <a16:colId xmlns:a16="http://schemas.microsoft.com/office/drawing/2014/main" val="2412967023"/>
                    </a:ext>
                  </a:extLst>
                </a:gridCol>
              </a:tblGrid>
              <a:tr h="524211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2018-2024 Program Evaluation results:  Poster Session (3) (in ranked order) </a:t>
                      </a:r>
                    </a:p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062557"/>
                  </a:ext>
                </a:extLst>
              </a:tr>
              <a:tr h="53591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Poster Session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F7EB">
                        <a:alpha val="7921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F7EB">
                        <a:alpha val="7921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748421"/>
                  </a:ext>
                </a:extLst>
              </a:tr>
              <a:tr h="44517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Ranking</a:t>
                      </a: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Highly ranked activities  (avg=90-94%)</a:t>
                      </a:r>
                      <a:endParaRPr lang="en-US" sz="1600" b="0" i="0" u="none" strike="noStrike" dirty="0">
                        <a:solidFill>
                          <a:srgbClr val="424E59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Average</a:t>
                      </a: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8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440889"/>
                  </a:ext>
                </a:extLst>
              </a:tr>
              <a:tr h="2742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I am confident that I have the ability to design a research poster.</a:t>
                      </a: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046235"/>
                  </a:ext>
                </a:extLst>
              </a:tr>
              <a:tr h="2742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I am confident that I have the ability to give a research presentation.</a:t>
                      </a:r>
                      <a:endParaRPr lang="en-US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899424"/>
                  </a:ext>
                </a:extLst>
              </a:tr>
              <a:tr h="2742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enjoyed presenting my RTI project in an in-person environment.</a:t>
                      </a:r>
                      <a:endParaRPr lang="en-US" sz="1400" b="1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90233"/>
                  </a:ext>
                </a:extLst>
              </a:tr>
              <a:tr h="2742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I had sufficient time to develop my poster.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522928"/>
                  </a:ext>
                </a:extLst>
              </a:tr>
              <a:tr h="471845">
                <a:tc>
                  <a:txBody>
                    <a:bodyPr/>
                    <a:lstStyle/>
                    <a:p>
                      <a:pPr algn="ctr" rtl="0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  <a:alpha val="3967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Lower ranked activities but still good ratings  (avg=70-89%)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9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926709"/>
                  </a:ext>
                </a:extLst>
              </a:tr>
              <a:tr h="2512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I had sufficient time to develop my presentation.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65387"/>
                  </a:ext>
                </a:extLst>
              </a:tr>
              <a:tr h="359302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 I received the information I needed to develop my  poster.</a:t>
                      </a:r>
                      <a:endParaRPr lang="en-US" sz="1400" b="1" i="0" u="none" strike="noStrike" dirty="0">
                        <a:solidFill>
                          <a:srgbClr val="424E59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87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615728"/>
                  </a:ext>
                </a:extLst>
              </a:tr>
              <a:tr h="2850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I enjoyed sharing my research knowledge and project with attendees during my RTI session.</a:t>
                      </a:r>
                      <a:endParaRPr lang="en-US" sz="1400" b="1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109022"/>
                  </a:ext>
                </a:extLst>
              </a:tr>
              <a:tr h="4874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I received the information I needed to develop my presentation.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769699"/>
                  </a:ext>
                </a:extLst>
              </a:tr>
              <a:tr h="4874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I enjoyed interacting with participants, instructors, and attendees about research at my MLA RTI session.</a:t>
                      </a:r>
                      <a:endParaRPr lang="en-US" sz="1400" b="1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415361"/>
                  </a:ext>
                </a:extLst>
              </a:tr>
              <a:tr h="4874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enjoyed presenting my research project and interacting with attendees in a virtual environment.</a:t>
                      </a:r>
                      <a:endParaRPr lang="en-US" sz="1400" b="1" i="0" u="none" strike="noStrike" dirty="0">
                        <a:solidFill>
                          <a:srgbClr val="333D4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649439"/>
                  </a:ext>
                </a:extLst>
              </a:tr>
              <a:tr h="4874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7"/>
                          </a:solidFill>
                          <a:effectLst/>
                          <a:latin typeface="+mn-lt"/>
                        </a:rPr>
                        <a:t>Hearing the research experiences and projects of attendees during the MLA RTI session helped me enhance my research knowledge and skills.</a:t>
                      </a:r>
                      <a:endParaRPr lang="en-US" sz="1400" b="1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3885100"/>
                  </a:ext>
                </a:extLst>
              </a:tr>
              <a:tr h="4673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Hearing the presentations of other participants during the RTI session helped me improve my presentation skills.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773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249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067085-F1A2-D240-BBD5-BBEA3DE1D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967" y="4078201"/>
            <a:ext cx="9798682" cy="941936"/>
          </a:xfrm>
        </p:spPr>
        <p:txBody>
          <a:bodyPr anchor="ctr">
            <a:normAutofit/>
          </a:bodyPr>
          <a:lstStyle/>
          <a:p>
            <a:pPr algn="ctr"/>
            <a:endParaRPr lang="en-US" sz="40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35A23C8-F0F8-4551-862A-34935D53977E}"/>
              </a:ext>
            </a:extLst>
          </p:cNvPr>
          <p:cNvSpPr>
            <a:spLocks noGrp="1"/>
          </p:cNvSpPr>
          <p:nvPr>
            <p:ph idx="1"/>
          </p:nvPr>
        </p:nvSpPr>
        <p:spPr>
          <a:xfrm flipV="1">
            <a:off x="1200711" y="5015117"/>
            <a:ext cx="9567137" cy="169527"/>
          </a:xfrm>
        </p:spPr>
        <p:txBody>
          <a:bodyPr anchor="ctr">
            <a:normAutofit fontScale="25000" lnSpcReduction="20000"/>
          </a:bodyPr>
          <a:lstStyle/>
          <a:p>
            <a:pPr algn="ctr"/>
            <a:endParaRPr lang="en-US" sz="2000" dirty="0"/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F1B55787-34AB-8741-8560-CF73B1D367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0874675"/>
              </p:ext>
            </p:extLst>
          </p:nvPr>
        </p:nvGraphicFramePr>
        <p:xfrm>
          <a:off x="391886" y="575733"/>
          <a:ext cx="11352810" cy="4793630"/>
        </p:xfrm>
        <a:graphic>
          <a:graphicData uri="http://schemas.openxmlformats.org/drawingml/2006/table">
            <a:tbl>
              <a:tblPr/>
              <a:tblGrid>
                <a:gridCol w="5162462">
                  <a:extLst>
                    <a:ext uri="{9D8B030D-6E8A-4147-A177-3AD203B41FA5}">
                      <a16:colId xmlns:a16="http://schemas.microsoft.com/office/drawing/2014/main" val="651649246"/>
                    </a:ext>
                  </a:extLst>
                </a:gridCol>
                <a:gridCol w="788286">
                  <a:extLst>
                    <a:ext uri="{9D8B030D-6E8A-4147-A177-3AD203B41FA5}">
                      <a16:colId xmlns:a16="http://schemas.microsoft.com/office/drawing/2014/main" val="2729466946"/>
                    </a:ext>
                  </a:extLst>
                </a:gridCol>
                <a:gridCol w="832972">
                  <a:extLst>
                    <a:ext uri="{9D8B030D-6E8A-4147-A177-3AD203B41FA5}">
                      <a16:colId xmlns:a16="http://schemas.microsoft.com/office/drawing/2014/main" val="3948577285"/>
                    </a:ext>
                  </a:extLst>
                </a:gridCol>
                <a:gridCol w="748780">
                  <a:extLst>
                    <a:ext uri="{9D8B030D-6E8A-4147-A177-3AD203B41FA5}">
                      <a16:colId xmlns:a16="http://schemas.microsoft.com/office/drawing/2014/main" val="2162755245"/>
                    </a:ext>
                  </a:extLst>
                </a:gridCol>
                <a:gridCol w="779343">
                  <a:extLst>
                    <a:ext uri="{9D8B030D-6E8A-4147-A177-3AD203B41FA5}">
                      <a16:colId xmlns:a16="http://schemas.microsoft.com/office/drawing/2014/main" val="566032402"/>
                    </a:ext>
                  </a:extLst>
                </a:gridCol>
                <a:gridCol w="764063">
                  <a:extLst>
                    <a:ext uri="{9D8B030D-6E8A-4147-A177-3AD203B41FA5}">
                      <a16:colId xmlns:a16="http://schemas.microsoft.com/office/drawing/2014/main" val="1955516330"/>
                    </a:ext>
                  </a:extLst>
                </a:gridCol>
                <a:gridCol w="809904">
                  <a:extLst>
                    <a:ext uri="{9D8B030D-6E8A-4147-A177-3AD203B41FA5}">
                      <a16:colId xmlns:a16="http://schemas.microsoft.com/office/drawing/2014/main" val="4228092184"/>
                    </a:ext>
                  </a:extLst>
                </a:gridCol>
                <a:gridCol w="764063">
                  <a:extLst>
                    <a:ext uri="{9D8B030D-6E8A-4147-A177-3AD203B41FA5}">
                      <a16:colId xmlns:a16="http://schemas.microsoft.com/office/drawing/2014/main" val="1924573586"/>
                    </a:ext>
                  </a:extLst>
                </a:gridCol>
                <a:gridCol w="702937">
                  <a:extLst>
                    <a:ext uri="{9D8B030D-6E8A-4147-A177-3AD203B41FA5}">
                      <a16:colId xmlns:a16="http://schemas.microsoft.com/office/drawing/2014/main" val="2179067494"/>
                    </a:ext>
                  </a:extLst>
                </a:gridCol>
              </a:tblGrid>
              <a:tr h="1078530">
                <a:tc gridSpan="9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3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2018-2021 RTI Program Evaluation results: Learning outcomes (1)</a:t>
                      </a: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08" marR="80208" marT="40104" marB="4010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08" marR="80208" marT="40104" marB="4010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888823"/>
                  </a:ext>
                </a:extLst>
              </a:tr>
              <a:tr h="751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Learning Experience &amp; Activities</a:t>
                      </a:r>
                    </a:p>
                    <a:p>
                      <a:pPr algn="ctr" rtl="0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2018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2018 MEDIAN (N=20)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2019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2019 MEDIAN  (N=20)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2020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2020 MEDIAN   (N=20)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2021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 MEDIAN (N=32)</a:t>
                      </a: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219600"/>
                  </a:ext>
                </a:extLst>
              </a:tr>
              <a:tr h="6099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My understanding of research has increased as a result of the RTI program.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95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89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89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46534"/>
                  </a:ext>
                </a:extLst>
              </a:tr>
              <a:tr h="687136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Calibri" panose="020F0502020204030204" pitchFamily="34" charset="0"/>
                        </a:rPr>
                        <a:t>My interest in research has increased as a result of the RTI program.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95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89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97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248482"/>
                  </a:ext>
                </a:extLst>
              </a:tr>
              <a:tr h="67265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Calibri" panose="020F0502020204030204" pitchFamily="34" charset="0"/>
                        </a:rPr>
                        <a:t>I am confident I can apply what I learned in the RTI program.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95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94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84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780901"/>
                  </a:ext>
                </a:extLst>
              </a:tr>
              <a:tr h="924896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Calibri" panose="020F0502020204030204" pitchFamily="34" charset="0"/>
                        </a:rPr>
                        <a:t>I am confident that I have the ability to do research.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95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82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84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Arial" panose="020B0604020202020204" pitchFamily="34" charset="0"/>
                        </a:rPr>
                        <a:t>97</a:t>
                      </a: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290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2143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867D8A-FB30-86F1-BE0D-C59A321FE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FA7A210-494B-3C69-477C-7C6C8A4710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D10FDA-5CF7-4777-355B-E0C1AB7B9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967" y="4078201"/>
            <a:ext cx="9798682" cy="941936"/>
          </a:xfrm>
        </p:spPr>
        <p:txBody>
          <a:bodyPr anchor="ctr">
            <a:normAutofit/>
          </a:bodyPr>
          <a:lstStyle/>
          <a:p>
            <a:pPr algn="ctr"/>
            <a:endParaRPr lang="en-US" sz="40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33A105D-60CA-6CBC-C051-935BC5C26D3C}"/>
              </a:ext>
            </a:extLst>
          </p:cNvPr>
          <p:cNvSpPr>
            <a:spLocks noGrp="1"/>
          </p:cNvSpPr>
          <p:nvPr>
            <p:ph idx="1"/>
          </p:nvPr>
        </p:nvSpPr>
        <p:spPr>
          <a:xfrm flipV="1">
            <a:off x="1200711" y="5015117"/>
            <a:ext cx="9567137" cy="169527"/>
          </a:xfrm>
        </p:spPr>
        <p:txBody>
          <a:bodyPr anchor="ctr">
            <a:normAutofit fontScale="25000" lnSpcReduction="20000"/>
          </a:bodyPr>
          <a:lstStyle/>
          <a:p>
            <a:pPr algn="ctr"/>
            <a:endParaRPr lang="en-US" sz="2000" dirty="0"/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E393B196-FEA5-24C0-784A-14905FF48A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8893504"/>
              </p:ext>
            </p:extLst>
          </p:nvPr>
        </p:nvGraphicFramePr>
        <p:xfrm>
          <a:off x="391886" y="575733"/>
          <a:ext cx="11352810" cy="4724688"/>
        </p:xfrm>
        <a:graphic>
          <a:graphicData uri="http://schemas.openxmlformats.org/drawingml/2006/table">
            <a:tbl>
              <a:tblPr/>
              <a:tblGrid>
                <a:gridCol w="5162462">
                  <a:extLst>
                    <a:ext uri="{9D8B030D-6E8A-4147-A177-3AD203B41FA5}">
                      <a16:colId xmlns:a16="http://schemas.microsoft.com/office/drawing/2014/main" val="651649246"/>
                    </a:ext>
                  </a:extLst>
                </a:gridCol>
                <a:gridCol w="788286">
                  <a:extLst>
                    <a:ext uri="{9D8B030D-6E8A-4147-A177-3AD203B41FA5}">
                      <a16:colId xmlns:a16="http://schemas.microsoft.com/office/drawing/2014/main" val="2729466946"/>
                    </a:ext>
                  </a:extLst>
                </a:gridCol>
                <a:gridCol w="832972">
                  <a:extLst>
                    <a:ext uri="{9D8B030D-6E8A-4147-A177-3AD203B41FA5}">
                      <a16:colId xmlns:a16="http://schemas.microsoft.com/office/drawing/2014/main" val="3948577285"/>
                    </a:ext>
                  </a:extLst>
                </a:gridCol>
                <a:gridCol w="748780">
                  <a:extLst>
                    <a:ext uri="{9D8B030D-6E8A-4147-A177-3AD203B41FA5}">
                      <a16:colId xmlns:a16="http://schemas.microsoft.com/office/drawing/2014/main" val="2162755245"/>
                    </a:ext>
                  </a:extLst>
                </a:gridCol>
                <a:gridCol w="779343">
                  <a:extLst>
                    <a:ext uri="{9D8B030D-6E8A-4147-A177-3AD203B41FA5}">
                      <a16:colId xmlns:a16="http://schemas.microsoft.com/office/drawing/2014/main" val="566032402"/>
                    </a:ext>
                  </a:extLst>
                </a:gridCol>
                <a:gridCol w="764063">
                  <a:extLst>
                    <a:ext uri="{9D8B030D-6E8A-4147-A177-3AD203B41FA5}">
                      <a16:colId xmlns:a16="http://schemas.microsoft.com/office/drawing/2014/main" val="1955516330"/>
                    </a:ext>
                  </a:extLst>
                </a:gridCol>
                <a:gridCol w="809904">
                  <a:extLst>
                    <a:ext uri="{9D8B030D-6E8A-4147-A177-3AD203B41FA5}">
                      <a16:colId xmlns:a16="http://schemas.microsoft.com/office/drawing/2014/main" val="4228092184"/>
                    </a:ext>
                  </a:extLst>
                </a:gridCol>
                <a:gridCol w="764063">
                  <a:extLst>
                    <a:ext uri="{9D8B030D-6E8A-4147-A177-3AD203B41FA5}">
                      <a16:colId xmlns:a16="http://schemas.microsoft.com/office/drawing/2014/main" val="1924573586"/>
                    </a:ext>
                  </a:extLst>
                </a:gridCol>
                <a:gridCol w="702937">
                  <a:extLst>
                    <a:ext uri="{9D8B030D-6E8A-4147-A177-3AD203B41FA5}">
                      <a16:colId xmlns:a16="http://schemas.microsoft.com/office/drawing/2014/main" val="2179067494"/>
                    </a:ext>
                  </a:extLst>
                </a:gridCol>
              </a:tblGrid>
              <a:tr h="1078530">
                <a:tc gridSpan="9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3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2022-24 RTI Program Evaluation Results: Learning Outcomes (2)</a:t>
                      </a: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08" marR="80208" marT="40104" marB="4010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08" marR="80208" marT="40104" marB="4010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888823"/>
                  </a:ext>
                </a:extLst>
              </a:tr>
              <a:tr h="75150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Learning Experience &amp; Activities</a:t>
                      </a:r>
                    </a:p>
                    <a:p>
                      <a:pPr algn="ctr" rtl="0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2022 %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2022 MEDIAN (N=30)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2023 %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2023 MEDIAN  (N=25)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2024 %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2024 MEDIAN   (N=23)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2025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 MEDIAN (N=)</a:t>
                      </a: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219600"/>
                  </a:ext>
                </a:extLst>
              </a:tr>
              <a:tr h="60997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Calibri" panose="020F0502020204030204" pitchFamily="34" charset="0"/>
                        </a:rPr>
                        <a:t>My understanding of research has increased as a result of the RTI program.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46534"/>
                  </a:ext>
                </a:extLst>
              </a:tr>
              <a:tr h="687136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Calibri" panose="020F0502020204030204" pitchFamily="34" charset="0"/>
                        </a:rPr>
                        <a:t>My interest in research has increased as a result of the RTI program.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248482"/>
                  </a:ext>
                </a:extLst>
              </a:tr>
              <a:tr h="67265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Calibri" panose="020F0502020204030204" pitchFamily="34" charset="0"/>
                        </a:rPr>
                        <a:t>I am confident I can apply what I learned in the RTI program.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780901"/>
                  </a:ext>
                </a:extLst>
              </a:tr>
              <a:tr h="924896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Calibri" panose="020F0502020204030204" pitchFamily="34" charset="0"/>
                        </a:rPr>
                        <a:t>I am confident that I have the ability to do research.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355" marR="8355" marT="8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55" marR="8355" marT="8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290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4830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FC21D-5E5D-588B-6C12-2CB749C72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BB072B8-2CAF-FC3F-D094-6F47B6A6CB17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94253375"/>
              </p:ext>
            </p:extLst>
          </p:nvPr>
        </p:nvGraphicFramePr>
        <p:xfrm>
          <a:off x="245327" y="356079"/>
          <a:ext cx="11162371" cy="52284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8371">
                  <a:extLst>
                    <a:ext uri="{9D8B030D-6E8A-4147-A177-3AD203B41FA5}">
                      <a16:colId xmlns:a16="http://schemas.microsoft.com/office/drawing/2014/main" val="3283620669"/>
                    </a:ext>
                  </a:extLst>
                </a:gridCol>
                <a:gridCol w="7170234">
                  <a:extLst>
                    <a:ext uri="{9D8B030D-6E8A-4147-A177-3AD203B41FA5}">
                      <a16:colId xmlns:a16="http://schemas.microsoft.com/office/drawing/2014/main" val="376386994"/>
                    </a:ext>
                  </a:extLst>
                </a:gridCol>
                <a:gridCol w="1973766">
                  <a:extLst>
                    <a:ext uri="{9D8B030D-6E8A-4147-A177-3AD203B41FA5}">
                      <a16:colId xmlns:a16="http://schemas.microsoft.com/office/drawing/2014/main" val="2412967023"/>
                    </a:ext>
                  </a:extLst>
                </a:gridCol>
              </a:tblGrid>
              <a:tr h="524211">
                <a:tc gridSpan="3">
                  <a:txBody>
                    <a:bodyPr/>
                    <a:lstStyle/>
                    <a:p>
                      <a:pPr algn="ctr" rtl="0" fontAlgn="b"/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2018-2024 Program Evaluation results:  Learning Outcomes (3)</a:t>
                      </a:r>
                    </a:p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(in ranked order) </a:t>
                      </a:r>
                    </a:p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062557"/>
                  </a:ext>
                </a:extLst>
              </a:tr>
              <a:tr h="53591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Learning Outcomes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F7EB">
                        <a:alpha val="7921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F7EB">
                        <a:alpha val="7921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748421"/>
                  </a:ext>
                </a:extLst>
              </a:tr>
              <a:tr h="503141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Ranking</a:t>
                      </a: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Very highly ranked activities  (avg=95-99%)</a:t>
                      </a:r>
                      <a:endParaRPr lang="en-US" sz="1600" b="0" i="0" u="none" strike="noStrike" dirty="0">
                        <a:solidFill>
                          <a:srgbClr val="424E59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Average</a:t>
                      </a: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8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440889"/>
                  </a:ext>
                </a:extLst>
              </a:tr>
              <a:tr h="2490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u="none" strike="noStrike" dirty="0">
                        <a:solidFill>
                          <a:srgbClr val="333D48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Calibri" panose="020F0502020204030204" pitchFamily="34" charset="0"/>
                        </a:rPr>
                        <a:t>My understanding of research has increased as a result of the RTI program.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95.7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2269267"/>
                  </a:ext>
                </a:extLst>
              </a:tr>
              <a:tr h="2490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u="none" strike="noStrike" dirty="0">
                        <a:solidFill>
                          <a:srgbClr val="333D48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Calibri" panose="020F0502020204030204" pitchFamily="34" charset="0"/>
                        </a:rPr>
                        <a:t>I am confident I can apply what I learned in the RTI program.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95.6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265215"/>
                  </a:ext>
                </a:extLst>
              </a:tr>
              <a:tr h="471845">
                <a:tc>
                  <a:txBody>
                    <a:bodyPr/>
                    <a:lstStyle/>
                    <a:p>
                      <a:pPr algn="ctr" rtl="0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  <a:alpha val="3967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Highly ranked activities  (avg=90-94%)</a:t>
                      </a:r>
                      <a:endParaRPr lang="en-US" sz="1600" b="0" i="0" u="none" strike="noStrike" dirty="0">
                        <a:solidFill>
                          <a:srgbClr val="424E59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9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926709"/>
                  </a:ext>
                </a:extLst>
              </a:tr>
              <a:tr h="2490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u="none" strike="noStrike" dirty="0">
                        <a:solidFill>
                          <a:srgbClr val="333D48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Calibri" panose="020F0502020204030204" pitchFamily="34" charset="0"/>
                        </a:rPr>
                        <a:t>My interest in research has increased as a result of the RTI program.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u="none" strike="noStrike" dirty="0">
                        <a:solidFill>
                          <a:srgbClr val="333D48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93.9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0305192"/>
                  </a:ext>
                </a:extLst>
              </a:tr>
              <a:tr h="2490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i="0" u="none" strike="noStrike" dirty="0">
                        <a:solidFill>
                          <a:srgbClr val="333D48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Calibri" panose="020F0502020204030204" pitchFamily="34" charset="0"/>
                        </a:rPr>
                        <a:t>I am confident that I have the ability to do research.</a:t>
                      </a:r>
                      <a:endParaRPr lang="en-US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93.0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515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6278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3">
            <a:extLst>
              <a:ext uri="{FF2B5EF4-FFF2-40B4-BE49-F238E27FC236}">
                <a16:creationId xmlns:a16="http://schemas.microsoft.com/office/drawing/2014/main" id="{3F3AAF6A-EB80-114D-9DA0-4772AD882A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1097909"/>
              </p:ext>
            </p:extLst>
          </p:nvPr>
        </p:nvGraphicFramePr>
        <p:xfrm>
          <a:off x="1" y="169332"/>
          <a:ext cx="12092151" cy="6459371"/>
        </p:xfrm>
        <a:graphic>
          <a:graphicData uri="http://schemas.openxmlformats.org/drawingml/2006/table">
            <a:tbl>
              <a:tblPr firstRow="1" bandRow="1"/>
              <a:tblGrid>
                <a:gridCol w="5943599">
                  <a:extLst>
                    <a:ext uri="{9D8B030D-6E8A-4147-A177-3AD203B41FA5}">
                      <a16:colId xmlns:a16="http://schemas.microsoft.com/office/drawing/2014/main" val="2679209724"/>
                    </a:ext>
                  </a:extLst>
                </a:gridCol>
                <a:gridCol w="835572">
                  <a:extLst>
                    <a:ext uri="{9D8B030D-6E8A-4147-A177-3AD203B41FA5}">
                      <a16:colId xmlns:a16="http://schemas.microsoft.com/office/drawing/2014/main" val="1763947178"/>
                    </a:ext>
                  </a:extLst>
                </a:gridCol>
                <a:gridCol w="819807">
                  <a:extLst>
                    <a:ext uri="{9D8B030D-6E8A-4147-A177-3AD203B41FA5}">
                      <a16:colId xmlns:a16="http://schemas.microsoft.com/office/drawing/2014/main" val="694036328"/>
                    </a:ext>
                  </a:extLst>
                </a:gridCol>
                <a:gridCol w="740980">
                  <a:extLst>
                    <a:ext uri="{9D8B030D-6E8A-4147-A177-3AD203B41FA5}">
                      <a16:colId xmlns:a16="http://schemas.microsoft.com/office/drawing/2014/main" val="714626143"/>
                    </a:ext>
                  </a:extLst>
                </a:gridCol>
                <a:gridCol w="772510">
                  <a:extLst>
                    <a:ext uri="{9D8B030D-6E8A-4147-A177-3AD203B41FA5}">
                      <a16:colId xmlns:a16="http://schemas.microsoft.com/office/drawing/2014/main" val="2307062012"/>
                    </a:ext>
                  </a:extLst>
                </a:gridCol>
                <a:gridCol w="740979">
                  <a:extLst>
                    <a:ext uri="{9D8B030D-6E8A-4147-A177-3AD203B41FA5}">
                      <a16:colId xmlns:a16="http://schemas.microsoft.com/office/drawing/2014/main" val="1651118797"/>
                    </a:ext>
                  </a:extLst>
                </a:gridCol>
                <a:gridCol w="740980">
                  <a:extLst>
                    <a:ext uri="{9D8B030D-6E8A-4147-A177-3AD203B41FA5}">
                      <a16:colId xmlns:a16="http://schemas.microsoft.com/office/drawing/2014/main" val="3522348508"/>
                    </a:ext>
                  </a:extLst>
                </a:gridCol>
                <a:gridCol w="867103">
                  <a:extLst>
                    <a:ext uri="{9D8B030D-6E8A-4147-A177-3AD203B41FA5}">
                      <a16:colId xmlns:a16="http://schemas.microsoft.com/office/drawing/2014/main" val="2154184865"/>
                    </a:ext>
                  </a:extLst>
                </a:gridCol>
                <a:gridCol w="630621">
                  <a:extLst>
                    <a:ext uri="{9D8B030D-6E8A-4147-A177-3AD203B41FA5}">
                      <a16:colId xmlns:a16="http://schemas.microsoft.com/office/drawing/2014/main" val="2511173196"/>
                    </a:ext>
                  </a:extLst>
                </a:gridCol>
              </a:tblGrid>
              <a:tr h="841215">
                <a:tc gridSpan="8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2018-2021 Program Evaluation results: Community of practice (1)</a:t>
                      </a: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600" marR="72600" marT="36299" marB="3629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600" marR="72600" marT="36299" marB="3629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335262"/>
                  </a:ext>
                </a:extLst>
              </a:tr>
              <a:tr h="987586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of Practice Experience &amp; Activities</a:t>
                      </a:r>
                    </a:p>
                    <a:p>
                      <a:pPr algn="ctr" rtl="0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2018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2018 MEDIAN (N=20)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2019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2019 MEDIAN  (N=20)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2020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2020 MEDIAN   (N=20)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2021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 MEDIAN (N=32)</a:t>
                      </a: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963568"/>
                  </a:ext>
                </a:extLst>
              </a:tr>
              <a:tr h="67272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 Content of CoP posts was relevant.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74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82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68</a:t>
                      </a: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558724"/>
                  </a:ext>
                </a:extLst>
              </a:tr>
              <a:tr h="615620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quantity of CoP posts was just about right.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59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76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775398"/>
                  </a:ext>
                </a:extLst>
              </a:tr>
              <a:tr h="615620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CoP was easy to access and helped me stay connected to our group.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37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65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53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79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27718"/>
                  </a:ext>
                </a:extLst>
              </a:tr>
              <a:tr h="615620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 I was able to ask my colleagues for feedback on my research.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74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65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86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661163"/>
                  </a:ext>
                </a:extLst>
              </a:tr>
              <a:tr h="640676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Overall, the CoP was helpful to my research progress.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53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76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137655"/>
                  </a:ext>
                </a:extLst>
              </a:tr>
              <a:tr h="615620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CoP made me feel like I belonged to a research community.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53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83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392649"/>
                  </a:ext>
                </a:extLst>
              </a:tr>
              <a:tr h="85469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Participating in the CoP makes me feel like I have a network of peers from other institutions with whom I can talk about research.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79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83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190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1440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BFF6D8-1CFB-6547-90E0-FCB24BE0E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3">
            <a:extLst>
              <a:ext uri="{FF2B5EF4-FFF2-40B4-BE49-F238E27FC236}">
                <a16:creationId xmlns:a16="http://schemas.microsoft.com/office/drawing/2014/main" id="{A536E042-ACBE-FACA-2134-1374AFFAA0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7772234"/>
              </p:ext>
            </p:extLst>
          </p:nvPr>
        </p:nvGraphicFramePr>
        <p:xfrm>
          <a:off x="1" y="406400"/>
          <a:ext cx="12092151" cy="5977465"/>
        </p:xfrm>
        <a:graphic>
          <a:graphicData uri="http://schemas.openxmlformats.org/drawingml/2006/table">
            <a:tbl>
              <a:tblPr firstRow="1" bandRow="1"/>
              <a:tblGrid>
                <a:gridCol w="5943599">
                  <a:extLst>
                    <a:ext uri="{9D8B030D-6E8A-4147-A177-3AD203B41FA5}">
                      <a16:colId xmlns:a16="http://schemas.microsoft.com/office/drawing/2014/main" val="2679209724"/>
                    </a:ext>
                  </a:extLst>
                </a:gridCol>
                <a:gridCol w="835572">
                  <a:extLst>
                    <a:ext uri="{9D8B030D-6E8A-4147-A177-3AD203B41FA5}">
                      <a16:colId xmlns:a16="http://schemas.microsoft.com/office/drawing/2014/main" val="1763947178"/>
                    </a:ext>
                  </a:extLst>
                </a:gridCol>
                <a:gridCol w="819807">
                  <a:extLst>
                    <a:ext uri="{9D8B030D-6E8A-4147-A177-3AD203B41FA5}">
                      <a16:colId xmlns:a16="http://schemas.microsoft.com/office/drawing/2014/main" val="694036328"/>
                    </a:ext>
                  </a:extLst>
                </a:gridCol>
                <a:gridCol w="740980">
                  <a:extLst>
                    <a:ext uri="{9D8B030D-6E8A-4147-A177-3AD203B41FA5}">
                      <a16:colId xmlns:a16="http://schemas.microsoft.com/office/drawing/2014/main" val="714626143"/>
                    </a:ext>
                  </a:extLst>
                </a:gridCol>
                <a:gridCol w="772510">
                  <a:extLst>
                    <a:ext uri="{9D8B030D-6E8A-4147-A177-3AD203B41FA5}">
                      <a16:colId xmlns:a16="http://schemas.microsoft.com/office/drawing/2014/main" val="2307062012"/>
                    </a:ext>
                  </a:extLst>
                </a:gridCol>
                <a:gridCol w="740979">
                  <a:extLst>
                    <a:ext uri="{9D8B030D-6E8A-4147-A177-3AD203B41FA5}">
                      <a16:colId xmlns:a16="http://schemas.microsoft.com/office/drawing/2014/main" val="1651118797"/>
                    </a:ext>
                  </a:extLst>
                </a:gridCol>
                <a:gridCol w="740980">
                  <a:extLst>
                    <a:ext uri="{9D8B030D-6E8A-4147-A177-3AD203B41FA5}">
                      <a16:colId xmlns:a16="http://schemas.microsoft.com/office/drawing/2014/main" val="3522348508"/>
                    </a:ext>
                  </a:extLst>
                </a:gridCol>
                <a:gridCol w="867103">
                  <a:extLst>
                    <a:ext uri="{9D8B030D-6E8A-4147-A177-3AD203B41FA5}">
                      <a16:colId xmlns:a16="http://schemas.microsoft.com/office/drawing/2014/main" val="2154184865"/>
                    </a:ext>
                  </a:extLst>
                </a:gridCol>
                <a:gridCol w="630621">
                  <a:extLst>
                    <a:ext uri="{9D8B030D-6E8A-4147-A177-3AD203B41FA5}">
                      <a16:colId xmlns:a16="http://schemas.microsoft.com/office/drawing/2014/main" val="2511173196"/>
                    </a:ext>
                  </a:extLst>
                </a:gridCol>
              </a:tblGrid>
              <a:tr h="960920">
                <a:tc gridSpan="8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2022-2024 RTI Program Evaluation results: Community of practice (2)</a:t>
                      </a: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600" marR="72600" marT="36299" marB="3629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600" marR="72600" marT="36299" marB="3629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335262"/>
                  </a:ext>
                </a:extLst>
              </a:tr>
              <a:tr h="83959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of Practice Experience &amp; Activities</a:t>
                      </a:r>
                    </a:p>
                    <a:p>
                      <a:pPr algn="ctr" rtl="0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2022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2022 MEDIAN (N=30)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2023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2023 MEDIAN  (N=24)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2024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2024 MEDIAN   (N=24)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2025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 MEDIAN (N=)</a:t>
                      </a: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963568"/>
                  </a:ext>
                </a:extLst>
              </a:tr>
              <a:tr h="449576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Content of CoP posts was relevant.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92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558724"/>
                  </a:ext>
                </a:extLst>
              </a:tr>
              <a:tr h="57977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quantity of CoP posts was just about right.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67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82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775398"/>
                  </a:ext>
                </a:extLst>
              </a:tr>
              <a:tr h="57977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CoP was easy to access and helped me stay connected to our group.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55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71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27718"/>
                  </a:ext>
                </a:extLst>
              </a:tr>
              <a:tr h="57977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I was able to ask my colleagues for feedback on my research.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67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92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661163"/>
                  </a:ext>
                </a:extLst>
              </a:tr>
              <a:tr h="603368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Overall, the CoP was helpful to my research progress.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73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88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137655"/>
                  </a:ext>
                </a:extLst>
              </a:tr>
              <a:tr h="57977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 The CoP made me feel like I belonged to a research community.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73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80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392649"/>
                  </a:ext>
                </a:extLst>
              </a:tr>
              <a:tr h="804922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CoP makes me feel like I have a network of peers from other institutions with whom I can talk about research.</a:t>
                      </a: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7563" marR="7563" marT="756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84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3" marR="7563" marT="75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190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7882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4191B-DC89-01D1-CFE7-00AD9BA50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119CF1E-B5A4-D415-F254-988F4ACCCC68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51170779"/>
              </p:ext>
            </p:extLst>
          </p:nvPr>
        </p:nvGraphicFramePr>
        <p:xfrm>
          <a:off x="1661885" y="0"/>
          <a:ext cx="8200571" cy="68048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1601">
                  <a:extLst>
                    <a:ext uri="{9D8B030D-6E8A-4147-A177-3AD203B41FA5}">
                      <a16:colId xmlns:a16="http://schemas.microsoft.com/office/drawing/2014/main" val="3283620669"/>
                    </a:ext>
                  </a:extLst>
                </a:gridCol>
                <a:gridCol w="5283200">
                  <a:extLst>
                    <a:ext uri="{9D8B030D-6E8A-4147-A177-3AD203B41FA5}">
                      <a16:colId xmlns:a16="http://schemas.microsoft.com/office/drawing/2014/main" val="376386994"/>
                    </a:ext>
                  </a:extLst>
                </a:gridCol>
                <a:gridCol w="1545770">
                  <a:extLst>
                    <a:ext uri="{9D8B030D-6E8A-4147-A177-3AD203B41FA5}">
                      <a16:colId xmlns:a16="http://schemas.microsoft.com/office/drawing/2014/main" val="2412967023"/>
                    </a:ext>
                  </a:extLst>
                </a:gridCol>
              </a:tblGrid>
              <a:tr h="717471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2018-2024 Program Evaluation results: Community of practice (3)</a:t>
                      </a:r>
                    </a:p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(in ranked order)</a:t>
                      </a:r>
                    </a:p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062557"/>
                  </a:ext>
                </a:extLst>
              </a:tr>
              <a:tr h="46595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of Practice Experience &amp; Activities</a:t>
                      </a:r>
                    </a:p>
                    <a:p>
                      <a:pPr algn="ctr" rtl="0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F7EB">
                        <a:alpha val="7921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F7EB">
                        <a:alpha val="7921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748421"/>
                  </a:ext>
                </a:extLst>
              </a:tr>
              <a:tr h="500917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Ranking</a:t>
                      </a: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9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Lower ranked activities but still good ratings  (avg=70-89%)</a:t>
                      </a:r>
                      <a:endParaRPr lang="en-US" sz="1600" b="0" i="0" u="none" strike="noStrike" dirty="0">
                        <a:solidFill>
                          <a:srgbClr val="424E59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9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Average</a:t>
                      </a: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9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440889"/>
                  </a:ext>
                </a:extLst>
              </a:tr>
              <a:tr h="541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Content of CoP posts was relevant.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046235"/>
                  </a:ext>
                </a:extLst>
              </a:tr>
              <a:tr h="5636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was able to ask my colleagues for feedback on my research.</a:t>
                      </a:r>
                    </a:p>
                    <a:p>
                      <a:endParaRPr lang="en-US" sz="14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827135"/>
                  </a:ext>
                </a:extLst>
              </a:tr>
              <a:tr h="6535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Participating in the CoP makes me feel like I have a network of peers from other institutions with whom I can talk about research.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610679"/>
                  </a:ext>
                </a:extLst>
              </a:tr>
              <a:tr h="495189">
                <a:tc>
                  <a:txBody>
                    <a:bodyPr/>
                    <a:lstStyle/>
                    <a:p>
                      <a:pPr algn="ctr" rtl="0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967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Weaker ranked activities</a:t>
                      </a:r>
                    </a:p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 (avg=59-69%)</a:t>
                      </a: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9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3967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523578"/>
                  </a:ext>
                </a:extLst>
              </a:tr>
              <a:tr h="6055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quantity of CoP posts was just about right.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506202"/>
                  </a:ext>
                </a:extLst>
              </a:tr>
              <a:tr h="4071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CoP made me feel like I belonged to a research community.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027233"/>
                  </a:ext>
                </a:extLst>
              </a:tr>
              <a:tr h="4071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Overall, the CoP was helpful to my research progress.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>
                        <a:solidFill>
                          <a:srgbClr val="333D48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619683"/>
                  </a:ext>
                </a:extLst>
              </a:tr>
              <a:tr h="5143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CoP was easy to access and helped me stay connected to our group.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109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5420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94D6AA1-A0E1-45F9-8E25-BAB809229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08016-5AA9-FE4C-BBC7-B8C5AAF8C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57189"/>
            <a:ext cx="10515599" cy="129628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endParaRPr lang="en-US" sz="52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E1D68EA-1709-824A-9BFF-238105AC27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056454"/>
              </p:ext>
            </p:extLst>
          </p:nvPr>
        </p:nvGraphicFramePr>
        <p:xfrm>
          <a:off x="-40341" y="135467"/>
          <a:ext cx="12187729" cy="6667545"/>
        </p:xfrm>
        <a:graphic>
          <a:graphicData uri="http://schemas.openxmlformats.org/drawingml/2006/table">
            <a:tbl>
              <a:tblPr firstRow="1" bandRow="1"/>
              <a:tblGrid>
                <a:gridCol w="6136212">
                  <a:extLst>
                    <a:ext uri="{9D8B030D-6E8A-4147-A177-3AD203B41FA5}">
                      <a16:colId xmlns:a16="http://schemas.microsoft.com/office/drawing/2014/main" val="1966325586"/>
                    </a:ext>
                  </a:extLst>
                </a:gridCol>
                <a:gridCol w="732110">
                  <a:extLst>
                    <a:ext uri="{9D8B030D-6E8A-4147-A177-3AD203B41FA5}">
                      <a16:colId xmlns:a16="http://schemas.microsoft.com/office/drawing/2014/main" val="3768353633"/>
                    </a:ext>
                  </a:extLst>
                </a:gridCol>
                <a:gridCol w="821758">
                  <a:extLst>
                    <a:ext uri="{9D8B030D-6E8A-4147-A177-3AD203B41FA5}">
                      <a16:colId xmlns:a16="http://schemas.microsoft.com/office/drawing/2014/main" val="2811965268"/>
                    </a:ext>
                  </a:extLst>
                </a:gridCol>
                <a:gridCol w="792273">
                  <a:extLst>
                    <a:ext uri="{9D8B030D-6E8A-4147-A177-3AD203B41FA5}">
                      <a16:colId xmlns:a16="http://schemas.microsoft.com/office/drawing/2014/main" val="3854194459"/>
                    </a:ext>
                  </a:extLst>
                </a:gridCol>
                <a:gridCol w="702229">
                  <a:extLst>
                    <a:ext uri="{9D8B030D-6E8A-4147-A177-3AD203B41FA5}">
                      <a16:colId xmlns:a16="http://schemas.microsoft.com/office/drawing/2014/main" val="2428853704"/>
                    </a:ext>
                  </a:extLst>
                </a:gridCol>
                <a:gridCol w="761993">
                  <a:extLst>
                    <a:ext uri="{9D8B030D-6E8A-4147-A177-3AD203B41FA5}">
                      <a16:colId xmlns:a16="http://schemas.microsoft.com/office/drawing/2014/main" val="3154009368"/>
                    </a:ext>
                  </a:extLst>
                </a:gridCol>
                <a:gridCol w="717170">
                  <a:extLst>
                    <a:ext uri="{9D8B030D-6E8A-4147-A177-3AD203B41FA5}">
                      <a16:colId xmlns:a16="http://schemas.microsoft.com/office/drawing/2014/main" val="1762469307"/>
                    </a:ext>
                  </a:extLst>
                </a:gridCol>
                <a:gridCol w="761992">
                  <a:extLst>
                    <a:ext uri="{9D8B030D-6E8A-4147-A177-3AD203B41FA5}">
                      <a16:colId xmlns:a16="http://schemas.microsoft.com/office/drawing/2014/main" val="298847447"/>
                    </a:ext>
                  </a:extLst>
                </a:gridCol>
                <a:gridCol w="761992">
                  <a:extLst>
                    <a:ext uri="{9D8B030D-6E8A-4147-A177-3AD203B41FA5}">
                      <a16:colId xmlns:a16="http://schemas.microsoft.com/office/drawing/2014/main" val="1686028945"/>
                    </a:ext>
                  </a:extLst>
                </a:gridCol>
              </a:tblGrid>
              <a:tr h="749676">
                <a:tc gridSpan="8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2018-2021 RTI Program Evaluation results: Mentoring Support (1)</a:t>
                      </a: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11" marR="63911" marT="31956" marB="3195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11" marR="63911" marT="31956" marB="3195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8467"/>
                  </a:ext>
                </a:extLst>
              </a:tr>
              <a:tr h="87379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Mentoring Experience &amp; Activities</a:t>
                      </a:r>
                    </a:p>
                  </a:txBody>
                  <a:tcPr marL="4544" marR="4544" marT="4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2018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2018 MEDIAN (N=20)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2019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2019 MEDIAN  (N=20)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2020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2020 MEDIAN   (N=20)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2021 %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 MEDIAN (N=32)</a:t>
                      </a:r>
                    </a:p>
                    <a:p>
                      <a:pPr algn="ctr" rtl="0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206230"/>
                  </a:ext>
                </a:extLst>
              </a:tr>
              <a:tr h="412727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number of contacts with my mentor was just right.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4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72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4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79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4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90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4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672651"/>
                  </a:ext>
                </a:extLst>
              </a:tr>
              <a:tr h="412727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My mentor was accessible to me.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89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83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4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95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313095"/>
                  </a:ext>
                </a:extLst>
              </a:tr>
              <a:tr h="510194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My mentor provided constructive and useful feedback on my research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68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72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89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498271"/>
                  </a:ext>
                </a:extLst>
              </a:tr>
              <a:tr h="59778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My mentor was supportive and encouraging.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84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83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4.5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5</a:t>
                      </a: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511422"/>
                  </a:ext>
                </a:extLst>
              </a:tr>
              <a:tr h="550296">
                <a:tc>
                  <a:txBody>
                    <a:bodyPr/>
                    <a:lstStyle/>
                    <a:p>
                      <a:pPr marL="0" indent="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My peer coach was supportive and encouraging</a:t>
                      </a:r>
                    </a:p>
                    <a:p>
                      <a:pPr marL="228600" indent="-2286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 startAt="8"/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highlight>
                          <a:srgbClr val="C0C0C0"/>
                        </a:highlight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highlight>
                          <a:srgbClr val="C0C0C0"/>
                        </a:highlight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highlight>
                          <a:srgbClr val="C0C0C0"/>
                        </a:highlight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highlight>
                          <a:srgbClr val="C0C0C0"/>
                        </a:highlight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highlight>
                          <a:srgbClr val="C0C0C0"/>
                        </a:highlight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highlight>
                          <a:srgbClr val="C0C0C0"/>
                        </a:highlight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299481"/>
                  </a:ext>
                </a:extLst>
              </a:tr>
              <a:tr h="550296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I was able to consult with my mentor to get help on a specific aspect of my research.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79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78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4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89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612060"/>
                  </a:ext>
                </a:extLst>
              </a:tr>
              <a:tr h="678662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I was able to consult with my mentor to get guidance on publishing my research.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44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4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44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3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58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4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71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4.5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66622"/>
                  </a:ext>
                </a:extLst>
              </a:tr>
              <a:tr h="59778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Overall, my mentor was helpful to my research progress.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84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72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4</a:t>
                      </a: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84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>
                          <a:effectLst/>
                          <a:latin typeface="+mn-lt"/>
                        </a:rPr>
                        <a:t>5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657" marR="6657" marT="665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087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870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0497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C2D6ED-E141-8646-EE34-367EFBCD1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EF60DB7E-AD5F-8337-7200-B472CAB2FA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4DD4DF-EE53-1046-B0C6-8457943E8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57189"/>
            <a:ext cx="10515599" cy="129628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endParaRPr lang="en-US" sz="52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9093D5D-5EF7-6AB2-A238-850661908A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013597"/>
              </p:ext>
            </p:extLst>
          </p:nvPr>
        </p:nvGraphicFramePr>
        <p:xfrm>
          <a:off x="389467" y="135467"/>
          <a:ext cx="11616267" cy="6559643"/>
        </p:xfrm>
        <a:graphic>
          <a:graphicData uri="http://schemas.openxmlformats.org/drawingml/2006/table">
            <a:tbl>
              <a:tblPr firstRow="1" bandRow="1"/>
              <a:tblGrid>
                <a:gridCol w="5641598">
                  <a:extLst>
                    <a:ext uri="{9D8B030D-6E8A-4147-A177-3AD203B41FA5}">
                      <a16:colId xmlns:a16="http://schemas.microsoft.com/office/drawing/2014/main" val="1966325586"/>
                    </a:ext>
                  </a:extLst>
                </a:gridCol>
                <a:gridCol w="722813">
                  <a:extLst>
                    <a:ext uri="{9D8B030D-6E8A-4147-A177-3AD203B41FA5}">
                      <a16:colId xmlns:a16="http://schemas.microsoft.com/office/drawing/2014/main" val="3768353633"/>
                    </a:ext>
                  </a:extLst>
                </a:gridCol>
                <a:gridCol w="811322">
                  <a:extLst>
                    <a:ext uri="{9D8B030D-6E8A-4147-A177-3AD203B41FA5}">
                      <a16:colId xmlns:a16="http://schemas.microsoft.com/office/drawing/2014/main" val="2811965268"/>
                    </a:ext>
                  </a:extLst>
                </a:gridCol>
                <a:gridCol w="782212">
                  <a:extLst>
                    <a:ext uri="{9D8B030D-6E8A-4147-A177-3AD203B41FA5}">
                      <a16:colId xmlns:a16="http://schemas.microsoft.com/office/drawing/2014/main" val="3854194459"/>
                    </a:ext>
                  </a:extLst>
                </a:gridCol>
                <a:gridCol w="693311">
                  <a:extLst>
                    <a:ext uri="{9D8B030D-6E8A-4147-A177-3AD203B41FA5}">
                      <a16:colId xmlns:a16="http://schemas.microsoft.com/office/drawing/2014/main" val="2428853704"/>
                    </a:ext>
                  </a:extLst>
                </a:gridCol>
                <a:gridCol w="752317">
                  <a:extLst>
                    <a:ext uri="{9D8B030D-6E8A-4147-A177-3AD203B41FA5}">
                      <a16:colId xmlns:a16="http://schemas.microsoft.com/office/drawing/2014/main" val="3154009368"/>
                    </a:ext>
                  </a:extLst>
                </a:gridCol>
                <a:gridCol w="708062">
                  <a:extLst>
                    <a:ext uri="{9D8B030D-6E8A-4147-A177-3AD203B41FA5}">
                      <a16:colId xmlns:a16="http://schemas.microsoft.com/office/drawing/2014/main" val="1762469307"/>
                    </a:ext>
                  </a:extLst>
                </a:gridCol>
                <a:gridCol w="752316">
                  <a:extLst>
                    <a:ext uri="{9D8B030D-6E8A-4147-A177-3AD203B41FA5}">
                      <a16:colId xmlns:a16="http://schemas.microsoft.com/office/drawing/2014/main" val="298847447"/>
                    </a:ext>
                  </a:extLst>
                </a:gridCol>
                <a:gridCol w="752316">
                  <a:extLst>
                    <a:ext uri="{9D8B030D-6E8A-4147-A177-3AD203B41FA5}">
                      <a16:colId xmlns:a16="http://schemas.microsoft.com/office/drawing/2014/main" val="1686028945"/>
                    </a:ext>
                  </a:extLst>
                </a:gridCol>
              </a:tblGrid>
              <a:tr h="749676">
                <a:tc gridSpan="9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2022-2024 RTI Program Evaluation results: Mentoring Support (2)</a:t>
                      </a: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11" marR="63911" marT="31956" marB="3195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11" marR="63911" marT="31956" marB="3195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8467"/>
                  </a:ext>
                </a:extLst>
              </a:tr>
              <a:tr h="87379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Mentoring Experience &amp; Activities</a:t>
                      </a: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2022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2022 MEDIAN (N=30)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2023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2023 MEDIAN  (N=25)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2024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2024 MEDIAN   (N=24)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2025 %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 MEDIAN (N=xx)</a:t>
                      </a:r>
                    </a:p>
                    <a:p>
                      <a:pPr algn="ctr" rtl="0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206230"/>
                  </a:ext>
                </a:extLst>
              </a:tr>
              <a:tr h="412727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number of contacts with my mentor was just right.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672651"/>
                  </a:ext>
                </a:extLst>
              </a:tr>
              <a:tr h="412727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 My mentor was accessible to me.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313095"/>
                  </a:ext>
                </a:extLst>
              </a:tr>
              <a:tr h="510194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 My mentor provided constructive and useful feedback on my research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498271"/>
                  </a:ext>
                </a:extLst>
              </a:tr>
              <a:tr h="59778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My mentor was supportive and encouraging.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511422"/>
                  </a:ext>
                </a:extLst>
              </a:tr>
              <a:tr h="550296">
                <a:tc>
                  <a:txBody>
                    <a:bodyPr/>
                    <a:lstStyle/>
                    <a:p>
                      <a:pPr marL="0" indent="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My peer coach was supportive and encouraging.</a:t>
                      </a:r>
                    </a:p>
                    <a:p>
                      <a:pPr marL="228600" indent="-228600"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 startAt="8"/>
                      </a:pPr>
                      <a:endParaRPr lang="en-US" sz="1400" b="0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91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299481"/>
                  </a:ext>
                </a:extLst>
              </a:tr>
              <a:tr h="581606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I was able to consult with my mentor to get help on a specific aspect of my research.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88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4.5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612060"/>
                  </a:ext>
                </a:extLst>
              </a:tr>
              <a:tr h="678662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I was able to consult with my mentor to get guidance on publishing my research.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66622"/>
                  </a:ext>
                </a:extLst>
              </a:tr>
              <a:tr h="597781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 Overall, my mentor was helpful to my research progress.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</a:rPr>
                        <a:t>4.5</a:t>
                      </a: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57" marR="6657" marT="66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087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361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54C85-74C2-2A73-A020-F77EAD8CB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BCD5C48-474D-78A9-3E52-2B6BAD32AAFA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49698394"/>
              </p:ext>
            </p:extLst>
          </p:nvPr>
        </p:nvGraphicFramePr>
        <p:xfrm>
          <a:off x="741404" y="356079"/>
          <a:ext cx="10379678" cy="62553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6071">
                  <a:extLst>
                    <a:ext uri="{9D8B030D-6E8A-4147-A177-3AD203B41FA5}">
                      <a16:colId xmlns:a16="http://schemas.microsoft.com/office/drawing/2014/main" val="3283620669"/>
                    </a:ext>
                  </a:extLst>
                </a:gridCol>
                <a:gridCol w="6687084">
                  <a:extLst>
                    <a:ext uri="{9D8B030D-6E8A-4147-A177-3AD203B41FA5}">
                      <a16:colId xmlns:a16="http://schemas.microsoft.com/office/drawing/2014/main" val="376386994"/>
                    </a:ext>
                  </a:extLst>
                </a:gridCol>
                <a:gridCol w="1956523">
                  <a:extLst>
                    <a:ext uri="{9D8B030D-6E8A-4147-A177-3AD203B41FA5}">
                      <a16:colId xmlns:a16="http://schemas.microsoft.com/office/drawing/2014/main" val="2412967023"/>
                    </a:ext>
                  </a:extLst>
                </a:gridCol>
              </a:tblGrid>
              <a:tr h="660481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2018-2024 Program Evaluation results:  Mentoring Support (3)</a:t>
                      </a:r>
                    </a:p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(in ranked order)</a:t>
                      </a:r>
                    </a:p>
                    <a:p>
                      <a:pPr algn="ctr" rtl="0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062557"/>
                  </a:ext>
                </a:extLst>
              </a:tr>
              <a:tr h="66048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Mentoring Support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F7EB">
                        <a:alpha val="7921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F7EB">
                        <a:alpha val="7921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748421"/>
                  </a:ext>
                </a:extLst>
              </a:tr>
              <a:tr h="529918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Ranking</a:t>
                      </a: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Highly ranked activities  (avg=90-94%)</a:t>
                      </a:r>
                      <a:endParaRPr lang="en-US" sz="1600" b="0" i="0" u="none" strike="noStrike" dirty="0">
                        <a:solidFill>
                          <a:srgbClr val="424E59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Average</a:t>
                      </a: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8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440889"/>
                  </a:ext>
                </a:extLst>
              </a:tr>
              <a:tr h="4696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My mentor was supportive and encouraging.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046235"/>
                  </a:ext>
                </a:extLst>
              </a:tr>
              <a:tr h="4451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 My mentor was accessible to me.</a:t>
                      </a:r>
                      <a:endParaRPr lang="en-US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013247"/>
                  </a:ext>
                </a:extLst>
              </a:tr>
              <a:tr h="3583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My peer coach was supportive and encouraging.</a:t>
                      </a:r>
                      <a:endParaRPr lang="en-US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827135"/>
                  </a:ext>
                </a:extLst>
              </a:tr>
              <a:tr h="598138">
                <a:tc>
                  <a:txBody>
                    <a:bodyPr/>
                    <a:lstStyle/>
                    <a:p>
                      <a:pPr algn="ctr" rtl="0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  <a:alpha val="3967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Lower ranked activities but still good ratings  (avg=70-89%)</a:t>
                      </a: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>
                        <a:alpha val="9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  <a:alpha val="3967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926709"/>
                  </a:ext>
                </a:extLst>
              </a:tr>
              <a:tr h="3162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Overall, my mentor was  helpful to my research progress.</a:t>
                      </a:r>
                      <a:endParaRPr lang="en-US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515037"/>
                  </a:ext>
                </a:extLst>
              </a:tr>
              <a:tr h="3488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My mentor provided constructive and useful feedback on my research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65387"/>
                  </a:ext>
                </a:extLst>
              </a:tr>
              <a:tr h="3488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I was able to consult with my mentor to get help on a specific aspect of my research.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402931"/>
                  </a:ext>
                </a:extLst>
              </a:tr>
              <a:tr h="3960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number of contacts with my mentor was just right.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619683"/>
                  </a:ext>
                </a:extLst>
              </a:tr>
              <a:tr h="607574">
                <a:tc>
                  <a:txBody>
                    <a:bodyPr/>
                    <a:lstStyle/>
                    <a:p>
                      <a:pPr algn="ctr" rtl="0" fontAlgn="b"/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Weaker ranked activities  (avg=60-69%)</a:t>
                      </a:r>
                      <a:endParaRPr lang="en-US" sz="1600" b="1" i="0" u="none" strike="noStrike" dirty="0">
                        <a:solidFill>
                          <a:srgbClr val="424E59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4544" marR="4544" marT="45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615728"/>
                  </a:ext>
                </a:extLst>
              </a:tr>
              <a:tr h="4862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I was able to consult with my mentor to get guidance on publishing my research.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109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6837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B9939D-A569-8848-895E-7CF27F1E3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967" y="4078201"/>
            <a:ext cx="8324568" cy="380422"/>
          </a:xfrm>
        </p:spPr>
        <p:txBody>
          <a:bodyPr anchor="ctr">
            <a:normAutofit fontScale="90000"/>
          </a:bodyPr>
          <a:lstStyle/>
          <a:p>
            <a:pPr algn="ctr"/>
            <a:endParaRPr lang="en-US" sz="40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0816E41-81A9-4CE2-B153-AE618E2C1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6158" y="4880300"/>
            <a:ext cx="4189576" cy="947335"/>
          </a:xfrm>
        </p:spPr>
        <p:txBody>
          <a:bodyPr anchor="ctr">
            <a:normAutofit/>
          </a:bodyPr>
          <a:lstStyle/>
          <a:p>
            <a:pPr algn="ctr"/>
            <a:endParaRPr lang="en-US" sz="2000"/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ADBFAEA6-41A8-6D4C-B7D7-89426FF845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4047581"/>
              </p:ext>
            </p:extLst>
          </p:nvPr>
        </p:nvGraphicFramePr>
        <p:xfrm>
          <a:off x="642551" y="355599"/>
          <a:ext cx="10872117" cy="5908569"/>
        </p:xfrm>
        <a:graphic>
          <a:graphicData uri="http://schemas.openxmlformats.org/drawingml/2006/table">
            <a:tbl>
              <a:tblPr/>
              <a:tblGrid>
                <a:gridCol w="4275228">
                  <a:extLst>
                    <a:ext uri="{9D8B030D-6E8A-4147-A177-3AD203B41FA5}">
                      <a16:colId xmlns:a16="http://schemas.microsoft.com/office/drawing/2014/main" val="1569718556"/>
                    </a:ext>
                  </a:extLst>
                </a:gridCol>
                <a:gridCol w="788765">
                  <a:extLst>
                    <a:ext uri="{9D8B030D-6E8A-4147-A177-3AD203B41FA5}">
                      <a16:colId xmlns:a16="http://schemas.microsoft.com/office/drawing/2014/main" val="3131227997"/>
                    </a:ext>
                  </a:extLst>
                </a:gridCol>
                <a:gridCol w="734448">
                  <a:extLst>
                    <a:ext uri="{9D8B030D-6E8A-4147-A177-3AD203B41FA5}">
                      <a16:colId xmlns:a16="http://schemas.microsoft.com/office/drawing/2014/main" val="2293056521"/>
                    </a:ext>
                  </a:extLst>
                </a:gridCol>
                <a:gridCol w="848696">
                  <a:extLst>
                    <a:ext uri="{9D8B030D-6E8A-4147-A177-3AD203B41FA5}">
                      <a16:colId xmlns:a16="http://schemas.microsoft.com/office/drawing/2014/main" val="1772849908"/>
                    </a:ext>
                  </a:extLst>
                </a:gridCol>
                <a:gridCol w="766734">
                  <a:extLst>
                    <a:ext uri="{9D8B030D-6E8A-4147-A177-3AD203B41FA5}">
                      <a16:colId xmlns:a16="http://schemas.microsoft.com/office/drawing/2014/main" val="2918667780"/>
                    </a:ext>
                  </a:extLst>
                </a:gridCol>
                <a:gridCol w="860174">
                  <a:extLst>
                    <a:ext uri="{9D8B030D-6E8A-4147-A177-3AD203B41FA5}">
                      <a16:colId xmlns:a16="http://schemas.microsoft.com/office/drawing/2014/main" val="3666307944"/>
                    </a:ext>
                  </a:extLst>
                </a:gridCol>
                <a:gridCol w="781284">
                  <a:extLst>
                    <a:ext uri="{9D8B030D-6E8A-4147-A177-3AD203B41FA5}">
                      <a16:colId xmlns:a16="http://schemas.microsoft.com/office/drawing/2014/main" val="1209269528"/>
                    </a:ext>
                  </a:extLst>
                </a:gridCol>
                <a:gridCol w="874750">
                  <a:extLst>
                    <a:ext uri="{9D8B030D-6E8A-4147-A177-3AD203B41FA5}">
                      <a16:colId xmlns:a16="http://schemas.microsoft.com/office/drawing/2014/main" val="122170962"/>
                    </a:ext>
                  </a:extLst>
                </a:gridCol>
                <a:gridCol w="942038">
                  <a:extLst>
                    <a:ext uri="{9D8B030D-6E8A-4147-A177-3AD203B41FA5}">
                      <a16:colId xmlns:a16="http://schemas.microsoft.com/office/drawing/2014/main" val="2788349344"/>
                    </a:ext>
                  </a:extLst>
                </a:gridCol>
              </a:tblGrid>
              <a:tr h="1293552">
                <a:tc gridSpan="9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2018-2021 RTI Program Evaluation results: Reporting Process (1)</a:t>
                      </a: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50" marR="75650" marT="37825" marB="378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50" marR="75650" marT="37825" marB="378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406157"/>
                  </a:ext>
                </a:extLst>
              </a:tr>
              <a:tr h="72120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Reporting Process Experience &amp; Activities</a:t>
                      </a: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2018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2018 MEDIAN (N=20)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2019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2019 MEDIAN  (N=20)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2020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2020 MEDIAN   (N=20)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2021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 MEDIAN (N=32)</a:t>
                      </a:r>
                    </a:p>
                    <a:p>
                      <a:pPr algn="ctr" rtl="0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206026"/>
                  </a:ext>
                </a:extLst>
              </a:tr>
              <a:tr h="764428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questions in the report were relevant and captured my research activities.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79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93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4.5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760156"/>
                  </a:ext>
                </a:extLst>
              </a:tr>
              <a:tr h="804877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report provided an opportunity to receive constructive feedback and encouragement.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79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65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438778"/>
                  </a:ext>
                </a:extLst>
              </a:tr>
              <a:tr h="69989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frequency of reports (e.g. quarterly reports) was just about right.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89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74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358174"/>
                  </a:ext>
                </a:extLst>
              </a:tr>
              <a:tr h="76988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suggested timeline in the report for completing my research project was realistic. 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58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83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76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237389"/>
                  </a:ext>
                </a:extLst>
              </a:tr>
              <a:tr h="839872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Overall, completing the quarterly reports was helpful to my research progress.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89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93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553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489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57E538-6DDE-AE9F-00EB-809F27958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9A84CDD-6771-A651-20B8-D734D8646F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BBAF04-4BDE-91B0-6C51-45977676F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967" y="4078201"/>
            <a:ext cx="8324568" cy="380422"/>
          </a:xfrm>
        </p:spPr>
        <p:txBody>
          <a:bodyPr anchor="ctr">
            <a:normAutofit fontScale="90000"/>
          </a:bodyPr>
          <a:lstStyle/>
          <a:p>
            <a:pPr algn="ctr"/>
            <a:endParaRPr lang="en-US" sz="40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1B4D619-EA0E-1C7A-2A1E-779B831FE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6158" y="4880300"/>
            <a:ext cx="4189576" cy="947335"/>
          </a:xfrm>
        </p:spPr>
        <p:txBody>
          <a:bodyPr anchor="ctr">
            <a:normAutofit/>
          </a:bodyPr>
          <a:lstStyle/>
          <a:p>
            <a:pPr algn="ctr"/>
            <a:endParaRPr lang="en-US" sz="2000"/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FD41D16A-BF45-8A6A-0568-3F5BC48DBA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1949671"/>
              </p:ext>
            </p:extLst>
          </p:nvPr>
        </p:nvGraphicFramePr>
        <p:xfrm>
          <a:off x="642551" y="355599"/>
          <a:ext cx="10872117" cy="5908569"/>
        </p:xfrm>
        <a:graphic>
          <a:graphicData uri="http://schemas.openxmlformats.org/drawingml/2006/table">
            <a:tbl>
              <a:tblPr/>
              <a:tblGrid>
                <a:gridCol w="4275228">
                  <a:extLst>
                    <a:ext uri="{9D8B030D-6E8A-4147-A177-3AD203B41FA5}">
                      <a16:colId xmlns:a16="http://schemas.microsoft.com/office/drawing/2014/main" val="1569718556"/>
                    </a:ext>
                  </a:extLst>
                </a:gridCol>
                <a:gridCol w="788765">
                  <a:extLst>
                    <a:ext uri="{9D8B030D-6E8A-4147-A177-3AD203B41FA5}">
                      <a16:colId xmlns:a16="http://schemas.microsoft.com/office/drawing/2014/main" val="3131227997"/>
                    </a:ext>
                  </a:extLst>
                </a:gridCol>
                <a:gridCol w="734448">
                  <a:extLst>
                    <a:ext uri="{9D8B030D-6E8A-4147-A177-3AD203B41FA5}">
                      <a16:colId xmlns:a16="http://schemas.microsoft.com/office/drawing/2014/main" val="2293056521"/>
                    </a:ext>
                  </a:extLst>
                </a:gridCol>
                <a:gridCol w="848696">
                  <a:extLst>
                    <a:ext uri="{9D8B030D-6E8A-4147-A177-3AD203B41FA5}">
                      <a16:colId xmlns:a16="http://schemas.microsoft.com/office/drawing/2014/main" val="1772849908"/>
                    </a:ext>
                  </a:extLst>
                </a:gridCol>
                <a:gridCol w="766734">
                  <a:extLst>
                    <a:ext uri="{9D8B030D-6E8A-4147-A177-3AD203B41FA5}">
                      <a16:colId xmlns:a16="http://schemas.microsoft.com/office/drawing/2014/main" val="2918667780"/>
                    </a:ext>
                  </a:extLst>
                </a:gridCol>
                <a:gridCol w="860174">
                  <a:extLst>
                    <a:ext uri="{9D8B030D-6E8A-4147-A177-3AD203B41FA5}">
                      <a16:colId xmlns:a16="http://schemas.microsoft.com/office/drawing/2014/main" val="3666307944"/>
                    </a:ext>
                  </a:extLst>
                </a:gridCol>
                <a:gridCol w="781284">
                  <a:extLst>
                    <a:ext uri="{9D8B030D-6E8A-4147-A177-3AD203B41FA5}">
                      <a16:colId xmlns:a16="http://schemas.microsoft.com/office/drawing/2014/main" val="1209269528"/>
                    </a:ext>
                  </a:extLst>
                </a:gridCol>
                <a:gridCol w="874750">
                  <a:extLst>
                    <a:ext uri="{9D8B030D-6E8A-4147-A177-3AD203B41FA5}">
                      <a16:colId xmlns:a16="http://schemas.microsoft.com/office/drawing/2014/main" val="122170962"/>
                    </a:ext>
                  </a:extLst>
                </a:gridCol>
                <a:gridCol w="942038">
                  <a:extLst>
                    <a:ext uri="{9D8B030D-6E8A-4147-A177-3AD203B41FA5}">
                      <a16:colId xmlns:a16="http://schemas.microsoft.com/office/drawing/2014/main" val="2788349344"/>
                    </a:ext>
                  </a:extLst>
                </a:gridCol>
              </a:tblGrid>
              <a:tr h="1293552">
                <a:tc gridSpan="9"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2022-2024 RTI Program Evaluation results: Reporting Process (2)</a:t>
                      </a: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50" marR="75650" marT="37825" marB="378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650" marR="75650" marT="37825" marB="378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6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406157"/>
                  </a:ext>
                </a:extLst>
              </a:tr>
              <a:tr h="72120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Reporting Process Experience &amp; Activities</a:t>
                      </a: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2022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2022 MEDIAN (N=29)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2023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2023 MEDIAN  (N=25)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2024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2024 MEDIAN   (N=24) 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1" u="none" strike="noStrike" dirty="0">
                          <a:effectLst/>
                        </a:rPr>
                        <a:t>2025  % EXCELLENT &amp; GOOD RATING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 MEDIAN (N=)</a:t>
                      </a:r>
                    </a:p>
                    <a:p>
                      <a:pPr algn="ctr" rtl="0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44" marR="4544" marT="45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3206026"/>
                  </a:ext>
                </a:extLst>
              </a:tr>
              <a:tr h="764428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questions in the report were relevant and captured my research activities.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86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88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96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760156"/>
                  </a:ext>
                </a:extLst>
              </a:tr>
              <a:tr h="804877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report provided an opportunity to receive constructive feedback and encouragement.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89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88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438778"/>
                  </a:ext>
                </a:extLst>
              </a:tr>
              <a:tr h="69989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frequency of reports (e.g. quarterly reports) was just about right.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89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96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100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358174"/>
                  </a:ext>
                </a:extLst>
              </a:tr>
              <a:tr h="76988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The suggested timeline in the report for completing my research project was realistic. 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93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68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84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8237389"/>
                  </a:ext>
                </a:extLst>
              </a:tr>
              <a:tr h="839872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solidFill>
                            <a:srgbClr val="333D48"/>
                          </a:solidFill>
                          <a:effectLst/>
                          <a:latin typeface="+mn-lt"/>
                        </a:rPr>
                        <a:t>Overall, completing the quarterly reports was helpful to my research progress.</a:t>
                      </a: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86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92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88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0" u="none" strike="noStrike" dirty="0">
                          <a:effectLst/>
                          <a:latin typeface="+mn-lt"/>
                        </a:rPr>
                        <a:t>4.5</a:t>
                      </a:r>
                    </a:p>
                  </a:txBody>
                  <a:tcPr marL="7880" marR="7880" marT="78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C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i="0" u="none" strike="noStrike" dirty="0">
                        <a:effectLst/>
                        <a:latin typeface="+mn-lt"/>
                      </a:endParaRPr>
                    </a:p>
                  </a:txBody>
                  <a:tcPr marL="7880" marR="7880" marT="788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553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2994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E0544D60D6284684224A3200DBAE35" ma:contentTypeVersion="10" ma:contentTypeDescription="Create a new document." ma:contentTypeScope="" ma:versionID="b32d297b2780cc9cdd2b9b37174deecc">
  <xsd:schema xmlns:xsd="http://www.w3.org/2001/XMLSchema" xmlns:xs="http://www.w3.org/2001/XMLSchema" xmlns:p="http://schemas.microsoft.com/office/2006/metadata/properties" xmlns:ns2="1dbb4f9a-b4d1-484a-af68-baf38016de55" xmlns:ns3="5050ce75-aed8-457a-af48-2dcb752a2620" targetNamespace="http://schemas.microsoft.com/office/2006/metadata/properties" ma:root="true" ma:fieldsID="c110d382cf23a852dfd432dd70232cfb" ns2:_="" ns3:_="">
    <xsd:import namespace="1dbb4f9a-b4d1-484a-af68-baf38016de55"/>
    <xsd:import namespace="5050ce75-aed8-457a-af48-2dcb752a26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bb4f9a-b4d1-484a-af68-baf38016de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0ce75-aed8-457a-af48-2dcb752a262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6A2DABA-7A52-4C45-B5E3-CBC219413E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bb4f9a-b4d1-484a-af68-baf38016de55"/>
    <ds:schemaRef ds:uri="5050ce75-aed8-457a-af48-2dcb752a26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B86C2CD-F296-4DC8-93D2-08C5B6C17A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3CE9CE-003A-46A9-9E18-925D38AA82C2}">
  <ds:schemaRefs>
    <ds:schemaRef ds:uri="http://www.w3.org/XML/1998/namespace"/>
    <ds:schemaRef ds:uri="http://schemas.microsoft.com/office/infopath/2007/PartnerControls"/>
    <ds:schemaRef ds:uri="5050ce75-aed8-457a-af48-2dcb752a2620"/>
    <ds:schemaRef ds:uri="http://schemas.microsoft.com/office/2006/documentManagement/types"/>
    <ds:schemaRef ds:uri="http://purl.org/dc/elements/1.1/"/>
    <ds:schemaRef ds:uri="1dbb4f9a-b4d1-484a-af68-baf38016de55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d026bb9f-849e-4520-adf3-36adc211bebd}" enabled="1" method="Privileged" siteId="{ac144e41-8001-48f0-9e1c-170716ed06b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8650</TotalTime>
  <Words>3803</Words>
  <Application>Microsoft Macintosh PowerPoint</Application>
  <PresentationFormat>Widescreen</PresentationFormat>
  <Paragraphs>1143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Helvetica</vt:lpstr>
      <vt:lpstr>Office Theme</vt:lpstr>
      <vt:lpstr>2018-2024 RTI End-of-Program &amp; Poster Session Evaluation Results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86*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RTI Program Evaluation Survey Findings</dc:title>
  <dc:creator>Susan Lessick</dc:creator>
  <cp:lastModifiedBy>Susan Lessick</cp:lastModifiedBy>
  <cp:revision>118</cp:revision>
  <dcterms:created xsi:type="dcterms:W3CDTF">2020-09-26T20:39:56Z</dcterms:created>
  <dcterms:modified xsi:type="dcterms:W3CDTF">2025-08-22T21:21:32Z</dcterms:modified>
</cp:coreProperties>
</file>