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385" r:id="rId2"/>
    <p:sldId id="379" r:id="rId3"/>
    <p:sldId id="375" r:id="rId4"/>
    <p:sldId id="386" r:id="rId5"/>
    <p:sldId id="387" r:id="rId6"/>
    <p:sldId id="388" r:id="rId7"/>
    <p:sldId id="419" r:id="rId8"/>
    <p:sldId id="42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FCFF"/>
    <a:srgbClr val="91B4B7"/>
    <a:srgbClr val="88A9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/>
    <p:restoredTop sz="70342"/>
  </p:normalViewPr>
  <p:slideViewPr>
    <p:cSldViewPr snapToGrid="0">
      <p:cViewPr varScale="1">
        <p:scale>
          <a:sx n="73" d="100"/>
          <a:sy n="73" d="100"/>
        </p:scale>
        <p:origin x="2808" y="488"/>
      </p:cViewPr>
      <p:guideLst/>
    </p:cSldViewPr>
  </p:slideViewPr>
  <p:notesTextViewPr>
    <p:cViewPr>
      <p:scale>
        <a:sx n="135" d="100"/>
        <a:sy n="135" d="100"/>
      </p:scale>
      <p:origin x="0" y="-56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41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812654-3D8F-1F40-93FC-923CEF030D48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18E030-0FAB-AB46-95BF-6F8DA2E1A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9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Librarian participants reported having training</a:t>
            </a:r>
            <a:r>
              <a:rPr lang="en-US" baseline="0" dirty="0"/>
              <a:t> in research from various sources – these activities are ranked in order of frequency of the activity.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Over half of the participants in Cohorts 1-8 (and almost half of Cohort 2) received research training in a LIS master’s course.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4913" marR="0" lvl="0" indent="-1749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1A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Over half of the participants in Cohorts 1-8 (and almost half of Cohort 3) participated in research-related continuing education programs.</a:t>
            </a:r>
          </a:p>
          <a:p>
            <a:pPr marL="174913" marR="0" lvl="0" indent="-1749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1A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  <a:p>
            <a:pPr marL="174913" marR="0" lvl="0" indent="-1749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1A6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Over half of the participants in Cohorts 1-8 (except Cohort 1 ) participated in self-education activities. 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 8 participants across all cohorts have never received research training prior to the RTI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18E030-0FAB-AB46-95BF-6F8DA2E1A7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98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1A6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The graduate students reported having received training in research from various sources – these activities are ranked in order of frequenc</a:t>
            </a:r>
            <a:r>
              <a:rPr lang="en-US" baseline="0" dirty="0"/>
              <a:t>y.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Almost all students in all cohorts received research training in undergraduate courses. 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Many students across all cohorts participated in self-education activities related to research. 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Clr>
                <a:srgbClr val="1A71A6"/>
              </a:buClr>
            </a:pPr>
            <a:endParaRPr lang="en-US" dirty="0"/>
          </a:p>
          <a:p>
            <a:pPr>
              <a:buClr>
                <a:srgbClr val="1A71A6"/>
              </a:buClr>
            </a:pPr>
            <a:endParaRPr lang="en-US" dirty="0"/>
          </a:p>
          <a:p>
            <a:pPr>
              <a:buClr>
                <a:srgbClr val="1A71A6"/>
              </a:buClr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03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1A71A6"/>
              </a:buClr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i="0" dirty="0"/>
              <a:t>The majority of librarians in all cohorts (except cohort 3) conducted research before attending the RTI. 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i="0" dirty="0"/>
              <a:t>The majority of librarians in all cohorts (except cohort 1) often or sometimes participated on a research team.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i="0" dirty="0"/>
              <a:t>Approximately 10% of librarians had never participated on a research team.</a:t>
            </a:r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pPr marL="174913" indent="-174913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i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27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Since the 2021 cohort, an increasing number of librarians in each cohort have reported participating in biomedical research as team members.</a:t>
            </a:r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All librarians (except 2025) who responded have participated in systematic or other types of reviews.</a:t>
            </a:r>
          </a:p>
          <a:p>
            <a:pPr>
              <a:buClr>
                <a:srgbClr val="1A71A6"/>
              </a:buClr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81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1A71A6"/>
              </a:buClr>
            </a:pPr>
            <a:endParaRPr lang="en-US" dirty="0"/>
          </a:p>
          <a:p>
            <a:pPr>
              <a:buClr>
                <a:srgbClr val="1A71A6"/>
              </a:buClr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The majority of librarians in all cohorts have conducted LIS research before attending the RTI.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The majority of librarians who responded have participated in surveys. 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Almost a majority of librarians who responded participated in local research, assessment, and evaluation activities..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88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1A71A6"/>
              </a:buClr>
            </a:pPr>
            <a:endParaRPr lang="en-US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The majority of librarians across cohorts (except those in the 2023 cohort) disseminated their research results.</a:t>
            </a:r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For every cohort, most librarians who responded published in a peer-reviewed journal or presented a paper or a poster at a conference (except those in the 2023 cohort).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80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20825" y="949325"/>
            <a:ext cx="3978275" cy="2238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992" y="4048170"/>
            <a:ext cx="5615940" cy="3664208"/>
          </a:xfrm>
        </p:spPr>
        <p:txBody>
          <a:bodyPr/>
          <a:lstStyle/>
          <a:p>
            <a:pPr>
              <a:buClr>
                <a:srgbClr val="1A71A6"/>
              </a:buClr>
            </a:pPr>
            <a:r>
              <a:rPr lang="en-US" b="0" dirty="0"/>
              <a:t>We asked librarians to s</a:t>
            </a:r>
            <a:r>
              <a:rPr lang="en-US" b="0" baseline="0" dirty="0"/>
              <a:t>tate their reasons </a:t>
            </a:r>
            <a:r>
              <a:rPr lang="en-US" b="0" dirty="0"/>
              <a:t>for attending the RTI. </a:t>
            </a:r>
          </a:p>
          <a:p>
            <a:pPr>
              <a:buClr>
                <a:srgbClr val="1A71A6"/>
              </a:buClr>
            </a:pPr>
            <a:endParaRPr lang="en-US" b="0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b="0" dirty="0"/>
              <a:t>The highest-ranked reasons reported by librarians were to contribute to research and scholarship and to support their career goals and future employment!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Most librarians in all eight cohorts agreed or strongly agreed that RTI would provide opportunities to partner with and understand the needs of researchers and advance the profession. 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Three “core” reasons for attending the RTI have emerged – research contribution, career goals, and partnering with researchers. These have stayed close to 100% across all cohorts. 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Other highly ranked reasons included engaging in evidence-based decision-making, demonstrating the value of the library, and conducting program evaluations and assessments.</a:t>
            </a:r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b="0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b="0" dirty="0"/>
              <a:t>The lowest-ranked reason for librarians participating in the RTI is supporting tenure and promotion efforts.</a:t>
            </a:r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r>
              <a:rPr lang="en-US" dirty="0"/>
              <a:t>The overall ranked order was calculated by averaging the agreement scores for 2018-2025 and then ranking them from highest to lowest.</a:t>
            </a:r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endParaRPr lang="en-US" dirty="0"/>
          </a:p>
          <a:p>
            <a:pPr marL="349827" indent="-349827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4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AD872-5248-FB73-C282-69E96DE6C4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8FF5D3-54B5-12AA-CEF0-27FBFE83C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520825" y="949325"/>
            <a:ext cx="3978275" cy="2238375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DD2E82-CFBE-2511-0EE3-1354DE363F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1992" y="4048170"/>
            <a:ext cx="5615940" cy="3664208"/>
          </a:xfrm>
        </p:spPr>
        <p:txBody>
          <a:bodyPr/>
          <a:lstStyle/>
          <a:p>
            <a:pPr>
              <a:buClr>
                <a:srgbClr val="1A71A6"/>
              </a:buClr>
            </a:pPr>
            <a:r>
              <a:rPr lang="en-US" sz="1200" dirty="0"/>
              <a:t>We asked the LIS graduate students to </a:t>
            </a:r>
            <a:r>
              <a:rPr lang="en-US" sz="1200" baseline="0" dirty="0"/>
              <a:t>state their reasons </a:t>
            </a:r>
            <a:r>
              <a:rPr lang="en-US" sz="1200" dirty="0"/>
              <a:t>for attending the RTI.</a:t>
            </a:r>
          </a:p>
          <a:p>
            <a:pPr>
              <a:buClr>
                <a:srgbClr val="1A71A6"/>
              </a:buClr>
            </a:pPr>
            <a:endParaRPr lang="en-US" sz="1200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All students agreed or strongly agreed that the training would support their career goals and future employment. This reason stayed stable at 100% for all years.</a:t>
            </a:r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Most students agreed or strongly agreed that the training would help them partner with researchers, contribute to research, advance the profession, and engage in evidence-based practice across all cohorts.</a:t>
            </a:r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r>
              <a:rPr lang="en-US" dirty="0"/>
              <a:t>The two lowest-ranked reasons for attending the RTI were to demonstrate the value of the library to administration and users and to support their tenure and/or promotion efforts. Both reasons also had the most significant increases from 2024 to 2025.</a:t>
            </a:r>
          </a:p>
          <a:p>
            <a:pPr marL="171450" indent="-171450">
              <a:buClr>
                <a:srgbClr val="1A71A6"/>
              </a:buCl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r>
              <a:rPr lang="en-US" dirty="0"/>
              <a:t>The overall ranked order was calculated by averaging the agreement scores for 2021-2025 and then ranking them from highest to lowest.</a:t>
            </a:r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Clr>
                <a:srgbClr val="1A71A6"/>
              </a:buClr>
              <a:buFont typeface="Arial" panose="020B0604020202020204" pitchFamily="34" charset="0"/>
              <a:buNone/>
            </a:pPr>
            <a:r>
              <a:rPr lang="en-US" dirty="0"/>
              <a:t>* An asterisk indicates all respondents strongly agreed.</a:t>
            </a:r>
          </a:p>
          <a:p>
            <a:endParaRPr lang="en-US" dirty="0"/>
          </a:p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C22E7-4690-01C1-1B8C-3E9AAEE505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B83925-F481-864B-8FF1-2AFC304706E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6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498AA-ED86-C856-2149-25B9B34A2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378754-14E6-7546-FAA1-C27BF20057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4F74D-FD03-78BB-8890-13E25F478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480B1-C0DD-6417-0FE0-BF6B6BE4B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4ABC-089A-9373-0E16-3A01B880B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18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7B3E3-92A7-A4D4-5CF8-29451B166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762287-0CB2-CC9B-6C02-A17BD2849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E9073-54AE-4DE1-680D-99E8EC3E3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2B907-39A1-061C-DCA4-81DFFEFE3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D3C16-135D-4D94-7E93-B56503872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75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7C82F1-23F8-C4BB-C170-85835F626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C9F41-C9DC-ACEB-03B7-825CBEA3E3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A71B9-4FDF-94FE-3359-546C413C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681F5-3B1F-A995-4F41-F970EB4C0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8346E-A0AF-911A-1B22-57EF8C71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A881-0B65-0D29-F270-166A412EE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139E0-5EDA-9CE4-969C-2194FFAA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E8B30-CDA2-718F-F7AA-39A93D9D7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1B4B8-CB58-31CF-CF55-DBE05CE80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E91EE7-68E6-EE4E-9BCA-C90D8F7C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489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E2060-08B6-65AF-22B0-6DE4EA292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B5166C-1B58-49EE-8AB7-495E27F30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A40C7-2767-AC54-37B7-10CB33D97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281F8-5DA6-B5F3-A537-97CEDC8E3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14A3C-AE92-682F-C46B-79F33B246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0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18207-9F97-5F8A-6BC2-E0711C340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EF460-E6B4-3586-2261-1BE233B994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BAAE2B-E23B-9869-D20C-D498FD0A4C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410C2-96B9-1F6B-FB6A-781E6E76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B5F17-7451-631B-81F2-64314BD44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65685-3336-9B7B-92CC-714C9ACDA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0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24DC4-4B00-5146-36C7-FE7FFBDCA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060D35-DC5C-501F-0F15-60D267900A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42F945-5081-1F15-285D-BD1AA2A0E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D53341-FBFD-88C5-3195-D1EABFF7C2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A0DF3B-9511-1705-EFD2-684B5219FB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54CC51-CAF3-91BE-9BF1-B1198964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AD1294-4E97-D43C-740F-49AE09E6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FDF158-1C0C-0B35-9DDC-CDF0D3F3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0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4561E-358E-0659-3137-B25A6BB34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4D81CB-DD3B-83A7-FA69-A37937181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9C54B0-0565-C368-D1EB-50D4B2510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919E0-A851-187C-E602-09596756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3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956E84-FDF2-B2FA-56F1-B25431CE6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A02D9A-394D-8578-5B0B-644B57CDB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BA8B62-F4DB-B55E-1250-6313FA3D5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43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B0772-910E-494A-DF21-9B34A4253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983D0-7116-5D5E-2883-8E9328BA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7B7C6-94DC-35D1-A7B7-1E6655454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39EB8-E6B6-2D8E-FA4A-E57D6BD7A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A57A9-E645-5119-3A0F-AAC97DE0E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731FB-8330-920A-51C1-4767FB80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424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C767-7129-D5F7-BD0F-A2788230D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490803-44CC-1001-7BE6-277C11CE6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16818-DF29-3311-1AA2-45AA8BD4A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CB7C69-A5C5-020F-463B-B75E714E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FB63C-FB0B-6D23-F619-15A503709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2AC5C-8AAB-8103-6D92-74D1AC48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2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BB834E-CA84-F51A-312B-72997D242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B7505-2E77-CB64-23AF-71AC0D304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577C8-70A1-4961-9DE0-CF72F47AA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36E4-CA51-6441-86A0-11511B4C7DBB}" type="datetimeFigureOut">
              <a:rPr lang="en-US" smtClean="0"/>
              <a:t>7/30/25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2B996-7E35-C5A0-4981-334D8A8F7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16342-96A0-8233-22D9-B50289FE99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704EB-30F8-B448-B645-791137AEC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059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3EC96B3-4076-7A7C-437F-B8E0071877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976984"/>
              </p:ext>
            </p:extLst>
          </p:nvPr>
        </p:nvGraphicFramePr>
        <p:xfrm>
          <a:off x="0" y="1137743"/>
          <a:ext cx="12192002" cy="57128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110793">
                  <a:extLst>
                    <a:ext uri="{9D8B030D-6E8A-4147-A177-3AD203B41FA5}">
                      <a16:colId xmlns:a16="http://schemas.microsoft.com/office/drawing/2014/main" val="3913364072"/>
                    </a:ext>
                  </a:extLst>
                </a:gridCol>
                <a:gridCol w="1075637">
                  <a:extLst>
                    <a:ext uri="{9D8B030D-6E8A-4147-A177-3AD203B41FA5}">
                      <a16:colId xmlns:a16="http://schemas.microsoft.com/office/drawing/2014/main" val="3458229940"/>
                    </a:ext>
                  </a:extLst>
                </a:gridCol>
                <a:gridCol w="1047141">
                  <a:extLst>
                    <a:ext uri="{9D8B030D-6E8A-4147-A177-3AD203B41FA5}">
                      <a16:colId xmlns:a16="http://schemas.microsoft.com/office/drawing/2014/main" val="2121862761"/>
                    </a:ext>
                  </a:extLst>
                </a:gridCol>
                <a:gridCol w="973224">
                  <a:extLst>
                    <a:ext uri="{9D8B030D-6E8A-4147-A177-3AD203B41FA5}">
                      <a16:colId xmlns:a16="http://schemas.microsoft.com/office/drawing/2014/main" val="1543336074"/>
                    </a:ext>
                  </a:extLst>
                </a:gridCol>
                <a:gridCol w="1010184">
                  <a:extLst>
                    <a:ext uri="{9D8B030D-6E8A-4147-A177-3AD203B41FA5}">
                      <a16:colId xmlns:a16="http://schemas.microsoft.com/office/drawing/2014/main" val="74737767"/>
                    </a:ext>
                  </a:extLst>
                </a:gridCol>
                <a:gridCol w="1010183">
                  <a:extLst>
                    <a:ext uri="{9D8B030D-6E8A-4147-A177-3AD203B41FA5}">
                      <a16:colId xmlns:a16="http://schemas.microsoft.com/office/drawing/2014/main" val="1168324123"/>
                    </a:ext>
                  </a:extLst>
                </a:gridCol>
                <a:gridCol w="959578">
                  <a:extLst>
                    <a:ext uri="{9D8B030D-6E8A-4147-A177-3AD203B41FA5}">
                      <a16:colId xmlns:a16="http://schemas.microsoft.com/office/drawing/2014/main" val="2003794286"/>
                    </a:ext>
                  </a:extLst>
                </a:gridCol>
                <a:gridCol w="986590">
                  <a:extLst>
                    <a:ext uri="{9D8B030D-6E8A-4147-A177-3AD203B41FA5}">
                      <a16:colId xmlns:a16="http://schemas.microsoft.com/office/drawing/2014/main" val="4244855355"/>
                    </a:ext>
                  </a:extLst>
                </a:gridCol>
                <a:gridCol w="1018672">
                  <a:extLst>
                    <a:ext uri="{9D8B030D-6E8A-4147-A177-3AD203B41FA5}">
                      <a16:colId xmlns:a16="http://schemas.microsoft.com/office/drawing/2014/main" val="2978674938"/>
                    </a:ext>
                  </a:extLst>
                </a:gridCol>
              </a:tblGrid>
              <a:tr h="9768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EXPERIENCE &amp; ACTIVITIES</a:t>
                      </a:r>
                    </a:p>
                    <a:p>
                      <a:pPr algn="ctr"/>
                      <a:endParaRPr lang="en-US" sz="20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1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2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3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5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6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7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8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364636"/>
                  </a:ext>
                </a:extLst>
              </a:tr>
              <a:tr h="680863"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education activities of participants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(N=19)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(N=21)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473475"/>
                  </a:ext>
                </a:extLst>
              </a:tr>
              <a:tr h="680863">
                <a:tc>
                  <a:txBody>
                    <a:bodyPr/>
                    <a:lstStyle/>
                    <a:p>
                      <a:r>
                        <a:rPr lang="en-US" sz="2000" dirty="0"/>
                        <a:t>Formal master’s degree and information science course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324510"/>
                  </a:ext>
                </a:extLst>
              </a:tr>
              <a:tr h="455474">
                <a:tc>
                  <a:txBody>
                    <a:bodyPr/>
                    <a:lstStyle/>
                    <a:p>
                      <a:r>
                        <a:rPr lang="en-US" sz="2000" dirty="0"/>
                        <a:t>Continuing education programs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981986"/>
                  </a:ext>
                </a:extLst>
              </a:tr>
              <a:tr h="550494">
                <a:tc>
                  <a:txBody>
                    <a:bodyPr/>
                    <a:lstStyle/>
                    <a:p>
                      <a:r>
                        <a:rPr lang="en-US" sz="2000" dirty="0"/>
                        <a:t>Self-education activities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13044"/>
                  </a:ext>
                </a:extLst>
              </a:tr>
              <a:tr h="550494">
                <a:tc>
                  <a:txBody>
                    <a:bodyPr/>
                    <a:lstStyle/>
                    <a:p>
                      <a:r>
                        <a:rPr lang="en-US" sz="2000" dirty="0"/>
                        <a:t>Formal degree non-LIS course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276025"/>
                  </a:ext>
                </a:extLst>
              </a:tr>
              <a:tr h="680863">
                <a:tc>
                  <a:txBody>
                    <a:bodyPr/>
                    <a:lstStyle/>
                    <a:p>
                      <a:r>
                        <a:rPr lang="en-US" sz="2000" dirty="0"/>
                        <a:t>Staff development programs provided by your institution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859504"/>
                  </a:ext>
                </a:extLst>
              </a:tr>
              <a:tr h="384835">
                <a:tc>
                  <a:txBody>
                    <a:bodyPr/>
                    <a:lstStyle/>
                    <a:p>
                      <a:r>
                        <a:rPr lang="en-US" sz="2000" dirty="0"/>
                        <a:t>None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254143"/>
                  </a:ext>
                </a:extLst>
              </a:tr>
              <a:tr h="651198">
                <a:tc>
                  <a:txBody>
                    <a:bodyPr/>
                    <a:lstStyle/>
                    <a:p>
                      <a:r>
                        <a:rPr lang="en-US" sz="2000" dirty="0"/>
                        <a:t>Formal doctoral degree LIS course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6396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7B3E0F6-91F3-0F6F-3295-F47AC93BD09E}"/>
              </a:ext>
            </a:extLst>
          </p:cNvPr>
          <p:cNvSpPr txBox="1"/>
          <p:nvPr/>
        </p:nvSpPr>
        <p:spPr>
          <a:xfrm rot="10800000" flipV="1">
            <a:off x="352911" y="306745"/>
            <a:ext cx="11486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RTI Participants’ Prior Research Experience &amp; Research Education Activities (Librarians)</a:t>
            </a:r>
          </a:p>
          <a:p>
            <a:pPr algn="ctr"/>
            <a:r>
              <a:rPr lang="en-US" sz="2400" b="1" dirty="0"/>
              <a:t>(in ranked order)</a:t>
            </a:r>
          </a:p>
        </p:txBody>
      </p:sp>
    </p:spTree>
    <p:extLst>
      <p:ext uri="{BB962C8B-B14F-4D97-AF65-F5344CB8AC3E}">
        <p14:creationId xmlns:p14="http://schemas.microsoft.com/office/powerpoint/2010/main" val="624961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76E2EC-D039-1E4D-97DE-9C427D861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561153"/>
              </p:ext>
            </p:extLst>
          </p:nvPr>
        </p:nvGraphicFramePr>
        <p:xfrm>
          <a:off x="341971" y="1247919"/>
          <a:ext cx="11508058" cy="525095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089883">
                  <a:extLst>
                    <a:ext uri="{9D8B030D-6E8A-4147-A177-3AD203B41FA5}">
                      <a16:colId xmlns:a16="http://schemas.microsoft.com/office/drawing/2014/main" val="1399435913"/>
                    </a:ext>
                  </a:extLst>
                </a:gridCol>
                <a:gridCol w="1556244">
                  <a:extLst>
                    <a:ext uri="{9D8B030D-6E8A-4147-A177-3AD203B41FA5}">
                      <a16:colId xmlns:a16="http://schemas.microsoft.com/office/drawing/2014/main" val="99370573"/>
                    </a:ext>
                  </a:extLst>
                </a:gridCol>
                <a:gridCol w="1473940">
                  <a:extLst>
                    <a:ext uri="{9D8B030D-6E8A-4147-A177-3AD203B41FA5}">
                      <a16:colId xmlns:a16="http://schemas.microsoft.com/office/drawing/2014/main" val="3675035817"/>
                    </a:ext>
                  </a:extLst>
                </a:gridCol>
                <a:gridCol w="1023933">
                  <a:extLst>
                    <a:ext uri="{9D8B030D-6E8A-4147-A177-3AD203B41FA5}">
                      <a16:colId xmlns:a16="http://schemas.microsoft.com/office/drawing/2014/main" val="3993313886"/>
                    </a:ext>
                  </a:extLst>
                </a:gridCol>
                <a:gridCol w="936702">
                  <a:extLst>
                    <a:ext uri="{9D8B030D-6E8A-4147-A177-3AD203B41FA5}">
                      <a16:colId xmlns:a16="http://schemas.microsoft.com/office/drawing/2014/main" val="420055800"/>
                    </a:ext>
                  </a:extLst>
                </a:gridCol>
                <a:gridCol w="1427356">
                  <a:extLst>
                    <a:ext uri="{9D8B030D-6E8A-4147-A177-3AD203B41FA5}">
                      <a16:colId xmlns:a16="http://schemas.microsoft.com/office/drawing/2014/main" val="2883263442"/>
                    </a:ext>
                  </a:extLst>
                </a:gridCol>
              </a:tblGrid>
              <a:tr h="1433959">
                <a:tc>
                  <a:txBody>
                    <a:bodyPr/>
                    <a:lstStyle/>
                    <a:p>
                      <a:pPr algn="l"/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Prior research educational activities </a:t>
                      </a:r>
                    </a:p>
                    <a:p>
                      <a:pPr algn="l"/>
                      <a:r>
                        <a:rPr lang="en-US" sz="2400" b="0" dirty="0">
                          <a:solidFill>
                            <a:schemeClr val="bg1"/>
                          </a:solidFill>
                        </a:rPr>
                        <a:t>of students3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 4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 5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6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 2023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(N=9)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7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 2024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(N=13)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Cohort 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(N=3)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A9A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33121"/>
                  </a:ext>
                </a:extLst>
              </a:tr>
              <a:tr h="689343">
                <a:tc>
                  <a:txBody>
                    <a:bodyPr/>
                    <a:lstStyle/>
                    <a:p>
                      <a:r>
                        <a:rPr lang="en-US" sz="2000" dirty="0"/>
                        <a:t>Formal degree undergraduate course(s) (e.g., research methods, statistics)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804421"/>
                  </a:ext>
                </a:extLst>
              </a:tr>
              <a:tr h="689343">
                <a:tc>
                  <a:txBody>
                    <a:bodyPr/>
                    <a:lstStyle/>
                    <a:p>
                      <a:r>
                        <a:rPr lang="en-US" sz="2000" dirty="0"/>
                        <a:t>Self-education activities (e.g. professional reading, online tutorial)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006734"/>
                  </a:ext>
                </a:extLst>
              </a:tr>
              <a:tr h="689343">
                <a:tc>
                  <a:txBody>
                    <a:bodyPr/>
                    <a:lstStyle/>
                    <a:p>
                      <a:r>
                        <a:rPr lang="en-US" sz="2000" dirty="0"/>
                        <a:t>Continuing education programs (e.g., courses, workshops, conference programs)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16432"/>
                  </a:ext>
                </a:extLst>
              </a:tr>
              <a:tr h="506418">
                <a:tc>
                  <a:txBody>
                    <a:bodyPr/>
                    <a:lstStyle/>
                    <a:p>
                      <a:r>
                        <a:rPr lang="en-US" sz="2000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310146"/>
                  </a:ext>
                </a:extLst>
              </a:tr>
              <a:tr h="506418">
                <a:tc>
                  <a:txBody>
                    <a:bodyPr/>
                    <a:lstStyle/>
                    <a:p>
                      <a:r>
                        <a:rPr lang="en-US" sz="2000" dirty="0"/>
                        <a:t>Staff development program(s) within an organization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672101"/>
                  </a:ext>
                </a:extLst>
              </a:tr>
              <a:tr h="506418">
                <a:tc>
                  <a:txBody>
                    <a:bodyPr/>
                    <a:lstStyle/>
                    <a:p>
                      <a:r>
                        <a:rPr lang="en-US" sz="2000" dirty="0"/>
                        <a:t>None of these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32839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0800000" flipV="1">
            <a:off x="596346" y="416921"/>
            <a:ext cx="104737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    RTI Participants’ Prior Research Educational Activities (LIS Graduate Students)</a:t>
            </a:r>
          </a:p>
          <a:p>
            <a:pPr algn="ctr"/>
            <a:r>
              <a:rPr lang="en-US" sz="2400" b="1" dirty="0"/>
              <a:t>(in ranked order)</a:t>
            </a:r>
          </a:p>
        </p:txBody>
      </p:sp>
    </p:spTree>
    <p:extLst>
      <p:ext uri="{BB962C8B-B14F-4D97-AF65-F5344CB8AC3E}">
        <p14:creationId xmlns:p14="http://schemas.microsoft.com/office/powerpoint/2010/main" val="397307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76E2EC-D039-1E4D-97DE-9C427D861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673949"/>
              </p:ext>
            </p:extLst>
          </p:nvPr>
        </p:nvGraphicFramePr>
        <p:xfrm>
          <a:off x="0" y="1583473"/>
          <a:ext cx="12192000" cy="54135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375239">
                  <a:extLst>
                    <a:ext uri="{9D8B030D-6E8A-4147-A177-3AD203B41FA5}">
                      <a16:colId xmlns:a16="http://schemas.microsoft.com/office/drawing/2014/main" val="1399435913"/>
                    </a:ext>
                  </a:extLst>
                </a:gridCol>
                <a:gridCol w="1053603">
                  <a:extLst>
                    <a:ext uri="{9D8B030D-6E8A-4147-A177-3AD203B41FA5}">
                      <a16:colId xmlns:a16="http://schemas.microsoft.com/office/drawing/2014/main" val="3960428219"/>
                    </a:ext>
                  </a:extLst>
                </a:gridCol>
                <a:gridCol w="332197">
                  <a:extLst>
                    <a:ext uri="{9D8B030D-6E8A-4147-A177-3AD203B41FA5}">
                      <a16:colId xmlns:a16="http://schemas.microsoft.com/office/drawing/2014/main" val="1961285703"/>
                    </a:ext>
                  </a:extLst>
                </a:gridCol>
                <a:gridCol w="515267">
                  <a:extLst>
                    <a:ext uri="{9D8B030D-6E8A-4147-A177-3AD203B41FA5}">
                      <a16:colId xmlns:a16="http://schemas.microsoft.com/office/drawing/2014/main" val="587751035"/>
                    </a:ext>
                  </a:extLst>
                </a:gridCol>
                <a:gridCol w="258795">
                  <a:extLst>
                    <a:ext uri="{9D8B030D-6E8A-4147-A177-3AD203B41FA5}">
                      <a16:colId xmlns:a16="http://schemas.microsoft.com/office/drawing/2014/main" val="28558158"/>
                    </a:ext>
                  </a:extLst>
                </a:gridCol>
                <a:gridCol w="611574">
                  <a:extLst>
                    <a:ext uri="{9D8B030D-6E8A-4147-A177-3AD203B41FA5}">
                      <a16:colId xmlns:a16="http://schemas.microsoft.com/office/drawing/2014/main" val="2915748704"/>
                    </a:ext>
                  </a:extLst>
                </a:gridCol>
                <a:gridCol w="179882">
                  <a:extLst>
                    <a:ext uri="{9D8B030D-6E8A-4147-A177-3AD203B41FA5}">
                      <a16:colId xmlns:a16="http://schemas.microsoft.com/office/drawing/2014/main" val="1996367272"/>
                    </a:ext>
                  </a:extLst>
                </a:gridCol>
                <a:gridCol w="644677">
                  <a:extLst>
                    <a:ext uri="{9D8B030D-6E8A-4147-A177-3AD203B41FA5}">
                      <a16:colId xmlns:a16="http://schemas.microsoft.com/office/drawing/2014/main" val="99370573"/>
                    </a:ext>
                  </a:extLst>
                </a:gridCol>
                <a:gridCol w="119994">
                  <a:extLst>
                    <a:ext uri="{9D8B030D-6E8A-4147-A177-3AD203B41FA5}">
                      <a16:colId xmlns:a16="http://schemas.microsoft.com/office/drawing/2014/main" val="3954973689"/>
                    </a:ext>
                  </a:extLst>
                </a:gridCol>
                <a:gridCol w="775193">
                  <a:extLst>
                    <a:ext uri="{9D8B030D-6E8A-4147-A177-3AD203B41FA5}">
                      <a16:colId xmlns:a16="http://schemas.microsoft.com/office/drawing/2014/main" val="3675035817"/>
                    </a:ext>
                  </a:extLst>
                </a:gridCol>
                <a:gridCol w="775193">
                  <a:extLst>
                    <a:ext uri="{9D8B030D-6E8A-4147-A177-3AD203B41FA5}">
                      <a16:colId xmlns:a16="http://schemas.microsoft.com/office/drawing/2014/main" val="1555871241"/>
                    </a:ext>
                  </a:extLst>
                </a:gridCol>
                <a:gridCol w="775193">
                  <a:extLst>
                    <a:ext uri="{9D8B030D-6E8A-4147-A177-3AD203B41FA5}">
                      <a16:colId xmlns:a16="http://schemas.microsoft.com/office/drawing/2014/main" val="873018169"/>
                    </a:ext>
                  </a:extLst>
                </a:gridCol>
                <a:gridCol w="775193">
                  <a:extLst>
                    <a:ext uri="{9D8B030D-6E8A-4147-A177-3AD203B41FA5}">
                      <a16:colId xmlns:a16="http://schemas.microsoft.com/office/drawing/2014/main" val="2742496897"/>
                    </a:ext>
                  </a:extLst>
                </a:gridCol>
              </a:tblGrid>
              <a:tr h="107353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EXPERIENCE &amp; ACTIVITIES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2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2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3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3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2021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2021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Cohort 5</a:t>
                      </a:r>
                    </a:p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5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6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7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8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45719"/>
                  </a:ext>
                </a:extLst>
              </a:tr>
              <a:tr h="704699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Have conducted research since master’s degree?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(N=19)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(N=19)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(N=21)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7478250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RESPONSES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229217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Yes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334000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</a:rPr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355748"/>
                  </a:ext>
                </a:extLst>
              </a:tr>
              <a:tr h="6907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</a:rPr>
                        <a:t>How often have you participated on a research team since obtaining LIS master’s degree?</a:t>
                      </a:r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(N=18)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33505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  Always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185048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Often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57651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Sometimes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31553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Rarely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094930"/>
                  </a:ext>
                </a:extLst>
              </a:tr>
              <a:tr h="368067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Never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86833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0800000" flipV="1">
            <a:off x="185530" y="769860"/>
            <a:ext cx="11608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RTI Participants’ Prior Research Experience &amp; Research Education Activities (Librarians)</a:t>
            </a:r>
          </a:p>
        </p:txBody>
      </p:sp>
    </p:spTree>
    <p:extLst>
      <p:ext uri="{BB962C8B-B14F-4D97-AF65-F5344CB8AC3E}">
        <p14:creationId xmlns:p14="http://schemas.microsoft.com/office/powerpoint/2010/main" val="3882260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76E2EC-D039-1E4D-97DE-9C427D861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474993"/>
              </p:ext>
            </p:extLst>
          </p:nvPr>
        </p:nvGraphicFramePr>
        <p:xfrm>
          <a:off x="1" y="1072731"/>
          <a:ext cx="12192001" cy="5647862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591405">
                  <a:extLst>
                    <a:ext uri="{9D8B030D-6E8A-4147-A177-3AD203B41FA5}">
                      <a16:colId xmlns:a16="http://schemas.microsoft.com/office/drawing/2014/main" val="1399435913"/>
                    </a:ext>
                  </a:extLst>
                </a:gridCol>
                <a:gridCol w="856147">
                  <a:extLst>
                    <a:ext uri="{9D8B030D-6E8A-4147-A177-3AD203B41FA5}">
                      <a16:colId xmlns:a16="http://schemas.microsoft.com/office/drawing/2014/main" val="3960428219"/>
                    </a:ext>
                  </a:extLst>
                </a:gridCol>
                <a:gridCol w="833618">
                  <a:extLst>
                    <a:ext uri="{9D8B030D-6E8A-4147-A177-3AD203B41FA5}">
                      <a16:colId xmlns:a16="http://schemas.microsoft.com/office/drawing/2014/main" val="587751035"/>
                    </a:ext>
                  </a:extLst>
                </a:gridCol>
                <a:gridCol w="780207">
                  <a:extLst>
                    <a:ext uri="{9D8B030D-6E8A-4147-A177-3AD203B41FA5}">
                      <a16:colId xmlns:a16="http://schemas.microsoft.com/office/drawing/2014/main" val="2915748704"/>
                    </a:ext>
                  </a:extLst>
                </a:gridCol>
                <a:gridCol w="821684">
                  <a:extLst>
                    <a:ext uri="{9D8B030D-6E8A-4147-A177-3AD203B41FA5}">
                      <a16:colId xmlns:a16="http://schemas.microsoft.com/office/drawing/2014/main" val="99370573"/>
                    </a:ext>
                  </a:extLst>
                </a:gridCol>
                <a:gridCol w="822557">
                  <a:extLst>
                    <a:ext uri="{9D8B030D-6E8A-4147-A177-3AD203B41FA5}">
                      <a16:colId xmlns:a16="http://schemas.microsoft.com/office/drawing/2014/main" val="3083707476"/>
                    </a:ext>
                  </a:extLst>
                </a:gridCol>
                <a:gridCol w="850604">
                  <a:extLst>
                    <a:ext uri="{9D8B030D-6E8A-4147-A177-3AD203B41FA5}">
                      <a16:colId xmlns:a16="http://schemas.microsoft.com/office/drawing/2014/main" val="1891760461"/>
                    </a:ext>
                  </a:extLst>
                </a:gridCol>
                <a:gridCol w="828795">
                  <a:extLst>
                    <a:ext uri="{9D8B030D-6E8A-4147-A177-3AD203B41FA5}">
                      <a16:colId xmlns:a16="http://schemas.microsoft.com/office/drawing/2014/main" val="1422690769"/>
                    </a:ext>
                  </a:extLst>
                </a:gridCol>
                <a:gridCol w="806984">
                  <a:extLst>
                    <a:ext uri="{9D8B030D-6E8A-4147-A177-3AD203B41FA5}">
                      <a16:colId xmlns:a16="http://schemas.microsoft.com/office/drawing/2014/main" val="716661176"/>
                    </a:ext>
                  </a:extLst>
                </a:gridCol>
              </a:tblGrid>
              <a:tr h="1068303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EXPERIENCE &amp; ACTIVITIES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1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2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3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5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6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7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45719"/>
                  </a:ext>
                </a:extLst>
              </a:tr>
              <a:tr h="476102"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416929"/>
                  </a:ext>
                </a:extLst>
              </a:tr>
              <a:tr h="6570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Have you participated in biomedical research as a research team member? 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RESPONSES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614002"/>
                  </a:ext>
                </a:extLst>
              </a:tr>
              <a:tr h="48508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Yes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716862"/>
                  </a:ext>
                </a:extLst>
              </a:tr>
              <a:tr h="48508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949330"/>
                  </a:ext>
                </a:extLst>
              </a:tr>
              <a:tr h="657020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Identify the type of biomedical research in which you have participated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(N=5)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833505"/>
                  </a:ext>
                </a:extLst>
              </a:tr>
              <a:tr h="454811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  Systematic or other types of reviews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185048"/>
                  </a:ext>
                </a:extLst>
              </a:tr>
              <a:tr h="454811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Randomized controlled trials (RCTs)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57651"/>
                  </a:ext>
                </a:extLst>
              </a:tr>
              <a:tr h="454811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Cohort studies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131553"/>
                  </a:ext>
                </a:extLst>
              </a:tr>
              <a:tr h="45480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09493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0800000" flipV="1">
            <a:off x="324677" y="426399"/>
            <a:ext cx="11542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RTI Participants’ Prior Research Experience &amp; Research Education Activities (Librarians)</a:t>
            </a:r>
          </a:p>
          <a:p>
            <a:pPr algn="ctr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890903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10800000" flipV="1">
            <a:off x="495525" y="48675"/>
            <a:ext cx="11486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RTI Participants’ Prior Research Experience &amp; Research Education Activities (Librarians)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76E2EC-D039-1E4D-97DE-9C427D861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713538"/>
              </p:ext>
            </p:extLst>
          </p:nvPr>
        </p:nvGraphicFramePr>
        <p:xfrm>
          <a:off x="1" y="510343"/>
          <a:ext cx="12192000" cy="674533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473706">
                  <a:extLst>
                    <a:ext uri="{9D8B030D-6E8A-4147-A177-3AD203B41FA5}">
                      <a16:colId xmlns:a16="http://schemas.microsoft.com/office/drawing/2014/main" val="1399435913"/>
                    </a:ext>
                  </a:extLst>
                </a:gridCol>
                <a:gridCol w="800670">
                  <a:extLst>
                    <a:ext uri="{9D8B030D-6E8A-4147-A177-3AD203B41FA5}">
                      <a16:colId xmlns:a16="http://schemas.microsoft.com/office/drawing/2014/main" val="3960428219"/>
                    </a:ext>
                  </a:extLst>
                </a:gridCol>
                <a:gridCol w="804256">
                  <a:extLst>
                    <a:ext uri="{9D8B030D-6E8A-4147-A177-3AD203B41FA5}">
                      <a16:colId xmlns:a16="http://schemas.microsoft.com/office/drawing/2014/main" val="587751035"/>
                    </a:ext>
                  </a:extLst>
                </a:gridCol>
                <a:gridCol w="781917">
                  <a:extLst>
                    <a:ext uri="{9D8B030D-6E8A-4147-A177-3AD203B41FA5}">
                      <a16:colId xmlns:a16="http://schemas.microsoft.com/office/drawing/2014/main" val="2915748704"/>
                    </a:ext>
                  </a:extLst>
                </a:gridCol>
                <a:gridCol w="804257">
                  <a:extLst>
                    <a:ext uri="{9D8B030D-6E8A-4147-A177-3AD203B41FA5}">
                      <a16:colId xmlns:a16="http://schemas.microsoft.com/office/drawing/2014/main" val="99370573"/>
                    </a:ext>
                  </a:extLst>
                </a:gridCol>
                <a:gridCol w="119484">
                  <a:extLst>
                    <a:ext uri="{9D8B030D-6E8A-4147-A177-3AD203B41FA5}">
                      <a16:colId xmlns:a16="http://schemas.microsoft.com/office/drawing/2014/main" val="146369117"/>
                    </a:ext>
                  </a:extLst>
                </a:gridCol>
                <a:gridCol w="850363">
                  <a:extLst>
                    <a:ext uri="{9D8B030D-6E8A-4147-A177-3AD203B41FA5}">
                      <a16:colId xmlns:a16="http://schemas.microsoft.com/office/drawing/2014/main" val="3675035817"/>
                    </a:ext>
                  </a:extLst>
                </a:gridCol>
                <a:gridCol w="810608">
                  <a:extLst>
                    <a:ext uri="{9D8B030D-6E8A-4147-A177-3AD203B41FA5}">
                      <a16:colId xmlns:a16="http://schemas.microsoft.com/office/drawing/2014/main" val="428233979"/>
                    </a:ext>
                  </a:extLst>
                </a:gridCol>
                <a:gridCol w="826476">
                  <a:extLst>
                    <a:ext uri="{9D8B030D-6E8A-4147-A177-3AD203B41FA5}">
                      <a16:colId xmlns:a16="http://schemas.microsoft.com/office/drawing/2014/main" val="2993508707"/>
                    </a:ext>
                  </a:extLst>
                </a:gridCol>
                <a:gridCol w="920263">
                  <a:extLst>
                    <a:ext uri="{9D8B030D-6E8A-4147-A177-3AD203B41FA5}">
                      <a16:colId xmlns:a16="http://schemas.microsoft.com/office/drawing/2014/main" val="2218532518"/>
                    </a:ext>
                  </a:extLst>
                </a:gridCol>
              </a:tblGrid>
              <a:tr h="992052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EXPERIENCE &amp; ACTIVITIES69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1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2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3 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 5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5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Cohort6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7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8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45719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(N=18)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33121"/>
                  </a:ext>
                </a:extLst>
              </a:tr>
              <a:tr h="3750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Have you conducted library or health inform. Research?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RESPONSES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364400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Yes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804421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16432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Identify type of research in which you have participated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(N=10)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(N=9)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270910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Surveys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97168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Interviews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742641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Content Analysis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945723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Bibliometrics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88427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Mixed methods research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4055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Delphi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46144"/>
                  </a:ext>
                </a:extLst>
              </a:tr>
              <a:tr h="595231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Secondary research (LIS systematic reviews, scoping reviews, etc.)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974883"/>
                  </a:ext>
                </a:extLst>
              </a:tr>
              <a:tr h="595231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Local research, assessment, or evaluation (in-house surveys, instructional evaluations, etc.)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454193"/>
                  </a:ext>
                </a:extLst>
              </a:tr>
              <a:tr h="340132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Other types of library or health information research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723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781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1C76E2EC-D039-1E4D-97DE-9C427D861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912430"/>
              </p:ext>
            </p:extLst>
          </p:nvPr>
        </p:nvGraphicFramePr>
        <p:xfrm>
          <a:off x="0" y="461667"/>
          <a:ext cx="12192001" cy="633798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5645426">
                  <a:extLst>
                    <a:ext uri="{9D8B030D-6E8A-4147-A177-3AD203B41FA5}">
                      <a16:colId xmlns:a16="http://schemas.microsoft.com/office/drawing/2014/main" val="1399435913"/>
                    </a:ext>
                  </a:extLst>
                </a:gridCol>
                <a:gridCol w="806279">
                  <a:extLst>
                    <a:ext uri="{9D8B030D-6E8A-4147-A177-3AD203B41FA5}">
                      <a16:colId xmlns:a16="http://schemas.microsoft.com/office/drawing/2014/main" val="3960428219"/>
                    </a:ext>
                  </a:extLst>
                </a:gridCol>
                <a:gridCol w="813227">
                  <a:extLst>
                    <a:ext uri="{9D8B030D-6E8A-4147-A177-3AD203B41FA5}">
                      <a16:colId xmlns:a16="http://schemas.microsoft.com/office/drawing/2014/main" val="587751035"/>
                    </a:ext>
                  </a:extLst>
                </a:gridCol>
                <a:gridCol w="766498">
                  <a:extLst>
                    <a:ext uri="{9D8B030D-6E8A-4147-A177-3AD203B41FA5}">
                      <a16:colId xmlns:a16="http://schemas.microsoft.com/office/drawing/2014/main" val="2915748704"/>
                    </a:ext>
                  </a:extLst>
                </a:gridCol>
                <a:gridCol w="840119">
                  <a:extLst>
                    <a:ext uri="{9D8B030D-6E8A-4147-A177-3AD203B41FA5}">
                      <a16:colId xmlns:a16="http://schemas.microsoft.com/office/drawing/2014/main" val="99370573"/>
                    </a:ext>
                  </a:extLst>
                </a:gridCol>
                <a:gridCol w="793392">
                  <a:extLst>
                    <a:ext uri="{9D8B030D-6E8A-4147-A177-3AD203B41FA5}">
                      <a16:colId xmlns:a16="http://schemas.microsoft.com/office/drawing/2014/main" val="4258576158"/>
                    </a:ext>
                  </a:extLst>
                </a:gridCol>
                <a:gridCol w="813227">
                  <a:extLst>
                    <a:ext uri="{9D8B030D-6E8A-4147-A177-3AD203B41FA5}">
                      <a16:colId xmlns:a16="http://schemas.microsoft.com/office/drawing/2014/main" val="506061558"/>
                    </a:ext>
                  </a:extLst>
                </a:gridCol>
                <a:gridCol w="814655">
                  <a:extLst>
                    <a:ext uri="{9D8B030D-6E8A-4147-A177-3AD203B41FA5}">
                      <a16:colId xmlns:a16="http://schemas.microsoft.com/office/drawing/2014/main" val="3011472648"/>
                    </a:ext>
                  </a:extLst>
                </a:gridCol>
                <a:gridCol w="899178">
                  <a:extLst>
                    <a:ext uri="{9D8B030D-6E8A-4147-A177-3AD203B41FA5}">
                      <a16:colId xmlns:a16="http://schemas.microsoft.com/office/drawing/2014/main" val="1630161728"/>
                    </a:ext>
                  </a:extLst>
                </a:gridCol>
              </a:tblGrid>
              <a:tr h="1025408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chemeClr val="bg1"/>
                          </a:solidFill>
                        </a:rPr>
                        <a:t>PRIOR RESEARCH EXPERIENCE &amp; ACTIVITIES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1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2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3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 2020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4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5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6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7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Cohort 8</a:t>
                      </a:r>
                    </a:p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5245719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(N=26)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(N=12)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312058"/>
                  </a:ext>
                </a:extLst>
              </a:tr>
              <a:tr h="386911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Have you disseminated your research results?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RESPONSES 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33121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Yes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76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0804421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No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16432"/>
                  </a:ext>
                </a:extLst>
              </a:tr>
              <a:tr h="412795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>
                          <a:solidFill>
                            <a:schemeClr val="bg1"/>
                          </a:solidFill>
                        </a:rPr>
                        <a:t>How have you disseminated your research results?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(N=15)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solidFill>
                            <a:schemeClr val="bg1"/>
                          </a:solidFill>
                        </a:rPr>
                        <a:t>(N=13)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(N=4)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bg1"/>
                          </a:solidFill>
                        </a:rPr>
                        <a:t>(N=7)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270910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Published a book (solo or co-author)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797168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Published in a book chapter (chapter author or co-author)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5742641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Published in a peer-reviewed journal (print or online)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945723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Published in a non-peer-reviewed journal (print or online)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8888427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Presented a paper at a professional conference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44055"/>
                  </a:ext>
                </a:extLst>
              </a:tr>
              <a:tr h="351568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Presented a poster at a professional conference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974883"/>
                  </a:ext>
                </a:extLst>
              </a:tr>
              <a:tr h="448120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Presented at your home institution in an informal forum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454193"/>
                  </a:ext>
                </a:extLst>
              </a:tr>
              <a:tr h="355856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Use of social media platforms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424049"/>
                  </a:ext>
                </a:extLst>
              </a:tr>
              <a:tr h="336184">
                <a:tc>
                  <a:txBody>
                    <a:bodyPr/>
                    <a:lstStyle/>
                    <a:p>
                      <a:pPr algn="l"/>
                      <a:r>
                        <a:rPr lang="en-US" sz="1800" dirty="0"/>
                        <a:t>Other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72397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rot="10800000" flipV="1">
            <a:off x="-127327" y="0"/>
            <a:ext cx="11486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RTI Participants’ Prior Research Experience &amp; Research Education Activities (Librarians)</a:t>
            </a:r>
          </a:p>
        </p:txBody>
      </p:sp>
    </p:spTree>
    <p:extLst>
      <p:ext uri="{BB962C8B-B14F-4D97-AF65-F5344CB8AC3E}">
        <p14:creationId xmlns:p14="http://schemas.microsoft.com/office/powerpoint/2010/main" val="341711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547A719-9CEC-9C43-8C7B-F60F5484C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55519"/>
              </p:ext>
            </p:extLst>
          </p:nvPr>
        </p:nvGraphicFramePr>
        <p:xfrm>
          <a:off x="0" y="988142"/>
          <a:ext cx="12191997" cy="5869858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54827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817186">
                  <a:extLst>
                    <a:ext uri="{9D8B030D-6E8A-4147-A177-3AD203B41FA5}">
                      <a16:colId xmlns:a16="http://schemas.microsoft.com/office/drawing/2014/main" val="369251691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val="1691615806"/>
                    </a:ext>
                  </a:extLst>
                </a:gridCol>
                <a:gridCol w="847493">
                  <a:extLst>
                    <a:ext uri="{9D8B030D-6E8A-4147-A177-3AD203B41FA5}">
                      <a16:colId xmlns:a16="http://schemas.microsoft.com/office/drawing/2014/main" val="2480102467"/>
                    </a:ext>
                  </a:extLst>
                </a:gridCol>
                <a:gridCol w="1046203">
                  <a:extLst>
                    <a:ext uri="{9D8B030D-6E8A-4147-A177-3AD203B41FA5}">
                      <a16:colId xmlns:a16="http://schemas.microsoft.com/office/drawing/2014/main" val="565794027"/>
                    </a:ext>
                  </a:extLst>
                </a:gridCol>
                <a:gridCol w="845768">
                  <a:extLst>
                    <a:ext uri="{9D8B030D-6E8A-4147-A177-3AD203B41FA5}">
                      <a16:colId xmlns:a16="http://schemas.microsoft.com/office/drawing/2014/main" val="4163798459"/>
                    </a:ext>
                  </a:extLst>
                </a:gridCol>
                <a:gridCol w="736825">
                  <a:extLst>
                    <a:ext uri="{9D8B030D-6E8A-4147-A177-3AD203B41FA5}">
                      <a16:colId xmlns:a16="http://schemas.microsoft.com/office/drawing/2014/main" val="2058140616"/>
                    </a:ext>
                  </a:extLst>
                </a:gridCol>
                <a:gridCol w="736825">
                  <a:extLst>
                    <a:ext uri="{9D8B030D-6E8A-4147-A177-3AD203B41FA5}">
                      <a16:colId xmlns:a16="http://schemas.microsoft.com/office/drawing/2014/main" val="2928716032"/>
                    </a:ext>
                  </a:extLst>
                </a:gridCol>
                <a:gridCol w="797498">
                  <a:extLst>
                    <a:ext uri="{9D8B030D-6E8A-4147-A177-3AD203B41FA5}">
                      <a16:colId xmlns:a16="http://schemas.microsoft.com/office/drawing/2014/main" val="1550406774"/>
                    </a:ext>
                  </a:extLst>
                </a:gridCol>
              </a:tblGrid>
              <a:tr h="349804">
                <a:tc rowSpan="2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REASONS  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 Agreement (Strongly agree or agree)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409882"/>
                  </a:ext>
                </a:extLst>
              </a:tr>
              <a:tr h="858609">
                <a:tc vMerge="1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REASONS </a:t>
                      </a:r>
                      <a:endParaRPr lang="en-US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C1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C2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C3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C4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646631">
                <a:tc>
                  <a:txBody>
                    <a:bodyPr/>
                    <a:lstStyle/>
                    <a:p>
                      <a:r>
                        <a:rPr lang="en-US" sz="2000" dirty="0"/>
                        <a:t>Will help me contribute to research and scholarship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284160"/>
                  </a:ext>
                </a:extLst>
              </a:tr>
              <a:tr h="646631">
                <a:tc>
                  <a:txBody>
                    <a:bodyPr/>
                    <a:lstStyle/>
                    <a:p>
                      <a:r>
                        <a:rPr lang="en-US" sz="2000" b="0" dirty="0"/>
                        <a:t>Will support my career goals &amp; future employment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138681"/>
                  </a:ext>
                </a:extLst>
              </a:tr>
              <a:tr h="7314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…partner with &amp; understand the needs of researchers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025254"/>
                  </a:ext>
                </a:extLst>
              </a:tr>
              <a:tr h="4134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advance the profession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21650"/>
                  </a:ext>
                </a:extLst>
              </a:tr>
              <a:tr h="5671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…engage in evidence-based decision making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44309"/>
                  </a:ext>
                </a:extLst>
              </a:tr>
              <a:tr h="53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help demonstrate the value of my library…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785160"/>
                  </a:ext>
                </a:extLst>
              </a:tr>
              <a:tr h="53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 conduct program evaluations &amp; assessments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84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90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543738"/>
                  </a:ext>
                </a:extLst>
              </a:tr>
              <a:tr h="5927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support my tenure and/or promotion efforts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F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79330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7001" y="259011"/>
            <a:ext cx="1206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Librarians’ Reasons for Participating in the RTI </a:t>
            </a:r>
            <a:r>
              <a:rPr lang="en-US" sz="2800" dirty="0"/>
              <a:t>(</a:t>
            </a:r>
            <a:r>
              <a:rPr lang="en-US" sz="2800" i="1" dirty="0"/>
              <a:t>Ranked Order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8268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426A06-94E3-DB80-10A2-07E5EB0A5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8EEF9E-2A0A-752F-BB66-4772C7A1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6023425"/>
              </p:ext>
            </p:extLst>
          </p:nvPr>
        </p:nvGraphicFramePr>
        <p:xfrm>
          <a:off x="0" y="1011677"/>
          <a:ext cx="12099022" cy="573018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548273">
                  <a:extLst>
                    <a:ext uri="{9D8B030D-6E8A-4147-A177-3AD203B41FA5}">
                      <a16:colId xmlns:a16="http://schemas.microsoft.com/office/drawing/2014/main" val="1523869062"/>
                    </a:ext>
                  </a:extLst>
                </a:gridCol>
                <a:gridCol w="817186">
                  <a:extLst>
                    <a:ext uri="{9D8B030D-6E8A-4147-A177-3AD203B41FA5}">
                      <a16:colId xmlns:a16="http://schemas.microsoft.com/office/drawing/2014/main" val="3692516915"/>
                    </a:ext>
                  </a:extLst>
                </a:gridCol>
                <a:gridCol w="815926">
                  <a:extLst>
                    <a:ext uri="{9D8B030D-6E8A-4147-A177-3AD203B41FA5}">
                      <a16:colId xmlns:a16="http://schemas.microsoft.com/office/drawing/2014/main" val="1691615806"/>
                    </a:ext>
                  </a:extLst>
                </a:gridCol>
                <a:gridCol w="847493">
                  <a:extLst>
                    <a:ext uri="{9D8B030D-6E8A-4147-A177-3AD203B41FA5}">
                      <a16:colId xmlns:a16="http://schemas.microsoft.com/office/drawing/2014/main" val="2480102467"/>
                    </a:ext>
                  </a:extLst>
                </a:gridCol>
                <a:gridCol w="1046203">
                  <a:extLst>
                    <a:ext uri="{9D8B030D-6E8A-4147-A177-3AD203B41FA5}">
                      <a16:colId xmlns:a16="http://schemas.microsoft.com/office/drawing/2014/main" val="565794027"/>
                    </a:ext>
                  </a:extLst>
                </a:gridCol>
                <a:gridCol w="752793">
                  <a:extLst>
                    <a:ext uri="{9D8B030D-6E8A-4147-A177-3AD203B41FA5}">
                      <a16:colId xmlns:a16="http://schemas.microsoft.com/office/drawing/2014/main" val="4163798459"/>
                    </a:ext>
                  </a:extLst>
                </a:gridCol>
                <a:gridCol w="736825">
                  <a:extLst>
                    <a:ext uri="{9D8B030D-6E8A-4147-A177-3AD203B41FA5}">
                      <a16:colId xmlns:a16="http://schemas.microsoft.com/office/drawing/2014/main" val="2058140616"/>
                    </a:ext>
                  </a:extLst>
                </a:gridCol>
                <a:gridCol w="736825">
                  <a:extLst>
                    <a:ext uri="{9D8B030D-6E8A-4147-A177-3AD203B41FA5}">
                      <a16:colId xmlns:a16="http://schemas.microsoft.com/office/drawing/2014/main" val="2928716032"/>
                    </a:ext>
                  </a:extLst>
                </a:gridCol>
                <a:gridCol w="797498">
                  <a:extLst>
                    <a:ext uri="{9D8B030D-6E8A-4147-A177-3AD203B41FA5}">
                      <a16:colId xmlns:a16="http://schemas.microsoft.com/office/drawing/2014/main" val="1550406774"/>
                    </a:ext>
                  </a:extLst>
                </a:gridCol>
              </a:tblGrid>
              <a:tr h="322178">
                <a:tc rowSpan="2"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REASONS  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1B4B7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% Agreement (Strongly agree or agree)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7409882"/>
                  </a:ext>
                </a:extLst>
              </a:tr>
              <a:tr h="790801">
                <a:tc vMerge="1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REASONS </a:t>
                      </a:r>
                      <a:endParaRPr lang="en-US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C1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2018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C2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C3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2020</a:t>
                      </a:r>
                    </a:p>
                    <a:p>
                      <a:pPr algn="ctr"/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C4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2021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2022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2023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2024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C5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2025</a:t>
                      </a:r>
                    </a:p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</a:rPr>
                        <a:t>N=3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B4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237059"/>
                  </a:ext>
                </a:extLst>
              </a:tr>
              <a:tr h="637995">
                <a:tc>
                  <a:txBody>
                    <a:bodyPr/>
                    <a:lstStyle/>
                    <a:p>
                      <a:r>
                        <a:rPr lang="en-US" sz="2000" b="0" dirty="0"/>
                        <a:t>Will support my career goals &amp; future employment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highlight>
                          <a:srgbClr val="C0C0C0"/>
                        </a:highligh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138681"/>
                  </a:ext>
                </a:extLst>
              </a:tr>
              <a:tr h="673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…partner with &amp; understand the needs of researchers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3696133"/>
                  </a:ext>
                </a:extLst>
              </a:tr>
              <a:tr h="637995">
                <a:tc>
                  <a:txBody>
                    <a:bodyPr/>
                    <a:lstStyle/>
                    <a:p>
                      <a:r>
                        <a:rPr lang="en-US" sz="2000" dirty="0"/>
                        <a:t>Will help me contribute to research and scholarship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415786"/>
                  </a:ext>
                </a:extLst>
              </a:tr>
              <a:tr h="3807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advance the profession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21650"/>
                  </a:ext>
                </a:extLst>
              </a:tr>
              <a:tr h="5595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…engage in evidence-based decision making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0344309"/>
                  </a:ext>
                </a:extLst>
              </a:tr>
              <a:tr h="5246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… conduct program evaluations &amp; assessments</a:t>
                      </a:r>
                      <a:endParaRPr lang="en-US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55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85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/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543738"/>
                  </a:ext>
                </a:extLst>
              </a:tr>
              <a:tr h="5036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help demonstrate the value of my library…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100*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933319"/>
                  </a:ext>
                </a:extLst>
              </a:tr>
              <a:tr h="6107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Will support my tenure and/or promotion efforts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7933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8A2F730-E976-CEEA-02C0-77DFF77E3D3A}"/>
              </a:ext>
            </a:extLst>
          </p:cNvPr>
          <p:cNvSpPr txBox="1"/>
          <p:nvPr/>
        </p:nvSpPr>
        <p:spPr>
          <a:xfrm>
            <a:off x="127001" y="259011"/>
            <a:ext cx="1206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Students’ Reasons for Participating in the RTI </a:t>
            </a:r>
            <a:r>
              <a:rPr lang="en-US" sz="2800" dirty="0"/>
              <a:t>(</a:t>
            </a:r>
            <a:r>
              <a:rPr lang="en-US" sz="2800" i="1" dirty="0"/>
              <a:t>Ranked Order</a:t>
            </a:r>
            <a:r>
              <a:rPr lang="en-US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0193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6471</TotalTime>
  <Words>2138</Words>
  <Application>Microsoft Macintosh PowerPoint</Application>
  <PresentationFormat>Widescreen</PresentationFormat>
  <Paragraphs>745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Lessick</dc:creator>
  <cp:lastModifiedBy>Susan Lessick</cp:lastModifiedBy>
  <cp:revision>74</cp:revision>
  <cp:lastPrinted>2022-11-05T18:51:34Z</cp:lastPrinted>
  <dcterms:created xsi:type="dcterms:W3CDTF">2022-11-03T00:32:12Z</dcterms:created>
  <dcterms:modified xsi:type="dcterms:W3CDTF">2025-07-30T17:13:41Z</dcterms:modified>
</cp:coreProperties>
</file>