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311" r:id="rId2"/>
    <p:sldId id="352" r:id="rId3"/>
    <p:sldId id="353" r:id="rId4"/>
    <p:sldId id="354" r:id="rId5"/>
    <p:sldId id="35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81497"/>
  </p:normalViewPr>
  <p:slideViewPr>
    <p:cSldViewPr snapToGrid="0">
      <p:cViewPr varScale="1">
        <p:scale>
          <a:sx n="81" d="100"/>
          <a:sy n="81" d="100"/>
        </p:scale>
        <p:origin x="516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A550E-97E5-7B4D-94E6-C948B04FA35A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CF613-8E29-DC4B-BE80-5DC90EA39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30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pre-and midpoint-assessment surveys were based on the Librarian Research Confidence Scale by Brancolini &amp; Kennedy used for the Institute for</a:t>
            </a:r>
            <a:r>
              <a:rPr lang="en-US" baseline="0" dirty="0"/>
              <a:t> Research Design in Librarianship</a:t>
            </a:r>
            <a:r>
              <a:rPr lang="en-US" dirty="0"/>
              <a:t>, - another US institute for increasing</a:t>
            </a:r>
            <a:r>
              <a:rPr lang="en-US" baseline="0" dirty="0"/>
              <a:t> librarians’ research capacity (but not specific to health sciences). The</a:t>
            </a:r>
            <a:r>
              <a:rPr lang="en-US" dirty="0"/>
              <a:t> fellows were asked to rate 34 items relating to research skills on a Likert scale from 5: Very Confident; 4 Confident; 3 Moderately Confident; 2 Slightly Confident; and 1 Not At All Confident.</a:t>
            </a:r>
          </a:p>
          <a:p>
            <a:endParaRPr lang="en-US" dirty="0"/>
          </a:p>
          <a:p>
            <a:r>
              <a:rPr lang="en-US" dirty="0"/>
              <a:t>The pre-assessment survey was sent out prior to the start of the  RTI program, and the midpoint-assessment survey was sent out after the RTI summer core modules (after Module 9 on July 27, 2021). We analyzed the data using the Wilcoxon Signed Ranks Test to determine if there was a statistically significant difference in the self-reported research confidence before and after the summer core modules and the results are presented in the following slides.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65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For every item on the assessment, the midpoint research confidence was </a:t>
            </a:r>
            <a:r>
              <a:rPr lang="en-US" sz="1200" b="1" dirty="0"/>
              <a:t>significantly higher </a:t>
            </a:r>
            <a:r>
              <a:rPr lang="en-US" sz="1200" dirty="0"/>
              <a:t>than the pre-program research confidence.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/>
              <a:t>33 out of 34 items had very high significance levels!</a:t>
            </a:r>
            <a:endParaRPr lang="en-US" b="1" dirty="0"/>
          </a:p>
          <a:p>
            <a:endParaRPr lang="en-US" dirty="0"/>
          </a:p>
          <a:p>
            <a:r>
              <a:rPr lang="en-US" dirty="0"/>
              <a:t>The fellows’ median ratings for </a:t>
            </a:r>
            <a:r>
              <a:rPr lang="en-US" b="1" dirty="0"/>
              <a:t>16 items increased by 2 </a:t>
            </a:r>
            <a:r>
              <a:rPr lang="en-US" dirty="0"/>
              <a:t>or more points following the summer core modules. </a:t>
            </a:r>
          </a:p>
          <a:p>
            <a:endParaRPr lang="en-US" dirty="0"/>
          </a:p>
          <a:p>
            <a:r>
              <a:rPr lang="en-US" dirty="0"/>
              <a:t>Selecting a research design and methods that had a very low confidence level at pre-institute increased by 3.0 points at midpoint!</a:t>
            </a:r>
          </a:p>
          <a:p>
            <a:endParaRPr lang="en-US" dirty="0"/>
          </a:p>
          <a:p>
            <a:r>
              <a:rPr lang="en-US" b="1" dirty="0"/>
              <a:t>The differences in ratings pre- and post-workshop were statistically significant at (p &lt; 0.05) threshold.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P-values with &lt;.001 have very low levels and stronger significance. (All items have very low p-values except #34)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12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Low confidence items at pre-institute (9,12,15,16) increased ay 2.0 points.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329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Low confidence levels for items (22,23,26) increased by 2.0-2.5 points.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65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33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22377-1738-9ED9-B8D7-BE56374883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882900-3A84-889A-74F0-298BBF48FB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4FB98-C28D-BAD3-B7CA-85FC300C0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D7BE-4F2F-BB42-B122-03463333B3DA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6CFE4-108B-D393-166C-118A5CDE4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A48FC0-6E4A-05AC-5AEF-F634CC9FD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26E-45F2-AA49-A119-2CED50BE5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48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CA800-519B-2068-AD2B-8BE73F98D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F46EF7-8067-2757-51B5-B882CF6BF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7F92C8-CF33-9C25-DBD0-FBCE3667D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D7BE-4F2F-BB42-B122-03463333B3DA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8885-9A54-177B-D955-A7CACF29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BDCA57-EDE1-7140-9FF2-03EDA6DC5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26E-45F2-AA49-A119-2CED50BE5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071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D251D3-AD69-C114-91AB-78E61BB753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5E61B7-91B7-9E1D-DEFB-E227CA3198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79861C-A0F1-A9FB-FF45-811FEFFA4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D7BE-4F2F-BB42-B122-03463333B3DA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9A0D0-12C4-A680-CDF8-672343B4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B9C5E-6CA0-B467-F327-D182BF212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26E-45F2-AA49-A119-2CED50BE5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6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739A-4BA5-CACC-14EF-5054F0B68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B956D-2BFB-C752-A205-BA0C65862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8E937-1C5E-1116-AE2A-744CFE49B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D7BE-4F2F-BB42-B122-03463333B3DA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1B35E-171C-43E2-3700-5B0F253FB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3D9DE-79D3-D224-BCCD-5431B25E5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26E-45F2-AA49-A119-2CED50BE5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488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D7ABC-910B-6712-A07B-FF43C550C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235CFB-46A7-8F15-70A1-B91DB9189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1D818-6250-E148-81CD-83F5F94E7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D7BE-4F2F-BB42-B122-03463333B3DA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175047-EF9B-B18B-1D69-F7BA3DFCC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4D3DF-7CC8-7EC3-78C7-4A7C12D0A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26E-45F2-AA49-A119-2CED50BE5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533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74627-E816-7B19-112C-82CBCB141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85FE7-5382-EB05-C132-048130B689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EB1089-5FE7-B807-4ECE-9527F2A7D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32621E-4633-9173-6EE0-136E7957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D7BE-4F2F-BB42-B122-03463333B3DA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6BB8C5-5A24-E7EC-15D1-02B943BF3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B425E8-E1CC-954B-CB2C-205BCDA1D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26E-45F2-AA49-A119-2CED50BE5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2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64F1A-6F0B-2E0D-D285-28FBEBA82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CA805-C6DA-60C1-47D4-9BB092323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A74035-8D5D-B8C5-6CBB-30244DB1F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2B75B5-81B8-5FD1-F448-AB53D7504E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370216-BC4F-73E8-2F35-E3A770C8E2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40AF3C-73E0-FB0B-9E93-AA0BC3823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D7BE-4F2F-BB42-B122-03463333B3DA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21D895-5706-20EF-69C1-1C467B93A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656948-FA83-3CE1-622F-8200F452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26E-45F2-AA49-A119-2CED50BE5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95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0B9F5-71A6-5610-706B-1641CE8C9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901E92-3A3A-3E94-16C7-EAFAC4205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D7BE-4F2F-BB42-B122-03463333B3DA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688DBA-DEA8-AC54-0B82-FF2B084EF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63438C-F84B-AC6F-04E3-386B5AA7B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26E-45F2-AA49-A119-2CED50BE5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5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C6D4C6-BFC1-0177-EF84-12D52CA0A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D7BE-4F2F-BB42-B122-03463333B3DA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5A3F1E-0AE5-952D-80CF-408DAB492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884716-7DDD-5400-CCB4-2758AD137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26E-45F2-AA49-A119-2CED50BE5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05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FBF94-C733-C4BE-BC3D-5CBA7D393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317B3-71A7-CA16-130C-48A1301EF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B0EFCA-0129-208D-71E1-C2DF7A7F70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6C1A26-CCAB-4DED-D57D-120B581AD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D7BE-4F2F-BB42-B122-03463333B3DA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2AE2DA-24AC-C36D-238B-4AB8B17DE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22F3B6-4F6B-F723-9CC7-DF20296FA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26E-45F2-AA49-A119-2CED50BE5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17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097F8-C960-C535-C643-184755F7A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0700E7-377C-05B8-448F-1D12CCAEF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0D9587-89C2-52B4-F2C8-84D1C002A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413BAC-A969-0A2D-B147-297669E14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D7BE-4F2F-BB42-B122-03463333B3DA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20A05C-4623-9EB0-935F-DB3294F7A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90A5DE-DC53-660C-390E-B78C344D7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BB26E-45F2-AA49-A119-2CED50BE5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381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E0D9B6-F1C7-8050-B7C7-ABDEE5A59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93FACE-A5E0-603A-DFE2-EB88C67BC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49E19-5238-1D08-BCE7-E7FF83C7D1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7D7BE-4F2F-BB42-B122-03463333B3DA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E4038-6C8B-4372-FFDB-A61107F1AB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BA609-3016-ED4B-7690-DA2E95FADD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BB26E-45F2-AA49-A119-2CED50BE5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0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E832EC1-37AC-054A-ACBE-E981EE09A81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580" r="-1580"/>
          <a:stretch/>
        </p:blipFill>
        <p:spPr>
          <a:xfrm>
            <a:off x="-192633" y="0"/>
            <a:ext cx="12577266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05030B-973D-874B-8254-31CDC5DE8D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9473" y="0"/>
            <a:ext cx="9378070" cy="1396314"/>
          </a:xfrm>
        </p:spPr>
        <p:txBody>
          <a:bodyPr>
            <a:noAutofit/>
          </a:bodyPr>
          <a:lstStyle/>
          <a:p>
            <a:pPr algn="l"/>
            <a:r>
              <a:rPr lang="en-US" sz="3600" b="1" dirty="0">
                <a:solidFill>
                  <a:srgbClr val="073C6E"/>
                </a:solidFill>
              </a:rPr>
              <a:t>Confidence Levels of 2022 Participants Pre- and Midpoint (Cohort 5)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1FE1D9-F6C8-AE47-A2C7-A30FC32F8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15403" y="1396314"/>
            <a:ext cx="9612140" cy="4646140"/>
          </a:xfrm>
        </p:spPr>
        <p:txBody>
          <a:bodyPr>
            <a:normAutofit fontScale="62500" lnSpcReduction="20000"/>
          </a:bodyPr>
          <a:lstStyle/>
          <a:p>
            <a:pPr algn="l">
              <a:buClr>
                <a:srgbClr val="1A71A6"/>
              </a:buClr>
            </a:pPr>
            <a:endParaRPr lang="en-US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Pre-and midpoint-assessment instruments were based on Librarian Research Confidence Scale (LRCS-10) (Brancolini &amp; Kennedy, 2017)</a:t>
            </a:r>
          </a:p>
          <a:p>
            <a:pPr algn="l">
              <a:buClr>
                <a:srgbClr val="1A71A6"/>
              </a:buClr>
            </a:pPr>
            <a:endParaRPr lang="en-US" sz="3600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Pre-assessment survey deployment:</a:t>
            </a:r>
          </a:p>
          <a:p>
            <a:pPr marL="800100" lvl="1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Cohort 5: Apr 29-May 9, 2022</a:t>
            </a:r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Midpoint-assessment survey deployment:</a:t>
            </a:r>
          </a:p>
          <a:p>
            <a:pPr marL="800100" lvl="1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Cohort 5: Aug 17-31, 2022</a:t>
            </a:r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Used the Wilcoxon Signed Ranks Test for each cohort to determine if there was a statistically significant difference in the self-reported research confidence of the fellows before the RTI program and at the midpoint (after summer core modules)</a:t>
            </a:r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algn="l">
              <a:buClr>
                <a:srgbClr val="1A71A6"/>
              </a:buClr>
            </a:pPr>
            <a:endParaRPr lang="en-US" dirty="0"/>
          </a:p>
          <a:p>
            <a:pPr lvl="1" algn="l">
              <a:buClr>
                <a:srgbClr val="1A71A6"/>
              </a:buClr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472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/>
        </p:nvGraphicFramePr>
        <p:xfrm>
          <a:off x="145140" y="740583"/>
          <a:ext cx="11876171" cy="594343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7243483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256322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079653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079651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1217062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678536">
                <a:tc gridSpan="5"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Confidence level differences before and after workshop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Scored with Likert scale: 5: Very Confident; 4 Confident; 3 Moderately Confident; 2 Slightly Confident; and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796542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Z 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35401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1. Turning a topic into a research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-3.507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354019">
                <a:tc>
                  <a:txBody>
                    <a:bodyPr/>
                    <a:lstStyle/>
                    <a:p>
                      <a:r>
                        <a:rPr lang="en-US" dirty="0"/>
                        <a:t>2. Designing a project to answer your research 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-4.960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354019">
                <a:tc>
                  <a:txBody>
                    <a:bodyPr/>
                    <a:lstStyle/>
                    <a:p>
                      <a:r>
                        <a:rPr lang="en-US" dirty="0"/>
                        <a:t>3. Selecting research design, methods and procedures that are appropriate for your 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-4.843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410037">
                <a:tc>
                  <a:txBody>
                    <a:bodyPr/>
                    <a:lstStyle/>
                    <a:p>
                      <a:r>
                        <a:rPr lang="en-US" dirty="0"/>
                        <a:t>4. Developing a plan and timeline for the study.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-4.502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319743"/>
                  </a:ext>
                </a:extLst>
              </a:tr>
              <a:tr h="619533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Identifying appropriate information sources in which to conduct your literature search.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-4.146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  <a:tr h="717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6.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relevant keywords and search strategies to discover literature about the research topic.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2290396"/>
                  </a:ext>
                </a:extLst>
              </a:tr>
              <a:tr h="368686">
                <a:tc>
                  <a:txBody>
                    <a:bodyPr/>
                    <a:lstStyle/>
                    <a:p>
                      <a:r>
                        <a:rPr lang="en-US" dirty="0"/>
                        <a:t>7. Assessing and synthesizing literature that is relevant to your research topic.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-3.884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520244"/>
                  </a:ext>
                </a:extLst>
              </a:tr>
              <a:tr h="6153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8. Determining if your research topic makes a contribution to the field, based on the relevant literature.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-4.320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148643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1" y="0"/>
            <a:ext cx="12166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Pre- and Midpoint- Assessment Surveys: Confidence Levels of 2022 Participants (1)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188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/>
        </p:nvGraphicFramePr>
        <p:xfrm>
          <a:off x="145139" y="767060"/>
          <a:ext cx="11901714" cy="60045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7259062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259024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081975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081973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1219680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662628">
                <a:tc gridSpan="5"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Confidence level differences before and after workshop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Scored with Likert scale: 5: Very Confident; 4 Confident; 3 Moderately Confident; 2 Slightly Confident; and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777868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Z 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4256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9. Examining theoretical frameworks to inform the research design of your study.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-4.735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10. Identifying sources of research funding and funding agency requirements.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-4.793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 Choosing an appropriate data gathering technique(s)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-4.373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6758019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 Determining the selection criteria, desired size, and parameters of the population to include in your study.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-4.714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785321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 Knowing how to design an interview.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-4.688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1518754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 Knowing how to conduct an interview.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-4.548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451771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 Knowing how to design a focus group.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-4.601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8694335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 Knowing how to run a focus group.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-4.769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651882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 Knowing how to design a survey.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-4.657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6937619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 Knowing how to administer a survey.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-4.551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103134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36576" y="73152"/>
            <a:ext cx="120468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Pre- and Midpoint-Assessment Surveys: Confidence Levels of 2022 Participants (2)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443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/>
        </p:nvGraphicFramePr>
        <p:xfrm>
          <a:off x="145140" y="969183"/>
          <a:ext cx="11901714" cy="55473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7259062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259024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081975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081973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1219680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662628">
                <a:tc gridSpan="5"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Confidence level differences before and after workshop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Scored with Likert scale: 5: Very Confident; 4 Confident; 3 Moderately Confident; 2 Slightly Confident; and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777868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Z 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 Identifying appropriate sources of existing data.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-4.239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8520135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 Knowing institutional processes and standards to ensure that your study is conducted ethically.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5747979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 Knowing how to organize the data you have gathered.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-3.374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22. Choosing the appropriate method(s) of data analysis to use for your study.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-4.240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785321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23. Knowing what type of assistance and tools you might need to undertake data analysis (e.g., data/statistics consulting, transcription, software).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-4.176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1518754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24. Knowing which statistical test(s) to run.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-3.624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451771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25. Knowing how to code qualitative data to identify themes and sub-themes.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-3.877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8694335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26. Knowing how to manage the data you have gathered.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-3.999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69376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-2" y="217362"/>
            <a:ext cx="12046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Pre- and Midpoint-Assessment Surveys: Confidence Levels of 2022 Participants (3)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148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/>
        </p:nvGraphicFramePr>
        <p:xfrm>
          <a:off x="145140" y="969183"/>
          <a:ext cx="11901714" cy="472440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7259062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259024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081975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081973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1219680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662628">
                <a:tc gridSpan="5"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Confidence level differences before and after workshop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Scored with Likert scale: 5: Very Confident; 4 Confident; 3 Moderately Confident; 2 Slightly Confident; and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777868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Z score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27. Knowing how to report research data from your study.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-3.674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8520135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28. Reporting results verbally.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-3.511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5747979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 Reporting results in written format.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-3.614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&lt;.001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30. Reporting results in a poster format.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-3.320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&lt;.001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785321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31. Knowing the structured abstract format to prepare research posters and articles.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-3.335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&lt;.001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1518754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32. Identifying appropriate places to disseminate results.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-4.084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&lt;.001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4517716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33. Knowing how to write summaries of research to share on social media.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-3.944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&lt;.001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8694335"/>
                  </a:ext>
                </a:extLst>
              </a:tr>
              <a:tr h="345719">
                <a:tc>
                  <a:txBody>
                    <a:bodyPr/>
                    <a:lstStyle/>
                    <a:p>
                      <a:r>
                        <a:rPr lang="en-US" dirty="0"/>
                        <a:t>34. Evaluating the impact of your research findings.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-2.974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.003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69376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0" y="217362"/>
            <a:ext cx="120468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Pre- and Midpoint-Assessment Surveys: Confidence Levels of 2022 Participants (4)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29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d026bb9f-849e-4520-adf3-36adc211bebd}" enabled="1" method="Privileged" siteId="{ac144e41-8001-48f0-9e1c-170716ed06b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1312</Words>
  <Application>Microsoft Office PowerPoint</Application>
  <PresentationFormat>Widescreen</PresentationFormat>
  <Paragraphs>246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Confidence Levels of 2022 Participants Pre- and Midpoint (Cohort 5)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Philbrick, Jodi</dc:creator>
  <cp:lastModifiedBy>Debra Cavanaugh</cp:lastModifiedBy>
  <cp:revision>5</cp:revision>
  <dcterms:created xsi:type="dcterms:W3CDTF">2022-11-17T21:31:02Z</dcterms:created>
  <dcterms:modified xsi:type="dcterms:W3CDTF">2024-09-18T14:49:19Z</dcterms:modified>
</cp:coreProperties>
</file>