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311" r:id="rId5"/>
    <p:sldId id="257" r:id="rId6"/>
    <p:sldId id="259" r:id="rId7"/>
    <p:sldId id="261" r:id="rId8"/>
    <p:sldId id="35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93" autoAdjust="0"/>
    <p:restoredTop sz="66939"/>
  </p:normalViewPr>
  <p:slideViewPr>
    <p:cSldViewPr snapToGrid="0">
      <p:cViewPr varScale="1">
        <p:scale>
          <a:sx n="66" d="100"/>
          <a:sy n="66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F9263-B891-41DB-B99E-797743B4E08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D64A4-D142-43B5-8030-C80677AC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80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pre-and midpoint-assessment surveys were based on the Librarian Research Confidence Scale by Brancolini &amp; Kennedy used for the Institute for</a:t>
            </a:r>
            <a:r>
              <a:rPr lang="en-US" baseline="0" dirty="0"/>
              <a:t> Research Design in Librarianship</a:t>
            </a:r>
            <a:r>
              <a:rPr lang="en-US" dirty="0"/>
              <a:t>, - another US institute for increasing</a:t>
            </a:r>
            <a:r>
              <a:rPr lang="en-US" baseline="0" dirty="0"/>
              <a:t> librarians’ research capacity (but not specific to health sciences). The</a:t>
            </a:r>
            <a:r>
              <a:rPr lang="en-US" dirty="0"/>
              <a:t> fellows were asked to rate 34 items relating to research skills on a Likert scale from 5: Very Confident; 4 Confident; 3 Moderately Confident; 2 Slightly Confident; and 1 Not At All Confident.</a:t>
            </a:r>
          </a:p>
          <a:p>
            <a:endParaRPr lang="en-US" dirty="0"/>
          </a:p>
          <a:p>
            <a:r>
              <a:rPr lang="en-US" dirty="0"/>
              <a:t>The pre-assessment survey was sent out prior to the start of the  RTI program, and the midpoint-assessment survey was sent out after the RTI workshop.  We analyzed the data using the Wilcoxon Signed Ranks Test to determine if there was a statistically significant difference in the self-reported research confidence before and after the summer core modules (after Module 9 on July 27, 2021), and the results are presented in the following slides.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65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For every item on the assessment, the midpoint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pre-program research confidence – except for item #28 which was initially rated high. 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fellows’ median ratings for each of these 8 research project skills increased by 1-point post-workshop, with developing a plan and timeline for the study increasing by 2 points at midpoint. </a:t>
            </a:r>
          </a:p>
          <a:p>
            <a:endParaRPr lang="en-US" dirty="0"/>
          </a:p>
          <a:p>
            <a:r>
              <a:rPr lang="en-US" b="1" dirty="0"/>
              <a:t>The differences in ratings pre- and post-workshop were statistically significant (p &lt; 0.05).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P-values with &lt;.001 have very low levels and stronger significance.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12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fellows’ median ratings for research project skills 9 to 14 increased by 1-point post-workshop. </a:t>
            </a:r>
          </a:p>
          <a:p>
            <a:endParaRPr lang="en-US" dirty="0"/>
          </a:p>
          <a:p>
            <a:r>
              <a:rPr lang="en-US" dirty="0"/>
              <a:t>Knowing how to design a focus group, run a focus group, design a survey, and administer a survey increased 1.5 to 2 points post-workshop. The fellows obtain hands-on experience in designing a survey and conducting a focus group in the modules.  It is not surprising that knowing how to design and run a focus group were two of the lowest confidence items for the fellows, as most have little experience with this research method compared to surveys and interviews. </a:t>
            </a:r>
          </a:p>
          <a:p>
            <a:endParaRPr lang="en-US" dirty="0"/>
          </a:p>
          <a:p>
            <a:r>
              <a:rPr lang="en-US" b="1" dirty="0"/>
              <a:t>The differences in ratings pre-program and midpoint were statistically significant (p &lt; 0.05).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29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fellows’ median ratings for research project skills 19 to 22 increased by 1-point post-workshop.  Items relating to data analysis – both quantitative and qualitative (Items 23, 24, &amp; 25) – are areas where the fellows had the lowest confidence. The median ratings for the data analysis skills rose 1 to 1.5 points; however, knowing which statistical tests to run was still a lower confidence item.   Fellows increased their rating of knowing how to manage data by 2 points.</a:t>
            </a:r>
          </a:p>
          <a:p>
            <a:endParaRPr lang="en-US" dirty="0"/>
          </a:p>
          <a:p>
            <a:r>
              <a:rPr lang="en-US" dirty="0"/>
              <a:t>The differences in ratings pre- and post-workshop were statistically significant (p &lt; 0.05).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65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Items relating to reporting results and the impact of research are areas where fellows increased their research confidence from 1 to 2 points.  The fellows obtained hands-on experience in writing structured abstracts for their culminating experience as part of the RTI, which may account for why their confidence rose by 2 points in this area.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differences in ratings pre- and post-workshop were statistically significant at threshold (p &lt; 0.05).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en-US" dirty="0"/>
              <a:t>--------</a:t>
            </a:r>
          </a:p>
          <a:p>
            <a:r>
              <a:rPr lang="en-US" dirty="0"/>
              <a:t>29 out of 34 items assessed had very high significance levels!</a:t>
            </a:r>
          </a:p>
          <a:p>
            <a:endParaRPr lang="en-US" dirty="0"/>
          </a:p>
          <a:p>
            <a:r>
              <a:rPr lang="en-US" dirty="0"/>
              <a:t>P-values with &lt;.001 have very low levels and stronger significance.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97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3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1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8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75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63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4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13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2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4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3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E832EC1-37AC-054A-ACBE-E981EE09A8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580" r="-1580"/>
          <a:stretch/>
        </p:blipFill>
        <p:spPr>
          <a:xfrm>
            <a:off x="-192633" y="0"/>
            <a:ext cx="1257726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05030B-973D-874B-8254-31CDC5DE8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9473" y="216976"/>
            <a:ext cx="9378070" cy="1177871"/>
          </a:xfrm>
        </p:spPr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rgbClr val="073C6E"/>
                </a:solidFill>
              </a:rPr>
              <a:t>Midpoint Confidence Levels of 2021 Participants (Cohort 4)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1FE1D9-F6C8-AE47-A2C7-A30FC32F8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5403" y="1503336"/>
            <a:ext cx="9612140" cy="4510006"/>
          </a:xfrm>
        </p:spPr>
        <p:txBody>
          <a:bodyPr>
            <a:normAutofit fontScale="62500" lnSpcReduction="20000"/>
          </a:bodyPr>
          <a:lstStyle/>
          <a:p>
            <a:pPr algn="l">
              <a:buClr>
                <a:srgbClr val="1A71A6"/>
              </a:buClr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Pre-and midpoint-assessment instruments based on Librarian Research Confidence Scale (LRCS-10) (Brancolini &amp; Kennedy, 2017)</a:t>
            </a:r>
          </a:p>
          <a:p>
            <a:pPr algn="l">
              <a:buClr>
                <a:srgbClr val="1A71A6"/>
              </a:buClr>
            </a:pPr>
            <a:endParaRPr lang="en-US" sz="36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Pre-assessment survey deployment: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Cohort 4: Apr 19-May 1, 2021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Midpoint-assessment survey deployment: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Cohort 4: Aug 11-31, 2021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Used the Wilcoxon Signed Ranks Test for each cohort to determine if there was a statistically significant difference in the self-reported research confidence of the fellows before the RTI program and at the midpoint (after summer core modules)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algn="l">
              <a:buClr>
                <a:srgbClr val="1A71A6"/>
              </a:buClr>
            </a:pPr>
            <a:endParaRPr lang="en-US" dirty="0"/>
          </a:p>
          <a:p>
            <a:pPr lvl="1" algn="l">
              <a:buClr>
                <a:srgbClr val="1A71A6"/>
              </a:buClr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472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786524"/>
              </p:ext>
            </p:extLst>
          </p:nvPr>
        </p:nvGraphicFramePr>
        <p:xfrm>
          <a:off x="145140" y="740583"/>
          <a:ext cx="11876171" cy="594343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243483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256322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079653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079651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1217062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678536">
                <a:tc gridSpan="5"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Confidence level differences before and after workshop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Scored with Likert scale: 5: Very Confident; 4 Confident; 3 Moderately Confident; 2 Slightly Confident; and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796542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35401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1. Turning a topic into a research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-3.157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354019">
                <a:tc>
                  <a:txBody>
                    <a:bodyPr/>
                    <a:lstStyle/>
                    <a:p>
                      <a:r>
                        <a:rPr lang="en-US" dirty="0"/>
                        <a:t>2. Designing a project to answer your research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-3.518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354019">
                <a:tc>
                  <a:txBody>
                    <a:bodyPr/>
                    <a:lstStyle/>
                    <a:p>
                      <a:r>
                        <a:rPr lang="en-US" dirty="0"/>
                        <a:t>3. Selecting research design, methods and procedures that are appropriate for your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-4.370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410037">
                <a:tc>
                  <a:txBody>
                    <a:bodyPr/>
                    <a:lstStyle/>
                    <a:p>
                      <a:r>
                        <a:rPr lang="en-US" dirty="0"/>
                        <a:t>4. Developing a plan and timeline for the study.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-4.109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619533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Identifying appropriate information sources in which to conduct your literature search.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-4.068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  <a:tr h="717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6.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relevant keywords and search strategies to discover literature about the research topic.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-3.545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290396"/>
                  </a:ext>
                </a:extLst>
              </a:tr>
              <a:tr h="368686">
                <a:tc>
                  <a:txBody>
                    <a:bodyPr/>
                    <a:lstStyle/>
                    <a:p>
                      <a:r>
                        <a:rPr lang="en-US" dirty="0"/>
                        <a:t>7. Assessing and synthesizing literature that is relevant to your research topic.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-4.054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520244"/>
                  </a:ext>
                </a:extLst>
              </a:tr>
              <a:tr h="6153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8. Determining if your research topic makes a contribution to the field, based on the relevant literature.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-3.842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148643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217362"/>
            <a:ext cx="11611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Pre- and Midpoint- Assessment Surveys: Confidence Levels of 2021 Participants (1)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27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06047"/>
              </p:ext>
            </p:extLst>
          </p:nvPr>
        </p:nvGraphicFramePr>
        <p:xfrm>
          <a:off x="145139" y="523220"/>
          <a:ext cx="11901714" cy="62788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259062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259024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081975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081973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1219680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662628">
                <a:tc gridSpan="5"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Confidence level differences before and after workshop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Scored with Likert scale: 5: Very Confident; 4 Confident; 3 Moderately Confident; 2 Slightly Confident; and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777868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4256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9. Examining theoretical frameworks to inform the research design of your study.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-2.790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10. Identifying sources of research funding and funding agency requirements.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-3.925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 Choosing an appropriate data gathering technique(s)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-4.375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675801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 Determining the selection criteria, desired size, and parameters of the population to include in your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-4.175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85321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 Knowing how to design an interview.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-4.702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518754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 Knowing how to conduct an interview.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-4.465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51771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 Knowing how to design a focus group.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-4.729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8694335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 Knowing how to run a focus group.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-4.428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651882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 Knowing how to design a survey.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-4.552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93761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 Knowing how to administer a survey.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-4.409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03134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2" y="0"/>
            <a:ext cx="11611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Pre- and Midpoint-Assessment Surveys: Confidence Levels of 2021 Participants (2)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77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588882"/>
              </p:ext>
            </p:extLst>
          </p:nvPr>
        </p:nvGraphicFramePr>
        <p:xfrm>
          <a:off x="145140" y="969183"/>
          <a:ext cx="11901714" cy="55473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259062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259024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081975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081973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1219680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662628">
                <a:tc gridSpan="5"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Confidence level differences before and after workshop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Scored with Likert scale: 5: Very Confident; 4 Confident; 3 Moderately Confident; 2 Slightly Confident; and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777868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 Identifying appropriate sources of existing data.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-3.579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8520135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 Knowing institutional processes and standards to ensure that your study is conducted ethically.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-3.863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574797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 Knowing how to organize the data you have gathered.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-4.422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22. Choosing the appropriate method(s) of data analysis to use for your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-4.294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85321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23. Knowing what type of assistance and tools you might need to undertake data analysis (e.g., data/statistics consulting, transcription, software).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-4.799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518754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24. Knowing which statistical test(s) to run.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-3.992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51771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25. Knowing how to code qualitative data to identify themes and sub-themes.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-4.802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8694335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26. Knowing how to manage the data you have gathered.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-4.561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9376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217362"/>
            <a:ext cx="11611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Pre- and Midpoint-Assessment Surveys: Confidence Levels of 2021 Participants (3)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15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/>
        </p:nvGraphicFramePr>
        <p:xfrm>
          <a:off x="145140" y="969183"/>
          <a:ext cx="11901714" cy="47244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259062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259024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081975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081973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1219680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662628">
                <a:tc gridSpan="5"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Confidence level differences before and after workshop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Scored with Likert scale: 5: Very Confident; 4 Confident; 3 Moderately Confident; 2 Slightly Confident; and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777868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 Knowing how to report research data from your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-3.764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8520135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 Reporting results verbally.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-2.537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574797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 Reporting results in written format.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-2.681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30. Reporting results in a poster format.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-3.149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85321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31. Knowing the structured abstract format to prepare research posters and articles.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-3.366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518754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32. Identifying appropriate places to disseminate results.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51771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33. Knowing how to write summaries of research to share on social media.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-3.389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8694335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34. Evaluating the impact of your research findings.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-3.387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9376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-1" y="217362"/>
            <a:ext cx="11901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Pre- &amp; Midpoint-Assessment Surveys: Confidence Levels of 2021 Participants (4)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397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34EE81FCD6A245B24383BEC9A5D922" ma:contentTypeVersion="15" ma:contentTypeDescription="Create a new document." ma:contentTypeScope="" ma:versionID="b28d18acdf838fe87ea9a12845f3ecd5">
  <xsd:schema xmlns:xsd="http://www.w3.org/2001/XMLSchema" xmlns:xs="http://www.w3.org/2001/XMLSchema" xmlns:p="http://schemas.microsoft.com/office/2006/metadata/properties" xmlns:ns1="http://schemas.microsoft.com/sharepoint/v3" xmlns:ns3="27df08d8-be9b-4568-aa5b-46bba901423f" xmlns:ns4="6b61d45e-54df-4b2d-8daa-ab01e2e6a605" targetNamespace="http://schemas.microsoft.com/office/2006/metadata/properties" ma:root="true" ma:fieldsID="65201f83be627d04cc13e9798f8b1943" ns1:_="" ns3:_="" ns4:_="">
    <xsd:import namespace="http://schemas.microsoft.com/sharepoint/v3"/>
    <xsd:import namespace="27df08d8-be9b-4568-aa5b-46bba901423f"/>
    <xsd:import namespace="6b61d45e-54df-4b2d-8daa-ab01e2e6a60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df08d8-be9b-4568-aa5b-46bba901423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61d45e-54df-4b2d-8daa-ab01e2e6a6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051820-332E-48B1-BC34-8B5B9E70C5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7df08d8-be9b-4568-aa5b-46bba901423f"/>
    <ds:schemaRef ds:uri="6b61d45e-54df-4b2d-8daa-ab01e2e6a6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CC3367-984D-4A6A-B3D5-59241863076D}">
  <ds:schemaRefs>
    <ds:schemaRef ds:uri="http://schemas.microsoft.com/office/2006/metadata/properties"/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6b61d45e-54df-4b2d-8daa-ab01e2e6a605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27df08d8-be9b-4568-aa5b-46bba901423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0511607-D09C-4F08-985B-97156B92F963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d026bb9f-849e-4520-adf3-36adc211bebd}" enabled="1" method="Privileged" siteId="{ac144e41-8001-48f0-9e1c-170716ed06b6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8388</TotalTime>
  <Words>1583</Words>
  <Application>Microsoft Office PowerPoint</Application>
  <PresentationFormat>Widescreen</PresentationFormat>
  <Paragraphs>255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Midpoint Confidence Levels of 2021 Participants (Cohort 4)</vt:lpstr>
      <vt:lpstr>PowerPoint Presentation</vt:lpstr>
      <vt:lpstr>PowerPoint Presentation</vt:lpstr>
      <vt:lpstr>PowerPoint Presentation</vt:lpstr>
      <vt:lpstr>PowerPoint Presentation</vt:lpstr>
    </vt:vector>
  </TitlesOfParts>
  <Company>College of Information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Philbrick, Jodi</dc:creator>
  <cp:lastModifiedBy>Debra Cavanaugh</cp:lastModifiedBy>
  <cp:revision>22</cp:revision>
  <dcterms:created xsi:type="dcterms:W3CDTF">2020-03-22T22:47:29Z</dcterms:created>
  <dcterms:modified xsi:type="dcterms:W3CDTF">2024-09-18T14:48:52Z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0x0101003C34EE81FCD6A245B24383BEC9A5D922</vt:lpwstr>
  </property>
</Properties>
</file>