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311" r:id="rId5"/>
    <p:sldId id="257" r:id="rId6"/>
    <p:sldId id="259" r:id="rId7"/>
    <p:sldId id="261" r:id="rId8"/>
    <p:sldId id="35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 autoAdjust="0"/>
    <p:restoredTop sz="66939"/>
  </p:normalViewPr>
  <p:slideViewPr>
    <p:cSldViewPr snapToGrid="0">
      <p:cViewPr varScale="1">
        <p:scale>
          <a:sx n="66" d="100"/>
          <a:sy n="66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F9263-B891-41DB-B99E-797743B4E08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D64A4-D142-43B5-8030-C80677AC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8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pre-and midpoint-assessment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</a:t>
            </a:r>
            <a:r>
              <a:rPr lang="en-US" dirty="0"/>
              <a:t>, - 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34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The pre-assessment survey was sent out prior to the start of the  RTI program, and the midpoint-assessment survey was sent out after the RTI workshop.  We analyzed the data using the Wilcoxon Signed Ranks Test to determine if there was a statistically significant difference in the self-reported research confidence before and after the summer core modules (after Module 9 on July 27, 2021), and the results are presented in the following slides.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6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midpoint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pre-program research confidence – except for item #28 which was initially rated high. 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fellows’ median ratings for each of these 8 research project skills increased by 1-point post-workshop, with developing a plan and timeline for the study increasing by 2 points at midpoint. </a:t>
            </a:r>
          </a:p>
          <a:p>
            <a:endParaRPr lang="en-US" dirty="0"/>
          </a:p>
          <a:p>
            <a:r>
              <a:rPr lang="en-US" b="1" dirty="0"/>
              <a:t>The differences in ratings pre- and post-workshop were statistically significant (p &lt; 0.05).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P-values with &lt;.001 have very low levels and stronger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fellows’ median ratings for research project skills 9 to 14 increased by 1-point post-workshop. </a:t>
            </a:r>
          </a:p>
          <a:p>
            <a:endParaRPr lang="en-US" dirty="0"/>
          </a:p>
          <a:p>
            <a:r>
              <a:rPr lang="en-US" dirty="0"/>
              <a:t>Knowing how to design a focus group, run a focus group, design a survey, and administer a survey increased 1.5 to 2 points post-workshop. The fellows obtain hands-on experience in designing a survey and conducting a focus group in the modules.  It is not surprising that knowing how to design and run a focus group were two of the lowest confidence items for the fellows, as most have little experience with this research method compared to surveys and interviews. </a:t>
            </a:r>
          </a:p>
          <a:p>
            <a:endParaRPr lang="en-US" dirty="0"/>
          </a:p>
          <a:p>
            <a:r>
              <a:rPr lang="en-US" b="1" dirty="0"/>
              <a:t>The differences in ratings pre-program and midpoint were statistically significant (p &lt; 0.05).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2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fellows’ median ratings for research project skills 19 to 22 increased by 1-point post-workshop.  Items relating to data analysis – both quantitative and qualitative (Items 23, 24, &amp; 25) – are areas where the fellows had the lowest confidence. The median ratings for the data analysis skills rose 1 to 1.5 points; however, knowing which statistical tests to run was still a lower confidence item.   Fellows increased their rating of knowing how to manage data by 2 points.</a:t>
            </a:r>
          </a:p>
          <a:p>
            <a:endParaRPr lang="en-US" dirty="0"/>
          </a:p>
          <a:p>
            <a:r>
              <a:rPr lang="en-US" dirty="0"/>
              <a:t>The differences in ratings pre- and post-workshop were statistically significant (p &lt; 0.05).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Items relating to reporting results and the impact of research are areas where fellows increased their research confidence from 1 to 2 points.  The fellows obtained hands-on experience in writing structured abstracts for their culminating experience as part of the RTI, which may account for why their confidence rose by 2 points in this area.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differences in ratings pre- and post-workshop were statistically significant at threshold (p &lt; 0.05).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--------</a:t>
            </a:r>
          </a:p>
          <a:p>
            <a:r>
              <a:rPr lang="en-US" dirty="0"/>
              <a:t>29 out of 34 items assessed had very high significance levels!</a:t>
            </a:r>
          </a:p>
          <a:p>
            <a:endParaRPr lang="en-US" dirty="0"/>
          </a:p>
          <a:p>
            <a:r>
              <a:rPr lang="en-US" dirty="0"/>
              <a:t>P-values with &lt;.001 have very low levels and stronger significance.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216976"/>
            <a:ext cx="9378070" cy="1177871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73C6E"/>
                </a:solidFill>
              </a:rPr>
              <a:t>Midpoint Confidence Levels of 2021 Participants (Cohort 4)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503336"/>
            <a:ext cx="9612140" cy="4510006"/>
          </a:xfrm>
        </p:spPr>
        <p:txBody>
          <a:bodyPr>
            <a:normAutofit fontScale="625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Pre-and midpoint-assessment instruments based on Librarian Research Confidence Scale (LRCS-10) (Brancolini &amp; Kennedy, 2017)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4: Apr 19-May 1, 2021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Midpoint-assessment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4: Aug 11-31, 2021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Wilcoxon Signed Ranks Test for each cohort to determine if there was a statistically significant difference in the self-reported research confidence of the fellows before the RTI program and at the midpoint (after summer core modules)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7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86524"/>
              </p:ext>
            </p:extLst>
          </p:nvPr>
        </p:nvGraphicFramePr>
        <p:xfrm>
          <a:off x="145140" y="740583"/>
          <a:ext cx="11876171" cy="59434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43483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6322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79653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79651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7062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78536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96542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a topic into a research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-3.157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your research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3. Selecting research design, methods and procedures that are appropriate for your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-4.370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410037">
                <a:tc>
                  <a:txBody>
                    <a:bodyPr/>
                    <a:lstStyle/>
                    <a:p>
                      <a:r>
                        <a:rPr lang="en-US" dirty="0"/>
                        <a:t>4. Developing a plan and timeline for the study.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1953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your literature search.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717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368686">
                <a:tc>
                  <a:txBody>
                    <a:bodyPr/>
                    <a:lstStyle/>
                    <a:p>
                      <a:r>
                        <a:rPr lang="en-US" dirty="0"/>
                        <a:t>7. Assessing and synthesizing literature that is relevant to your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615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Determining if your research topic makes a contribution to the field, based on the relevant literature.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 Assessment Surveys: Confidence Levels of 2021 Participants (1)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7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6047"/>
              </p:ext>
            </p:extLst>
          </p:nvPr>
        </p:nvGraphicFramePr>
        <p:xfrm>
          <a:off x="145139" y="523220"/>
          <a:ext cx="11901714" cy="6278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425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Examining theoretical frameworks to inform the research design of your study.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-2.790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Identifying sources of research funding and funding agency requirements.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Choosing an appropriate data gathering technique(s)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-4.375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580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Determining the selection criteria, desired size, and parameters of the population to include in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Knowing how to conduct an interview.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-4.465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Knowing how to design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Knowing how to run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-4.428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65188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design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how to administer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-4.409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0313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2" y="0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Midpoint-Assessment Surveys: Confidence Levels of 2021 Participants (2)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7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588882"/>
              </p:ext>
            </p:extLst>
          </p:nvPr>
        </p:nvGraphicFramePr>
        <p:xfrm>
          <a:off x="145140" y="969183"/>
          <a:ext cx="11901714" cy="55473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Identifying appropriate sources of existing data.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5201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97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Knowing how to organize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-4.422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22. Choosing the appropriate method(s) of data analysis to use for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-4.294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23. Knowing what type of assistance and tools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24. Knowing which statistical test(s) to run.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25. Knowing how to code qualitative data to identify themes and sub-themes.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-4.802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26. Knowing how to manage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217362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Midpoint-Assessment Surveys: Confidence Levels of 2021 Participants (3)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1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45140" y="969183"/>
          <a:ext cx="11901714" cy="47244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Knowing how to report research data from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-3.764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5201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-2.537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97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-2.681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30. Reporting results in a poster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-3.149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31. Knowing the structured abstract format to prepare research posters and articles.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32. 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33. Knowing how to write summaries of research to share on social media.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34. Evaluating the impact of your research findings.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-1" y="217362"/>
            <a:ext cx="11901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Pre- &amp; Midpoint-Assessment Surveys: Confidence Levels of 2021 Participants (4)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9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051820-332E-48B1-BC34-8B5B9E70C5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CC3367-984D-4A6A-B3D5-59241863076D}">
  <ds:schemaRefs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6b61d45e-54df-4b2d-8daa-ab01e2e6a605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27df08d8-be9b-4568-aa5b-46bba901423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511607-D09C-4F08-985B-97156B92F96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8388</TotalTime>
  <Words>1583</Words>
  <Application>Microsoft Office PowerPoint</Application>
  <PresentationFormat>Widescreen</PresentationFormat>
  <Paragraphs>255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Midpoint Confidence Levels of 2021 Participants (Cohort 4)</vt:lpstr>
      <vt:lpstr>PowerPoint Presentation</vt:lpstr>
      <vt:lpstr>PowerPoint Presentation</vt:lpstr>
      <vt:lpstr>PowerPoint Presentation</vt:lpstr>
      <vt:lpstr>PowerPoint Presentation</vt:lpstr>
    </vt:vector>
  </TitlesOfParts>
  <Company>College of Information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Jodi</dc:creator>
  <cp:lastModifiedBy>Debra Cavanaugh</cp:lastModifiedBy>
  <cp:revision>22</cp:revision>
  <dcterms:created xsi:type="dcterms:W3CDTF">2020-03-22T22:47:29Z</dcterms:created>
  <dcterms:modified xsi:type="dcterms:W3CDTF">2024-09-18T14:48:52Z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