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11" r:id="rId5"/>
    <p:sldId id="351" r:id="rId6"/>
    <p:sldId id="352" r:id="rId7"/>
    <p:sldId id="353" r:id="rId8"/>
    <p:sldId id="354" r:id="rId9"/>
    <p:sldId id="355" r:id="rId10"/>
    <p:sldId id="357" r:id="rId11"/>
    <p:sldId id="3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9" autoAdjust="0"/>
    <p:restoredTop sz="66939"/>
  </p:normalViewPr>
  <p:slideViewPr>
    <p:cSldViewPr snapToGrid="0">
      <p:cViewPr varScale="1">
        <p:scale>
          <a:sx n="66" d="100"/>
          <a:sy n="66" d="100"/>
        </p:scale>
        <p:origin x="8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F9263-B891-41DB-B99E-797743B4E08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D64A4-D142-43B5-8030-C80677AC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8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pre-, midpoint, and one-year-later assessment surveys were based on the Librarian Research Confidence Scale by Brancolini &amp; Kennedy used for the Institute for</a:t>
            </a:r>
            <a:r>
              <a:rPr lang="en-US" baseline="0" dirty="0"/>
              <a:t> Research Design in Librarianship</a:t>
            </a:r>
            <a:r>
              <a:rPr lang="en-US" dirty="0"/>
              <a:t> - another US-based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34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analyzed the data using the Friedman Test for three different time-points to determine if there was a statistically significant difference in the self-reported research confidence before the program and one-year-later. The results are presented in the following slides.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6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Friedman Test measures the research confidence levels at 3-points in the RTI learning process (pre-, post-summer core modules, and one-year-later).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A statistically significant test result is (P&lt;.05).  </a:t>
            </a:r>
            <a:r>
              <a:rPr lang="en-US" b="1" dirty="0"/>
              <a:t>P-values with &lt;.001 have very low levels and stronger significance.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/>
              <a:t>The response rate for the one-year-later data was 85%.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For every measured item </a:t>
            </a:r>
            <a:r>
              <a:rPr lang="en-US" sz="1200" dirty="0"/>
              <a:t>on this assessment, the research confidence levels of C4 participants one year after the workshop were </a:t>
            </a:r>
            <a:r>
              <a:rPr lang="en-US" sz="1200" b="1" dirty="0"/>
              <a:t>significantly higher </a:t>
            </a:r>
            <a:r>
              <a:rPr lang="en-US" sz="1200" dirty="0"/>
              <a:t>than the pre-program levels!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/>
              <a:t>The response rate for the one-year-later data was 85%.</a:t>
            </a:r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All 34 items had very high significance levels. </a:t>
            </a: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r>
              <a:rPr lang="en-US" dirty="0"/>
              <a:t>Median ratings</a:t>
            </a:r>
            <a:r>
              <a:rPr lang="en-US" baseline="0" dirty="0"/>
              <a:t> one year later increased by 1-3 points for each item for Cohort 4.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64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9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76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79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8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86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3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1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8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7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6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4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378070" cy="1332854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073C6E"/>
                </a:solidFill>
              </a:rPr>
              <a:t>Confidence Levels of 2021 Participants: Before, Midpoint, and One Year After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9423" y="1096505"/>
            <a:ext cx="9612140" cy="4664990"/>
          </a:xfrm>
        </p:spPr>
        <p:txBody>
          <a:bodyPr>
            <a:normAutofit fontScale="925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One-Year-Later (Post-Assessment) instrument based on Librarian Research Confidence Scale (LRCS-10) (Brancolini &amp; Kennedy, 2017)</a:t>
            </a:r>
          </a:p>
          <a:p>
            <a:pPr algn="l">
              <a:buClr>
                <a:srgbClr val="1A71A6"/>
              </a:buClr>
            </a:pPr>
            <a:endParaRPr lang="en-US" sz="2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One-Year-Later 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Cohort 4: July 11-31, 2022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Used the Friedman Test for each cohort to determine if there was a statistically significant difference in the self-reported research confidence of the fellows before the RTI program, immediately after the summer core modules, and One-Year-Later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Response rate was 85% (n=29) at the time point one-year-later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7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329824"/>
              </p:ext>
            </p:extLst>
          </p:nvPr>
        </p:nvGraphicFramePr>
        <p:xfrm>
          <a:off x="145141" y="1360409"/>
          <a:ext cx="11756571" cy="513984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986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850766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0727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my topic into a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26.146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your research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33.979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3. Selecting research design, methods and procedures that are appropriate for your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44.064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4. Developing plan and timeline for the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34.429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45296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your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(1)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4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131066"/>
              </p:ext>
            </p:extLst>
          </p:nvPr>
        </p:nvGraphicFramePr>
        <p:xfrm>
          <a:off x="145140" y="1034946"/>
          <a:ext cx="11915625" cy="567186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20.868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7. Assessing and synthesizing literature that is relevant to your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26.635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Determining if your research topic makes a contribution to the field, based on the relevant literature.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27.167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Examining theoretical frameworks to inform the research design of your study.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23.894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Identifying sources of research funding and funding agency requirements.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34.422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9732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(2)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1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035221"/>
              </p:ext>
            </p:extLst>
          </p:nvPr>
        </p:nvGraphicFramePr>
        <p:xfrm>
          <a:off x="145140" y="1034946"/>
          <a:ext cx="11756571" cy="53568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r>
                        <a:rPr lang="en-US" dirty="0"/>
                        <a:t>11.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Choosing an appropriate data gathering technique(s).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34.215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12.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the selection criteria, desired size, and parameters of the population to include in your study.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32.066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43.429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35.756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focus group.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40.621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(3)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2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684723"/>
              </p:ext>
            </p:extLst>
          </p:nvPr>
        </p:nvGraphicFramePr>
        <p:xfrm>
          <a:off x="145141" y="1277834"/>
          <a:ext cx="11756571" cy="485363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 Knowing how to run a focus group.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39.670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789662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design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39.811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how to administer a survey.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38.989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 Identifying appropriate sources of existing data.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29.469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30.588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(4)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8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851900"/>
              </p:ext>
            </p:extLst>
          </p:nvPr>
        </p:nvGraphicFramePr>
        <p:xfrm>
          <a:off x="145141" y="1249258"/>
          <a:ext cx="11756571" cy="516425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2795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75025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88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 Knowing how to organize the data you have gathered.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32.095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588617">
                <a:tc>
                  <a:txBody>
                    <a:bodyPr/>
                    <a:lstStyle/>
                    <a:p>
                      <a:r>
                        <a:rPr lang="en-US" dirty="0"/>
                        <a:t>22. Choosing the appropriate method(s) of data analysis to use for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38.000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583534">
                <a:tc>
                  <a:txBody>
                    <a:bodyPr/>
                    <a:lstStyle/>
                    <a:p>
                      <a:r>
                        <a:rPr lang="en-US" dirty="0"/>
                        <a:t>23. Knowing what type of assistance and tools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41.689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583534">
                <a:tc>
                  <a:txBody>
                    <a:bodyPr/>
                    <a:lstStyle/>
                    <a:p>
                      <a:r>
                        <a:rPr lang="en-US" dirty="0"/>
                        <a:t>24. Knowing which statistical test(s) to run.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30.325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833621">
                <a:tc>
                  <a:txBody>
                    <a:bodyPr/>
                    <a:lstStyle/>
                    <a:p>
                      <a:r>
                        <a:rPr lang="en-US" dirty="0"/>
                        <a:t>25. Knowing how to code qualitative data to identify themes and sub-themes.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38.337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(5)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04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427366"/>
              </p:ext>
            </p:extLst>
          </p:nvPr>
        </p:nvGraphicFramePr>
        <p:xfrm>
          <a:off x="145141" y="1249258"/>
          <a:ext cx="11756571" cy="485735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49233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699632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96889">
                <a:tc>
                  <a:txBody>
                    <a:bodyPr/>
                    <a:lstStyle/>
                    <a:p>
                      <a:r>
                        <a:rPr lang="en-US" dirty="0"/>
                        <a:t>26. Knowing how to manage the data you have gathered.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39.213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596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 Knowing how to report research data from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26.298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544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 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26.847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5441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23.541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518131">
                <a:tc>
                  <a:txBody>
                    <a:bodyPr/>
                    <a:lstStyle/>
                    <a:p>
                      <a:r>
                        <a:rPr lang="en-US" dirty="0"/>
                        <a:t>30. Reporting results in a poster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25.906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777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31. Knowing the structured abstract format to prepare research posters and articles.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34.783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89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(6)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7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805244"/>
              </p:ext>
            </p:extLst>
          </p:nvPr>
        </p:nvGraphicFramePr>
        <p:xfrm>
          <a:off x="145141" y="1249258"/>
          <a:ext cx="11756571" cy="311361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49233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699632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96889">
                <a:tc>
                  <a:txBody>
                    <a:bodyPr/>
                    <a:lstStyle/>
                    <a:p>
                      <a:r>
                        <a:rPr lang="en-US" dirty="0"/>
                        <a:t>32. 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35.442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596889">
                <a:tc>
                  <a:txBody>
                    <a:bodyPr/>
                    <a:lstStyle/>
                    <a:p>
                      <a:r>
                        <a:rPr lang="en-US" dirty="0"/>
                        <a:t>33. Knowing how to write summaries of research to share on social media.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21.355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544158">
                <a:tc>
                  <a:txBody>
                    <a:bodyPr/>
                    <a:lstStyle/>
                    <a:p>
                      <a:r>
                        <a:rPr lang="en-US" dirty="0"/>
                        <a:t>34. Evaluating the impact of your research findings.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28.455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2021 Fellows’ Research Confidence Levels Before, Immediately After, and    One-Year-After the Summer Core Modules (7)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362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EE81FCD6A245B24383BEC9A5D922" ma:contentTypeVersion="15" ma:contentTypeDescription="Create a new document." ma:contentTypeScope="" ma:versionID="b28d18acdf838fe87ea9a12845f3ecd5">
  <xsd:schema xmlns:xsd="http://www.w3.org/2001/XMLSchema" xmlns:xs="http://www.w3.org/2001/XMLSchema" xmlns:p="http://schemas.microsoft.com/office/2006/metadata/properties" xmlns:ns1="http://schemas.microsoft.com/sharepoint/v3" xmlns:ns3="27df08d8-be9b-4568-aa5b-46bba901423f" xmlns:ns4="6b61d45e-54df-4b2d-8daa-ab01e2e6a605" targetNamespace="http://schemas.microsoft.com/office/2006/metadata/properties" ma:root="true" ma:fieldsID="65201f83be627d04cc13e9798f8b1943" ns1:_="" ns3:_="" ns4:_="">
    <xsd:import namespace="http://schemas.microsoft.com/sharepoint/v3"/>
    <xsd:import namespace="27df08d8-be9b-4568-aa5b-46bba901423f"/>
    <xsd:import namespace="6b61d45e-54df-4b2d-8daa-ab01e2e6a6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f08d8-be9b-4568-aa5b-46bba90142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1d45e-54df-4b2d-8daa-ab01e2e6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5051820-332E-48B1-BC34-8B5B9E70C5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df08d8-be9b-4568-aa5b-46bba901423f"/>
    <ds:schemaRef ds:uri="6b61d45e-54df-4b2d-8daa-ab01e2e6a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511607-D09C-4F08-985B-97156B92F9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C3367-984D-4A6A-B3D5-59241863076D}">
  <ds:schemaRefs>
    <ds:schemaRef ds:uri="27df08d8-be9b-4568-aa5b-46bba901423f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6b61d45e-54df-4b2d-8daa-ab01e2e6a605"/>
    <ds:schemaRef ds:uri="http://www.w3.org/XML/1998/namespace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1510</Words>
  <Application>Microsoft Office PowerPoint</Application>
  <PresentationFormat>Widescreen</PresentationFormat>
  <Paragraphs>320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Confidence Levels of 2021 Participants: Before, Midpoint, and One Year After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Information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Jodi</dc:creator>
  <cp:lastModifiedBy>Debra Cavanaugh</cp:lastModifiedBy>
  <cp:revision>24</cp:revision>
  <dcterms:created xsi:type="dcterms:W3CDTF">2020-03-22T22:47:29Z</dcterms:created>
  <dcterms:modified xsi:type="dcterms:W3CDTF">2024-09-18T14:50:54Z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0x0101003C34EE81FCD6A245B24383BEC9A5D922</vt:lpwstr>
  </property>
</Properties>
</file>