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10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75918"/>
  </p:normalViewPr>
  <p:slideViewPr>
    <p:cSldViewPr snapToGrid="0">
      <p:cViewPr varScale="1">
        <p:scale>
          <a:sx n="69" d="100"/>
          <a:sy n="69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F9263-B891-41DB-B99E-797743B4E08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D64A4-D142-43B5-8030-C80677AC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8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pre-and post-assessment surveys were based on the Librarian Research Confidence Scale by Brancolini &amp; Kennedy used for the Institute for</a:t>
            </a:r>
            <a:r>
              <a:rPr lang="en-US" baseline="0" dirty="0"/>
              <a:t> Research Design in Librarianship</a:t>
            </a:r>
            <a:r>
              <a:rPr lang="en-US" dirty="0"/>
              <a:t>, - 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26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r>
              <a:rPr lang="en-US" dirty="0"/>
              <a:t>The pre-assessment survey was sent out prior to the RTI workshop and the post-assessment survey was sent out after the RTI workshop.  We analyzed the data using the Wilcoxon Signed Ranks Test to determine if there was statistically significant difference in the self-reported research confidence before and after the workshop, and the results are presented in the following slides.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with the exception of two items for Cohort 2.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8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Median ratings increased .5-2 points for each item.</a:t>
            </a:r>
          </a:p>
          <a:p>
            <a:endParaRPr lang="en-US" dirty="0"/>
          </a:p>
          <a:p>
            <a:r>
              <a:rPr lang="en-US" dirty="0"/>
              <a:t>Point out the items for which the ratings were very low pre-workshop.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#5 is highlighted in yellow for Cohort 3 because there was no statistically significant difference for this item.  Median rating of 4 remained unchanged after the workshop.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Median ratings</a:t>
            </a:r>
            <a:r>
              <a:rPr lang="en-US" baseline="0" dirty="0"/>
              <a:t> increased .5-2 points for each item.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2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#26 is highlighted in yellow for Cohort 3 because there was no statistically significant difference for this item.  As you can see Cohort 3’s median increased by only .5 after the workshop.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Median ratings</a:t>
            </a:r>
            <a:r>
              <a:rPr lang="en-US" baseline="0" dirty="0"/>
              <a:t> increased .5-2 points for each item.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Several items had very low ratings pre-workshop (#13, #19, and #22).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6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3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1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8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7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6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4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378070" cy="1402080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073C6E"/>
                </a:solidFill>
              </a:rPr>
              <a:t>Confidence Levels of 2020 Participants (Cohort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402080"/>
            <a:ext cx="9612140" cy="4480560"/>
          </a:xfrm>
        </p:spPr>
        <p:txBody>
          <a:bodyPr>
            <a:normAutofit fontScale="625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A pre- and post- assessment instrument based on Librarian Research Confidence Scale (LRCS-10) (</a:t>
            </a:r>
            <a:r>
              <a:rPr lang="en-US" sz="3600" dirty="0" err="1"/>
              <a:t>Brancolini</a:t>
            </a:r>
            <a:r>
              <a:rPr lang="en-US" sz="3600" dirty="0"/>
              <a:t> &amp; Kennedy, 2017)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3: June 22-26, 2020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Post-assessment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3: September 2-11, 2020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Wilcoxon Signed Ranks Test for each cohort to determine if there was statistically significant difference in the self-reported research confidence of the fellows before and after the RTI workshop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6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942721"/>
              </p:ext>
            </p:extLst>
          </p:nvPr>
        </p:nvGraphicFramePr>
        <p:xfrm>
          <a:off x="145140" y="740583"/>
          <a:ext cx="11876171" cy="5821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43483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6322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79653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79651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7062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78536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96542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(1.1)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Turning my topic into a research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-2.358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r>
                        <a:rPr lang="en-US" dirty="0"/>
                        <a:t>2. (1.2) Designing a project to answer the research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r>
                        <a:rPr lang="en-US" dirty="0"/>
                        <a:t>3. (1.3) Selecting methods and procedures for the</a:t>
                      </a:r>
                      <a:r>
                        <a:rPr lang="en-US" baseline="0" dirty="0"/>
                        <a:t> research </a:t>
                      </a:r>
                      <a:r>
                        <a:rPr lang="en-US" dirty="0"/>
                        <a:t>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19533">
                <a:tc>
                  <a:txBody>
                    <a:bodyPr/>
                    <a:lstStyle/>
                    <a:p>
                      <a:r>
                        <a:rPr lang="en-US" dirty="0"/>
                        <a:t>4. (1.4) Developing a plan and timeline for my study.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information sources in which to conduct my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61953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(1.5)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information sources in which to conduct my literature search.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-1.098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619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(1.6)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Using relevant keywords and search strategies to discover literature about the research topic.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-2.310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368686">
                <a:tc>
                  <a:txBody>
                    <a:bodyPr/>
                    <a:lstStyle/>
                    <a:p>
                      <a:r>
                        <a:rPr lang="en-US" dirty="0"/>
                        <a:t>7. (1.7) Assessing and synthesizing literature that is relevant to the research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615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(1.8) Using a theoretical framework to inform the research design of the study.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Post- Assessment Surveys: Confidence Levels of 2020 Participants (1)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7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768229"/>
              </p:ext>
            </p:extLst>
          </p:nvPr>
        </p:nvGraphicFramePr>
        <p:xfrm>
          <a:off x="145140" y="740582"/>
          <a:ext cx="11901714" cy="6004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(1.9) Identifying sources of research funding and funding agency requirements.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(2.1) Choosing an appropriate data gathering procedure for the study.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(2.2) Determining which members of a population to include in 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580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(2.3) Knowing how to design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(2.4)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run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(2.5) 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(2.6)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 (2.7) Knowing how to design a survey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65188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(2.8) Knowing how to administer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(2.9)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-2.961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0313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Post- Assessment Surveys: Confidence Levels of 2020 Participants (2)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7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634721"/>
              </p:ext>
            </p:extLst>
          </p:nvPr>
        </p:nvGraphicFramePr>
        <p:xfrm>
          <a:off x="145140" y="969183"/>
          <a:ext cx="11901714" cy="53644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(3.1) Knowing what method of data analysis to use for 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5201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(3.2) Knowing what type of assistance I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74797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 (3.3)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Knowing how to manage the data I have gathered.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22. (3.4) Knowing how to code qualitative data to identify themes and sub-themes.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23. (3.5)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24. (3.6) 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-2.795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25. (3.7) 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26. (3.8)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Tracking the dissemination and impact of my research.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-1.458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Median Rating Totals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82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Post- Assessment Surveys: Confidence Levels of 2020 Participants (3)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EE81FCD6A245B24383BEC9A5D922" ma:contentTypeVersion="15" ma:contentTypeDescription="Create a new document." ma:contentTypeScope="" ma:versionID="b28d18acdf838fe87ea9a12845f3ecd5">
  <xsd:schema xmlns:xsd="http://www.w3.org/2001/XMLSchema" xmlns:xs="http://www.w3.org/2001/XMLSchema" xmlns:p="http://schemas.microsoft.com/office/2006/metadata/properties" xmlns:ns1="http://schemas.microsoft.com/sharepoint/v3" xmlns:ns3="27df08d8-be9b-4568-aa5b-46bba901423f" xmlns:ns4="6b61d45e-54df-4b2d-8daa-ab01e2e6a605" targetNamespace="http://schemas.microsoft.com/office/2006/metadata/properties" ma:root="true" ma:fieldsID="65201f83be627d04cc13e9798f8b1943" ns1:_="" ns3:_="" ns4:_="">
    <xsd:import namespace="http://schemas.microsoft.com/sharepoint/v3"/>
    <xsd:import namespace="27df08d8-be9b-4568-aa5b-46bba901423f"/>
    <xsd:import namespace="6b61d45e-54df-4b2d-8daa-ab01e2e6a6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f08d8-be9b-4568-aa5b-46bba90142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1d45e-54df-4b2d-8daa-ab01e2e6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CC3367-984D-4A6A-B3D5-59241863076D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27df08d8-be9b-4568-aa5b-46bba901423f"/>
    <ds:schemaRef ds:uri="http://purl.org/dc/terms/"/>
    <ds:schemaRef ds:uri="http://schemas.microsoft.com/office/infopath/2007/PartnerControls"/>
    <ds:schemaRef ds:uri="6b61d45e-54df-4b2d-8daa-ab01e2e6a605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511607-D09C-4F08-985B-97156B92F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051820-332E-48B1-BC34-8B5B9E70C5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df08d8-be9b-4568-aa5b-46bba901423f"/>
    <ds:schemaRef ds:uri="6b61d45e-54df-4b2d-8daa-ab01e2e6a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1161</Words>
  <Application>Microsoft Office PowerPoint</Application>
  <PresentationFormat>Widescreen</PresentationFormat>
  <Paragraphs>197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Confidence Levels of 2020 Participants (Cohort 3)</vt:lpstr>
      <vt:lpstr>PowerPoint Presentation</vt:lpstr>
      <vt:lpstr>PowerPoint Presentation</vt:lpstr>
      <vt:lpstr>PowerPoint Presentation</vt:lpstr>
    </vt:vector>
  </TitlesOfParts>
  <Company>College of Information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Jodi</dc:creator>
  <cp:lastModifiedBy>Debra Cavanaugh</cp:lastModifiedBy>
  <cp:revision>20</cp:revision>
  <dcterms:created xsi:type="dcterms:W3CDTF">2020-03-22T22:47:29Z</dcterms:created>
  <dcterms:modified xsi:type="dcterms:W3CDTF">2024-09-18T14:48:15Z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0x0101003C34EE81FCD6A245B24383BEC9A5D922</vt:lpwstr>
  </property>
</Properties>
</file>