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311" r:id="rId5"/>
    <p:sldId id="345" r:id="rId6"/>
    <p:sldId id="346" r:id="rId7"/>
    <p:sldId id="347" r:id="rId8"/>
    <p:sldId id="348" r:id="rId9"/>
    <p:sldId id="34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67253"/>
  </p:normalViewPr>
  <p:slideViewPr>
    <p:cSldViewPr snapToGrid="0">
      <p:cViewPr varScale="1">
        <p:scale>
          <a:sx n="67" d="100"/>
          <a:sy n="67" d="100"/>
        </p:scale>
        <p:origin x="7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F9263-B891-41DB-B99E-797743B4E08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D64A4-D142-43B5-8030-C80677A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80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pre-, midpoint-, and one-year-later assessment surveys were based on the Librarian Research Confidence Scale by Brancolini &amp; Kennedy used for the Institute for</a:t>
            </a:r>
            <a:r>
              <a:rPr lang="en-US" baseline="0" dirty="0"/>
              <a:t> Research Design in Librarianship </a:t>
            </a:r>
            <a:r>
              <a:rPr lang="en-US" dirty="0"/>
              <a:t>- another US institute for increasing</a:t>
            </a:r>
            <a:r>
              <a:rPr lang="en-US" baseline="0" dirty="0"/>
              <a:t> librarians’ research capacity (but not specific to health sciences). The</a:t>
            </a:r>
            <a:r>
              <a:rPr lang="en-US" dirty="0"/>
              <a:t> fellows were asked to rate 26 items relating to research skills on a Likert scale from 5: Very Confident; 4 Confident; 3 Moderately Confident; 2 Slightly Confident; and 1 Not At All Confident.</a:t>
            </a:r>
          </a:p>
          <a:p>
            <a:endParaRPr lang="en-US" dirty="0"/>
          </a:p>
          <a:p>
            <a:r>
              <a:rPr lang="en-US" dirty="0"/>
              <a:t>We analyzed the data using the Friedman Test for three different time-points across the program to determine if there was a statistically significant difference in the self-reported research confidence before the program and one-year-later. The results are presented in the following slides.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65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The Friedman Test measures the research confidence levels at 3-points in the RTI learning process (pre-, post-summer core modules, and one-year-later).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A statistically significant test result is (P&lt;.05).  </a:t>
            </a:r>
            <a:r>
              <a:rPr lang="en-US" b="1" dirty="0"/>
              <a:t>P-values with &lt;.001 have very low levels and stronger significance.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measured item on this assessment, the research confidence levels of C3 participants one year after the workshop were </a:t>
            </a:r>
            <a:r>
              <a:rPr lang="en-US" sz="1200" b="1" dirty="0"/>
              <a:t>significantly higher </a:t>
            </a:r>
            <a:r>
              <a:rPr lang="en-US" sz="1200" dirty="0"/>
              <a:t>than the pre-program levels, except for item #26 “t</a:t>
            </a: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racking the dissemination and impact of your research.”</a:t>
            </a:r>
            <a:r>
              <a:rPr lang="en-US" sz="1200" dirty="0"/>
              <a:t> Most likely this modest increase occurred because this curriculum content was still minimal in RTI ‘20.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All survey items, except four, showed very strong significance levels.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r>
              <a:rPr lang="en-US" dirty="0"/>
              <a:t>Median ratings</a:t>
            </a:r>
            <a:r>
              <a:rPr lang="en-US" baseline="0" dirty="0"/>
              <a:t> one year later increased by 1-2 points for each item for Cohort 3.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88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86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90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02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95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3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1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8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7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6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4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1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2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4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3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832EC1-37AC-054A-ACBE-E981EE09A8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580" r="-1580"/>
          <a:stretch/>
        </p:blipFill>
        <p:spPr>
          <a:xfrm>
            <a:off x="-192633" y="0"/>
            <a:ext cx="1257726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05030B-973D-874B-8254-31CDC5DE8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9473" y="0"/>
            <a:ext cx="9378070" cy="972457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073C6E"/>
                </a:solidFill>
              </a:rPr>
              <a:t>Confidence Levels of 2020 Participants (Cohort 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FE1D9-F6C8-AE47-A2C7-A30FC32F8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5403" y="1110706"/>
            <a:ext cx="9612140" cy="4615724"/>
          </a:xfrm>
        </p:spPr>
        <p:txBody>
          <a:bodyPr>
            <a:normAutofit fontScale="77500" lnSpcReduction="20000"/>
          </a:bodyPr>
          <a:lstStyle/>
          <a:p>
            <a:pPr algn="l">
              <a:buClr>
                <a:srgbClr val="1A71A6"/>
              </a:buClr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One-Year-Later (Post-Assessment) instruments based on Librarian Research Confidence Scale (LRCS-10) (Brancolini &amp; Kennedy, 2017)</a:t>
            </a:r>
          </a:p>
          <a:p>
            <a:pPr algn="l">
              <a:buClr>
                <a:srgbClr val="1A71A6"/>
              </a:buClr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One-Year-Later Post-Assessment survey deployment: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Cohort 4: August 12-26, 2022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Used the Friedman Test for each cohort to determine if there was a statistically significant difference in the self-reported research confidence of the fellows before the RTI program, after the virtual workshop, and One-Year-Later at the conclusion of the RTI program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algn="l">
              <a:buClr>
                <a:srgbClr val="1A71A6"/>
              </a:buClr>
            </a:pPr>
            <a:endParaRPr lang="en-US" dirty="0"/>
          </a:p>
          <a:p>
            <a:pPr lvl="1" algn="l">
              <a:buClr>
                <a:srgbClr val="1A71A6"/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7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985576"/>
              </p:ext>
            </p:extLst>
          </p:nvPr>
        </p:nvGraphicFramePr>
        <p:xfrm>
          <a:off x="145140" y="1034945"/>
          <a:ext cx="11756571" cy="523375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8234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59868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346609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3 (n=19)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850766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50727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1. Turning my topic into a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10.618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61707">
                <a:tc>
                  <a:txBody>
                    <a:bodyPr/>
                    <a:lstStyle/>
                    <a:p>
                      <a:r>
                        <a:rPr lang="en-US" dirty="0"/>
                        <a:t>2. Designing a project to answer my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26.291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661707">
                <a:tc>
                  <a:txBody>
                    <a:bodyPr/>
                    <a:lstStyle/>
                    <a:p>
                      <a:r>
                        <a:rPr lang="en-US" dirty="0"/>
                        <a:t>3. Selecting methods and procedures for my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23.323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61707">
                <a:tc>
                  <a:txBody>
                    <a:bodyPr/>
                    <a:lstStyle/>
                    <a:p>
                      <a:r>
                        <a:rPr lang="en-US" dirty="0"/>
                        <a:t>4. Developing plan and timeline for my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15.377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945296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Identifying appropriate information sources in which to conduct my literature search.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8.933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2" y="80838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2020 Fellows’ Research Confidence Levels Before, Immediately After, and    One Year After  Workshop (1)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09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773979"/>
              </p:ext>
            </p:extLst>
          </p:nvPr>
        </p:nvGraphicFramePr>
        <p:xfrm>
          <a:off x="145140" y="1034946"/>
          <a:ext cx="11756571" cy="546639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8234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57411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33238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3 (n=19, except #9 – n=18)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815854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8768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relevant keywords and search strategies to discover literature about the research topic.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9.591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r>
                        <a:rPr lang="en-US" dirty="0"/>
                        <a:t>7.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Assessing and synthesizing literature that is relevant to your research question.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14.114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 theoretical framework to inform the research design of your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17.200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sources of research funding and funding agency requirements.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15.464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906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Choosing an appropriate data gathering procedure.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23.304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9" y="80839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2020 Fellows’ Research Confidence Levels Before, Immediately After, and     One Year After  Workshop (2)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098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392921"/>
              </p:ext>
            </p:extLst>
          </p:nvPr>
        </p:nvGraphicFramePr>
        <p:xfrm>
          <a:off x="145140" y="1034946"/>
          <a:ext cx="11756571" cy="541229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8234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57411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33238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3 (n=19, except #12 – n=18)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815854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876876">
                <a:tc>
                  <a:txBody>
                    <a:bodyPr/>
                    <a:lstStyle/>
                    <a:p>
                      <a:r>
                        <a:rPr lang="en-US" dirty="0"/>
                        <a:t>11.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Determining which members of a population to include in your study.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19.774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r>
                        <a:rPr lang="en-US" dirty="0"/>
                        <a:t>12.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 focus group.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26.621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Knowing how to run a focus group.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20.355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14.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25.475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906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conduct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19.733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2020 Fellows’ Research Confidence Levels Before, Immediately After, and     One Year After  Workshop (3)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89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88472"/>
              </p:ext>
            </p:extLst>
          </p:nvPr>
        </p:nvGraphicFramePr>
        <p:xfrm>
          <a:off x="145140" y="1034946"/>
          <a:ext cx="11756571" cy="563755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8234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57411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33238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3 (n=19)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815854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534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 survey.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23.403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Knowing how to administer a survey.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26.127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 Knowing institutional processes and standards to ensure that your study is conducted ethically.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18.655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19.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what method of data analysis you would use for your study.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28.781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906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what type of assistance you might need to undertake data analysis (e.g., data/statistics consulting, transcription, software).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24.800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2020 Fellows’ Research Confidence Levels Before, Immediately After, and     One Year After Workshop (4)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790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50327"/>
              </p:ext>
            </p:extLst>
          </p:nvPr>
        </p:nvGraphicFramePr>
        <p:xfrm>
          <a:off x="130626" y="1034946"/>
          <a:ext cx="11756571" cy="572796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8234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52795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308323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COHORT 3 (n=19)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750258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Median Rating 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Median Rating 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Median Rating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(One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5886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21.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manage the data you have gathered. 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18.300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5886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22.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code qualitative data to identify themes and sub-themes.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20.324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5835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 Reporting results in written format.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22.033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5835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24.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results verbally.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11.088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8336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25.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appropriate places to disseminate results.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16.333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&lt;.001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  <a:tr h="8336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Tracking the dissemination and impact of your research.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3.614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.170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55016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2020 Fellows’ Research Confidence Levels Before, Immediately After, and     One Year After  Workshop (5)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017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34EE81FCD6A245B24383BEC9A5D922" ma:contentTypeVersion="15" ma:contentTypeDescription="Create a new document." ma:contentTypeScope="" ma:versionID="b28d18acdf838fe87ea9a12845f3ecd5">
  <xsd:schema xmlns:xsd="http://www.w3.org/2001/XMLSchema" xmlns:xs="http://www.w3.org/2001/XMLSchema" xmlns:p="http://schemas.microsoft.com/office/2006/metadata/properties" xmlns:ns1="http://schemas.microsoft.com/sharepoint/v3" xmlns:ns3="27df08d8-be9b-4568-aa5b-46bba901423f" xmlns:ns4="6b61d45e-54df-4b2d-8daa-ab01e2e6a605" targetNamespace="http://schemas.microsoft.com/office/2006/metadata/properties" ma:root="true" ma:fieldsID="65201f83be627d04cc13e9798f8b1943" ns1:_="" ns3:_="" ns4:_="">
    <xsd:import namespace="http://schemas.microsoft.com/sharepoint/v3"/>
    <xsd:import namespace="27df08d8-be9b-4568-aa5b-46bba901423f"/>
    <xsd:import namespace="6b61d45e-54df-4b2d-8daa-ab01e2e6a60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f08d8-be9b-4568-aa5b-46bba901423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61d45e-54df-4b2d-8daa-ab01e2e6a6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0511607-D09C-4F08-985B-97156B92F9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051820-332E-48B1-BC34-8B5B9E70C5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7df08d8-be9b-4568-aa5b-46bba901423f"/>
    <ds:schemaRef ds:uri="6b61d45e-54df-4b2d-8daa-ab01e2e6a6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CC3367-984D-4A6A-B3D5-59241863076D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27df08d8-be9b-4568-aa5b-46bba901423f"/>
    <ds:schemaRef ds:uri="http://purl.org/dc/terms/"/>
    <ds:schemaRef ds:uri="http://www.w3.org/XML/1998/namespac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6b61d45e-54df-4b2d-8daa-ab01e2e6a605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d026bb9f-849e-4520-adf3-36adc211bebd}" enabled="1" method="Privileged" siteId="{ac144e41-8001-48f0-9e1c-170716ed06b6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1241</Words>
  <Application>Microsoft Office PowerPoint</Application>
  <PresentationFormat>Widescreen</PresentationFormat>
  <Paragraphs>245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Confidence Levels of 2020 Participants (Cohort 3)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Information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Philbrick, Jodi</dc:creator>
  <cp:lastModifiedBy>Debra Cavanaugh</cp:lastModifiedBy>
  <cp:revision>15</cp:revision>
  <dcterms:created xsi:type="dcterms:W3CDTF">2020-03-22T22:47:29Z</dcterms:created>
  <dcterms:modified xsi:type="dcterms:W3CDTF">2024-09-18T14:50:43Z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0x0101003C34EE81FCD6A245B24383BEC9A5D922</vt:lpwstr>
  </property>
</Properties>
</file>