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1"/>
  </p:notesMasterIdLst>
  <p:sldIdLst>
    <p:sldId id="311" r:id="rId5"/>
    <p:sldId id="345" r:id="rId6"/>
    <p:sldId id="346" r:id="rId7"/>
    <p:sldId id="347" r:id="rId8"/>
    <p:sldId id="348" r:id="rId9"/>
    <p:sldId id="349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25" autoAdjust="0"/>
    <p:restoredTop sz="67253"/>
  </p:normalViewPr>
  <p:slideViewPr>
    <p:cSldViewPr snapToGrid="0">
      <p:cViewPr varScale="1">
        <p:scale>
          <a:sx n="67" d="100"/>
          <a:sy n="67" d="100"/>
        </p:scale>
        <p:origin x="70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5F9263-B891-41DB-B99E-797743B4E087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7D64A4-D142-43B5-8030-C80677AC14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52805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pre-, midpoint-, and one-year-later assessment surveys were based on the Librarian Research Confidence Scale by Brancolini &amp; Kennedy used for the Institute for</a:t>
            </a:r>
            <a:r>
              <a:rPr lang="en-US" baseline="0" dirty="0"/>
              <a:t> Research Design in Librarianship </a:t>
            </a:r>
            <a:r>
              <a:rPr lang="en-US" dirty="0"/>
              <a:t>- another US institute for increasing</a:t>
            </a:r>
            <a:r>
              <a:rPr lang="en-US" baseline="0" dirty="0"/>
              <a:t> librarians’ research capacity (but not specific to health sciences). The</a:t>
            </a:r>
            <a:r>
              <a:rPr lang="en-US" dirty="0"/>
              <a:t> fellows were asked to rate 26 items relating to research skills on a Likert scale from 5: Very Confident; 4 Confident; 3 Moderately Confident; 2 Slightly Confident; and 1 Not At All Confident.</a:t>
            </a:r>
          </a:p>
          <a:p>
            <a:endParaRPr lang="en-US" dirty="0"/>
          </a:p>
          <a:p>
            <a:r>
              <a:rPr lang="en-US" dirty="0"/>
              <a:t>We analyzed the data using the Friedman Test for three different time-points across the program to determine if there was a statistically significant difference in the self-reported research confidence before the program and one-year-later. The results are presented in the following slides.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B83925-F481-864B-8FF1-2AFC304706E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65657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/>
              <a:t>The Friedman Test measures the research confidence levels at 3-points in the RTI learning process (pre-, post-summer core modules, and one-year-later).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dirty="0"/>
              <a:t>A statistically significant test result is (P&lt;.05).  </a:t>
            </a:r>
            <a:r>
              <a:rPr lang="en-US" b="1" dirty="0"/>
              <a:t>P-values with &lt;.001 have very low levels and stronger significance.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/>
              <a:t>For every measured item on this assessment, the research confidence levels of C3 participants one year after the workshop were </a:t>
            </a:r>
            <a:r>
              <a:rPr lang="en-US" sz="1200" b="1" dirty="0"/>
              <a:t>significantly higher </a:t>
            </a:r>
            <a:r>
              <a:rPr lang="en-US" sz="1200" dirty="0"/>
              <a:t>than the pre-program levels, except for item #26 “t</a:t>
            </a:r>
            <a:r>
              <a:rPr lang="en-US" sz="1200" kern="1200" dirty="0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rPr>
              <a:t>racking the dissemination and impact of your research.”</a:t>
            </a:r>
            <a:r>
              <a:rPr lang="en-US" sz="1200" dirty="0"/>
              <a:t> Most likely this modest increase occurred because this curriculum content was still minimal in RTI ‘20.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/>
              <a:t>All survey items, except four, showed very strong significance levels.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/>
          </a:p>
          <a:p>
            <a:r>
              <a:rPr lang="en-US" dirty="0"/>
              <a:t>Median ratings</a:t>
            </a:r>
            <a:r>
              <a:rPr lang="en-US" baseline="0" dirty="0"/>
              <a:t> one year later increased by 1-2 points for each item for Cohort 3. </a:t>
            </a:r>
          </a:p>
          <a:p>
            <a:endParaRPr lang="en-US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B83925-F481-864B-8FF1-2AFC304706E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8880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B83925-F481-864B-8FF1-2AFC304706E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37869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B83925-F481-864B-8FF1-2AFC304706E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8904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B83925-F481-864B-8FF1-2AFC304706E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3026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B83925-F481-864B-8FF1-2AFC304706E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91959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A7ED4-0001-45FA-B749-4B78E34E6517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D36B3-E896-44D4-8950-CFC68441C9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625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A7ED4-0001-45FA-B749-4B78E34E6517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D36B3-E896-44D4-8950-CFC68441C9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63326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A7ED4-0001-45FA-B749-4B78E34E6517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D36B3-E896-44D4-8950-CFC68441C9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4159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A7ED4-0001-45FA-B749-4B78E34E6517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D36B3-E896-44D4-8950-CFC68441C9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64848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A7ED4-0001-45FA-B749-4B78E34E6517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D36B3-E896-44D4-8950-CFC68441C9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1758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A7ED4-0001-45FA-B749-4B78E34E6517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D36B3-E896-44D4-8950-CFC68441C9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3630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A7ED4-0001-45FA-B749-4B78E34E6517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D36B3-E896-44D4-8950-CFC68441C9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7990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A7ED4-0001-45FA-B749-4B78E34E6517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D36B3-E896-44D4-8950-CFC68441C9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02479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A7ED4-0001-45FA-B749-4B78E34E6517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D36B3-E896-44D4-8950-CFC68441C9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10132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A7ED4-0001-45FA-B749-4B78E34E6517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D36B3-E896-44D4-8950-CFC68441C9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31277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A7ED4-0001-45FA-B749-4B78E34E6517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D36B3-E896-44D4-8950-CFC68441C9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12447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1A7ED4-0001-45FA-B749-4B78E34E6517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2D36B3-E896-44D4-8950-CFC68441C9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439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1E832EC1-37AC-054A-ACBE-E981EE09A81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-1580" r="-1580"/>
          <a:stretch/>
        </p:blipFill>
        <p:spPr>
          <a:xfrm>
            <a:off x="-192633" y="0"/>
            <a:ext cx="12577266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F05030B-973D-874B-8254-31CDC5DE8D2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49473" y="0"/>
            <a:ext cx="9378070" cy="972457"/>
          </a:xfrm>
        </p:spPr>
        <p:txBody>
          <a:bodyPr>
            <a:noAutofit/>
          </a:bodyPr>
          <a:lstStyle/>
          <a:p>
            <a:pPr algn="l"/>
            <a:r>
              <a:rPr lang="en-US" sz="3600" b="1" dirty="0">
                <a:solidFill>
                  <a:srgbClr val="073C6E"/>
                </a:solidFill>
              </a:rPr>
              <a:t>Confidence Levels of 2020 Participants (Cohort 3)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41FE1D9-F6C8-AE47-A2C7-A30FC32F86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115403" y="1110706"/>
            <a:ext cx="9612140" cy="4615724"/>
          </a:xfrm>
        </p:spPr>
        <p:txBody>
          <a:bodyPr>
            <a:normAutofit fontScale="77500" lnSpcReduction="20000"/>
          </a:bodyPr>
          <a:lstStyle/>
          <a:p>
            <a:pPr algn="l">
              <a:buClr>
                <a:srgbClr val="1A71A6"/>
              </a:buClr>
            </a:pPr>
            <a:endParaRPr lang="en-US" dirty="0"/>
          </a:p>
          <a:p>
            <a:pPr marL="342900" indent="-342900" algn="l">
              <a:buClr>
                <a:srgbClr val="1A71A6"/>
              </a:buClr>
              <a:buFont typeface="Arial" panose="020B0604020202020204" pitchFamily="34" charset="0"/>
              <a:buChar char="•"/>
            </a:pPr>
            <a:r>
              <a:rPr lang="en-US" sz="3600" dirty="0"/>
              <a:t>One-Year-Later (Post-Assessment) instruments based on Librarian Research Confidence Scale (LRCS-10) (Brancolini &amp; Kennedy, 2017)</a:t>
            </a:r>
          </a:p>
          <a:p>
            <a:pPr algn="l">
              <a:buClr>
                <a:srgbClr val="1A71A6"/>
              </a:buClr>
            </a:pPr>
            <a:endParaRPr lang="en-US" sz="3600" dirty="0"/>
          </a:p>
          <a:p>
            <a:pPr marL="342900" indent="-342900" algn="l">
              <a:buClr>
                <a:srgbClr val="1A71A6"/>
              </a:buClr>
              <a:buFont typeface="Arial" panose="020B0604020202020204" pitchFamily="34" charset="0"/>
              <a:buChar char="•"/>
            </a:pPr>
            <a:r>
              <a:rPr lang="en-US" sz="3600" dirty="0"/>
              <a:t>One-Year-Later Post-Assessment survey deployment:</a:t>
            </a:r>
          </a:p>
          <a:p>
            <a:pPr marL="800100" lvl="1" indent="-342900" algn="l">
              <a:buClr>
                <a:srgbClr val="1A71A6"/>
              </a:buClr>
              <a:buFont typeface="Arial" panose="020B0604020202020204" pitchFamily="34" charset="0"/>
              <a:buChar char="•"/>
            </a:pPr>
            <a:r>
              <a:rPr lang="en-US" sz="3600" dirty="0"/>
              <a:t>Cohort 4: August 12-26, 2022</a:t>
            </a:r>
          </a:p>
          <a:p>
            <a:pPr marL="342900" indent="-342900" algn="l">
              <a:buClr>
                <a:srgbClr val="1A71A6"/>
              </a:buClr>
              <a:buFont typeface="Arial" panose="020B0604020202020204" pitchFamily="34" charset="0"/>
              <a:buChar char="•"/>
            </a:pPr>
            <a:endParaRPr lang="en-US" sz="3600" dirty="0"/>
          </a:p>
          <a:p>
            <a:pPr marL="342900" indent="-342900" algn="l">
              <a:buClr>
                <a:srgbClr val="1A71A6"/>
              </a:buClr>
              <a:buFont typeface="Arial" panose="020B0604020202020204" pitchFamily="34" charset="0"/>
              <a:buChar char="•"/>
            </a:pPr>
            <a:r>
              <a:rPr lang="en-US" sz="3600" dirty="0"/>
              <a:t>Used the Friedman Test for each cohort to determine if there was a statistically significant difference in the self-reported research confidence of the fellows before the RTI program, after the virtual workshop, and One-Year-Later at the conclusion of the RTI program</a:t>
            </a:r>
          </a:p>
          <a:p>
            <a:pPr marL="342900" indent="-342900" algn="l">
              <a:buClr>
                <a:srgbClr val="1A71A6"/>
              </a:buClr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 algn="l">
              <a:buClr>
                <a:srgbClr val="1A71A6"/>
              </a:buClr>
              <a:buFont typeface="Arial" panose="020B0604020202020204" pitchFamily="34" charset="0"/>
              <a:buChar char="•"/>
            </a:pPr>
            <a:endParaRPr lang="en-US" dirty="0"/>
          </a:p>
          <a:p>
            <a:pPr algn="l">
              <a:buClr>
                <a:srgbClr val="1A71A6"/>
              </a:buClr>
            </a:pPr>
            <a:endParaRPr lang="en-US" dirty="0"/>
          </a:p>
          <a:p>
            <a:pPr lvl="1" algn="l">
              <a:buClr>
                <a:srgbClr val="1A71A6"/>
              </a:buClr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74724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547A719-9CEC-9C43-8C7B-F60F5484CF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9985576"/>
              </p:ext>
            </p:extLst>
          </p:nvPr>
        </p:nvGraphicFramePr>
        <p:xfrm>
          <a:off x="145140" y="1034945"/>
          <a:ext cx="11756571" cy="5233758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4659450">
                  <a:extLst>
                    <a:ext uri="{9D8B030D-6E8A-4147-A177-3AD203B41FA5}">
                      <a16:colId xmlns:a16="http://schemas.microsoft.com/office/drawing/2014/main" val="1523869062"/>
                    </a:ext>
                  </a:extLst>
                </a:gridCol>
                <a:gridCol w="1508921">
                  <a:extLst>
                    <a:ext uri="{9D8B030D-6E8A-4147-A177-3AD203B41FA5}">
                      <a16:colId xmlns:a16="http://schemas.microsoft.com/office/drawing/2014/main" val="161540658"/>
                    </a:ext>
                  </a:extLst>
                </a:gridCol>
                <a:gridCol w="1577530">
                  <a:extLst>
                    <a:ext uri="{9D8B030D-6E8A-4147-A177-3AD203B41FA5}">
                      <a16:colId xmlns:a16="http://schemas.microsoft.com/office/drawing/2014/main" val="3511244799"/>
                    </a:ext>
                  </a:extLst>
                </a:gridCol>
                <a:gridCol w="1577530">
                  <a:extLst>
                    <a:ext uri="{9D8B030D-6E8A-4147-A177-3AD203B41FA5}">
                      <a16:colId xmlns:a16="http://schemas.microsoft.com/office/drawing/2014/main" val="3773668269"/>
                    </a:ext>
                  </a:extLst>
                </a:gridCol>
                <a:gridCol w="1550794">
                  <a:extLst>
                    <a:ext uri="{9D8B030D-6E8A-4147-A177-3AD203B41FA5}">
                      <a16:colId xmlns:a16="http://schemas.microsoft.com/office/drawing/2014/main" val="2076232294"/>
                    </a:ext>
                  </a:extLst>
                </a:gridCol>
                <a:gridCol w="882346">
                  <a:extLst>
                    <a:ext uri="{9D8B030D-6E8A-4147-A177-3AD203B41FA5}">
                      <a16:colId xmlns:a16="http://schemas.microsoft.com/office/drawing/2014/main" val="2341006674"/>
                    </a:ext>
                  </a:extLst>
                </a:gridCol>
              </a:tblGrid>
              <a:tr h="598687"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/>
                        <a:t>Rated with Likert scale: 5: Very Confident; 4 Confident; 3 Moderately Confident; 2 Slightly Confident; 1 Not At All Confident</a:t>
                      </a:r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1A71A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rgbClr val="1A71A6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rgbClr val="1A71A6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1A71A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1A71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168543"/>
                  </a:ext>
                </a:extLst>
              </a:tr>
              <a:tr h="346609">
                <a:tc>
                  <a:txBody>
                    <a:bodyPr/>
                    <a:lstStyle/>
                    <a:p>
                      <a:endParaRPr lang="en-US" sz="1600" b="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COHORT 3 (n=19)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19979291"/>
                  </a:ext>
                </a:extLst>
              </a:tr>
              <a:tr h="850766">
                <a:tc>
                  <a:txBody>
                    <a:bodyPr/>
                    <a:lstStyle/>
                    <a:p>
                      <a:r>
                        <a:rPr lang="en-US" sz="2000" b="1" dirty="0"/>
                        <a:t>Questions about skills needed for a research project</a:t>
                      </a:r>
                      <a:endParaRPr lang="en-US" sz="1600" b="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Median Rating </a:t>
                      </a:r>
                    </a:p>
                    <a:p>
                      <a:pPr algn="ctr"/>
                      <a:r>
                        <a:rPr lang="en-US" sz="1600" b="1" dirty="0"/>
                        <a:t>(Pre)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Median Rating </a:t>
                      </a:r>
                    </a:p>
                    <a:p>
                      <a:pPr algn="ctr"/>
                      <a:r>
                        <a:rPr lang="en-US" sz="1600" b="1" dirty="0"/>
                        <a:t>(Post)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Median Rating</a:t>
                      </a:r>
                    </a:p>
                    <a:p>
                      <a:pPr algn="ctr"/>
                      <a:r>
                        <a:rPr lang="en-US" sz="1600" b="1" dirty="0"/>
                        <a:t>(One </a:t>
                      </a:r>
                      <a:r>
                        <a:rPr lang="en-US" sz="1600" b="1" dirty="0" err="1"/>
                        <a:t>Yr</a:t>
                      </a:r>
                      <a:r>
                        <a:rPr lang="en-US" sz="1600" b="1" dirty="0"/>
                        <a:t> Later)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Chi-square value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p-value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57237059"/>
                  </a:ext>
                </a:extLst>
              </a:tr>
              <a:tr h="507279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dirty="0"/>
                        <a:t>1. Turning my topic into a question.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10.618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.004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18415786"/>
                  </a:ext>
                </a:extLst>
              </a:tr>
              <a:tr h="661707">
                <a:tc>
                  <a:txBody>
                    <a:bodyPr/>
                    <a:lstStyle/>
                    <a:p>
                      <a:r>
                        <a:rPr lang="en-US" dirty="0"/>
                        <a:t>2. Designing a project to answer my question.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26.291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&lt;.001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81518039"/>
                  </a:ext>
                </a:extLst>
              </a:tr>
              <a:tr h="661707">
                <a:tc>
                  <a:txBody>
                    <a:bodyPr/>
                    <a:lstStyle/>
                    <a:p>
                      <a:r>
                        <a:rPr lang="en-US" dirty="0"/>
                        <a:t>3. Selecting methods and procedures for my question.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3.5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23.323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&lt;.001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1751503"/>
                  </a:ext>
                </a:extLst>
              </a:tr>
              <a:tr h="661707">
                <a:tc>
                  <a:txBody>
                    <a:bodyPr/>
                    <a:lstStyle/>
                    <a:p>
                      <a:r>
                        <a:rPr lang="en-US" dirty="0"/>
                        <a:t>4. Developing plan and timeline for my study.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15.377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&lt;.001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77319743"/>
                  </a:ext>
                </a:extLst>
              </a:tr>
              <a:tr h="945296">
                <a:tc>
                  <a:txBody>
                    <a:bodyPr/>
                    <a:lstStyle/>
                    <a:p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5. Identifying appropriate information sources in which to conduct my literature search.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8.933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.011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51521089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C3E004D0-B141-D94F-95A8-17163AB70C80}"/>
              </a:ext>
            </a:extLst>
          </p:cNvPr>
          <p:cNvSpPr txBox="1"/>
          <p:nvPr/>
        </p:nvSpPr>
        <p:spPr>
          <a:xfrm>
            <a:off x="290282" y="80838"/>
            <a:ext cx="1161142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2020 Fellows’ Research Confidence Levels Before, Immediately After, and    One Year After  Workshop (1)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30973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547A719-9CEC-9C43-8C7B-F60F5484CF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4773979"/>
              </p:ext>
            </p:extLst>
          </p:nvPr>
        </p:nvGraphicFramePr>
        <p:xfrm>
          <a:off x="145140" y="1034946"/>
          <a:ext cx="11756571" cy="5466398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4659450">
                  <a:extLst>
                    <a:ext uri="{9D8B030D-6E8A-4147-A177-3AD203B41FA5}">
                      <a16:colId xmlns:a16="http://schemas.microsoft.com/office/drawing/2014/main" val="1523869062"/>
                    </a:ext>
                  </a:extLst>
                </a:gridCol>
                <a:gridCol w="1508921">
                  <a:extLst>
                    <a:ext uri="{9D8B030D-6E8A-4147-A177-3AD203B41FA5}">
                      <a16:colId xmlns:a16="http://schemas.microsoft.com/office/drawing/2014/main" val="161540658"/>
                    </a:ext>
                  </a:extLst>
                </a:gridCol>
                <a:gridCol w="1577530">
                  <a:extLst>
                    <a:ext uri="{9D8B030D-6E8A-4147-A177-3AD203B41FA5}">
                      <a16:colId xmlns:a16="http://schemas.microsoft.com/office/drawing/2014/main" val="3511244799"/>
                    </a:ext>
                  </a:extLst>
                </a:gridCol>
                <a:gridCol w="1577530">
                  <a:extLst>
                    <a:ext uri="{9D8B030D-6E8A-4147-A177-3AD203B41FA5}">
                      <a16:colId xmlns:a16="http://schemas.microsoft.com/office/drawing/2014/main" val="3773668269"/>
                    </a:ext>
                  </a:extLst>
                </a:gridCol>
                <a:gridCol w="1550794">
                  <a:extLst>
                    <a:ext uri="{9D8B030D-6E8A-4147-A177-3AD203B41FA5}">
                      <a16:colId xmlns:a16="http://schemas.microsoft.com/office/drawing/2014/main" val="2076232294"/>
                    </a:ext>
                  </a:extLst>
                </a:gridCol>
                <a:gridCol w="882346">
                  <a:extLst>
                    <a:ext uri="{9D8B030D-6E8A-4147-A177-3AD203B41FA5}">
                      <a16:colId xmlns:a16="http://schemas.microsoft.com/office/drawing/2014/main" val="2341006674"/>
                    </a:ext>
                  </a:extLst>
                </a:gridCol>
              </a:tblGrid>
              <a:tr h="574119"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/>
                        <a:t>Rated with Likert scale: 5: Very Confident; 4 Confident; 3 Moderately Confident; 2 Slightly Confident; 1 Not At All Confident</a:t>
                      </a:r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1A71A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rgbClr val="1A71A6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rgbClr val="1A71A6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1A71A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1A71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168543"/>
                  </a:ext>
                </a:extLst>
              </a:tr>
              <a:tr h="332385">
                <a:tc>
                  <a:txBody>
                    <a:bodyPr/>
                    <a:lstStyle/>
                    <a:p>
                      <a:endParaRPr lang="en-US" sz="1600" b="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COHORT 3 (n=19, except #9 – n=18)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19979291"/>
                  </a:ext>
                </a:extLst>
              </a:tr>
              <a:tr h="815854">
                <a:tc>
                  <a:txBody>
                    <a:bodyPr/>
                    <a:lstStyle/>
                    <a:p>
                      <a:r>
                        <a:rPr lang="en-US" sz="2000" b="1" dirty="0"/>
                        <a:t>Questions about skills needed for a research project</a:t>
                      </a:r>
                      <a:endParaRPr lang="en-US" sz="1600" b="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Median Rating </a:t>
                      </a:r>
                    </a:p>
                    <a:p>
                      <a:pPr algn="ctr"/>
                      <a:r>
                        <a:rPr lang="en-US" sz="1600" b="1" dirty="0"/>
                        <a:t>(Pre)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Median Rating </a:t>
                      </a:r>
                    </a:p>
                    <a:p>
                      <a:pPr algn="ctr"/>
                      <a:r>
                        <a:rPr lang="en-US" sz="1600" b="1" dirty="0"/>
                        <a:t>(Post)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Median Rating</a:t>
                      </a:r>
                    </a:p>
                    <a:p>
                      <a:pPr algn="ctr"/>
                      <a:r>
                        <a:rPr lang="en-US" sz="1600" b="1" dirty="0"/>
                        <a:t>(One </a:t>
                      </a:r>
                      <a:r>
                        <a:rPr lang="en-US" sz="1600" b="1" dirty="0" err="1"/>
                        <a:t>Yr</a:t>
                      </a:r>
                      <a:r>
                        <a:rPr lang="en-US" sz="1600" b="1" dirty="0"/>
                        <a:t> Later)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Chi-square value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p-value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57237059"/>
                  </a:ext>
                </a:extLst>
              </a:tr>
              <a:tr h="87687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6. 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Using relevant keywords and search strategies to discover literature about the research topic.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4.5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9.591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.007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18415786"/>
                  </a:ext>
                </a:extLst>
              </a:tr>
              <a:tr h="634553">
                <a:tc>
                  <a:txBody>
                    <a:bodyPr/>
                    <a:lstStyle/>
                    <a:p>
                      <a:r>
                        <a:rPr lang="en-US" dirty="0"/>
                        <a:t>7. 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Assessing and synthesizing literature that is relevant to your research question.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14.114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&lt;.001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81518039"/>
                  </a:ext>
                </a:extLst>
              </a:tr>
              <a:tr h="63455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8. 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Using a theoretical framework to inform the research design of your study.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17.200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&lt;.001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1751503"/>
                  </a:ext>
                </a:extLst>
              </a:tr>
              <a:tr h="63455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9. 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Identifying sources of research funding and funding agency requirements. 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15.464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&lt;.001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77319743"/>
                  </a:ext>
                </a:extLst>
              </a:tr>
              <a:tr h="90650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10. 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Choosing an appropriate data gathering procedure. 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23.304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&lt;.001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51521089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C3E004D0-B141-D94F-95A8-17163AB70C80}"/>
              </a:ext>
            </a:extLst>
          </p:cNvPr>
          <p:cNvSpPr txBox="1"/>
          <p:nvPr/>
        </p:nvSpPr>
        <p:spPr>
          <a:xfrm>
            <a:off x="290289" y="80839"/>
            <a:ext cx="1161142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2020 Fellows’ Research Confidence Levels Before, Immediately After, and     One Year After  Workshop (2)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00985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547A719-9CEC-9C43-8C7B-F60F5484CF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3392921"/>
              </p:ext>
            </p:extLst>
          </p:nvPr>
        </p:nvGraphicFramePr>
        <p:xfrm>
          <a:off x="145140" y="1034946"/>
          <a:ext cx="11756571" cy="5412293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4659450">
                  <a:extLst>
                    <a:ext uri="{9D8B030D-6E8A-4147-A177-3AD203B41FA5}">
                      <a16:colId xmlns:a16="http://schemas.microsoft.com/office/drawing/2014/main" val="1523869062"/>
                    </a:ext>
                  </a:extLst>
                </a:gridCol>
                <a:gridCol w="1508921">
                  <a:extLst>
                    <a:ext uri="{9D8B030D-6E8A-4147-A177-3AD203B41FA5}">
                      <a16:colId xmlns:a16="http://schemas.microsoft.com/office/drawing/2014/main" val="161540658"/>
                    </a:ext>
                  </a:extLst>
                </a:gridCol>
                <a:gridCol w="1577530">
                  <a:extLst>
                    <a:ext uri="{9D8B030D-6E8A-4147-A177-3AD203B41FA5}">
                      <a16:colId xmlns:a16="http://schemas.microsoft.com/office/drawing/2014/main" val="3511244799"/>
                    </a:ext>
                  </a:extLst>
                </a:gridCol>
                <a:gridCol w="1577530">
                  <a:extLst>
                    <a:ext uri="{9D8B030D-6E8A-4147-A177-3AD203B41FA5}">
                      <a16:colId xmlns:a16="http://schemas.microsoft.com/office/drawing/2014/main" val="3773668269"/>
                    </a:ext>
                  </a:extLst>
                </a:gridCol>
                <a:gridCol w="1550794">
                  <a:extLst>
                    <a:ext uri="{9D8B030D-6E8A-4147-A177-3AD203B41FA5}">
                      <a16:colId xmlns:a16="http://schemas.microsoft.com/office/drawing/2014/main" val="2076232294"/>
                    </a:ext>
                  </a:extLst>
                </a:gridCol>
                <a:gridCol w="882346">
                  <a:extLst>
                    <a:ext uri="{9D8B030D-6E8A-4147-A177-3AD203B41FA5}">
                      <a16:colId xmlns:a16="http://schemas.microsoft.com/office/drawing/2014/main" val="2341006674"/>
                    </a:ext>
                  </a:extLst>
                </a:gridCol>
              </a:tblGrid>
              <a:tr h="574119"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/>
                        <a:t>Rated with Likert scale: 5: Very Confident; 4 Confident; 3 Moderately Confident; 2 Slightly Confident; 1 Not At All Confident</a:t>
                      </a:r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1A71A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rgbClr val="1A71A6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rgbClr val="1A71A6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1A71A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1A71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168543"/>
                  </a:ext>
                </a:extLst>
              </a:tr>
              <a:tr h="332385">
                <a:tc>
                  <a:txBody>
                    <a:bodyPr/>
                    <a:lstStyle/>
                    <a:p>
                      <a:endParaRPr lang="en-US" sz="1600" b="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COHORT 3 (n=19, except #12 – n=18)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19979291"/>
                  </a:ext>
                </a:extLst>
              </a:tr>
              <a:tr h="815854">
                <a:tc>
                  <a:txBody>
                    <a:bodyPr/>
                    <a:lstStyle/>
                    <a:p>
                      <a:r>
                        <a:rPr lang="en-US" sz="2000" b="1" dirty="0"/>
                        <a:t>Questions about skills needed for a research project</a:t>
                      </a:r>
                      <a:endParaRPr lang="en-US" sz="1600" b="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Median Rating </a:t>
                      </a:r>
                    </a:p>
                    <a:p>
                      <a:pPr algn="ctr"/>
                      <a:r>
                        <a:rPr lang="en-US" sz="1600" b="1" dirty="0"/>
                        <a:t>(Pre)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Median Rating </a:t>
                      </a:r>
                    </a:p>
                    <a:p>
                      <a:pPr algn="ctr"/>
                      <a:r>
                        <a:rPr lang="en-US" sz="1600" b="1" dirty="0"/>
                        <a:t>(Post)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Median Rating</a:t>
                      </a:r>
                    </a:p>
                    <a:p>
                      <a:pPr algn="ctr"/>
                      <a:r>
                        <a:rPr lang="en-US" sz="1600" b="1" dirty="0"/>
                        <a:t>(One </a:t>
                      </a:r>
                      <a:r>
                        <a:rPr lang="en-US" sz="1600" b="1" dirty="0" err="1"/>
                        <a:t>Yr</a:t>
                      </a:r>
                      <a:r>
                        <a:rPr lang="en-US" sz="1600" b="1" dirty="0"/>
                        <a:t> Later)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Chi-square value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p-value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57237059"/>
                  </a:ext>
                </a:extLst>
              </a:tr>
              <a:tr h="876876">
                <a:tc>
                  <a:txBody>
                    <a:bodyPr/>
                    <a:lstStyle/>
                    <a:p>
                      <a:r>
                        <a:rPr lang="en-US" dirty="0"/>
                        <a:t>11. 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Determining which members of a population to include in your study. 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2.5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19.774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&lt;.001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18415786"/>
                  </a:ext>
                </a:extLst>
              </a:tr>
              <a:tr h="634553">
                <a:tc>
                  <a:txBody>
                    <a:bodyPr/>
                    <a:lstStyle/>
                    <a:p>
                      <a:r>
                        <a:rPr lang="en-US" dirty="0"/>
                        <a:t>12. 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Knowing how to design a focus group. 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26.621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&lt;.001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81518039"/>
                  </a:ext>
                </a:extLst>
              </a:tr>
              <a:tr h="63455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13. Knowing how to run a focus group. 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20.355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&lt;.001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1751503"/>
                  </a:ext>
                </a:extLst>
              </a:tr>
              <a:tr h="63455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14. 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Knowing how to design an interview.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25.475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&lt;.001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77319743"/>
                  </a:ext>
                </a:extLst>
              </a:tr>
              <a:tr h="90650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15. 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Knowing how to conduct an interview.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19.733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&lt;.001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51521089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C3E004D0-B141-D94F-95A8-17163AB70C80}"/>
              </a:ext>
            </a:extLst>
          </p:cNvPr>
          <p:cNvSpPr txBox="1"/>
          <p:nvPr/>
        </p:nvSpPr>
        <p:spPr>
          <a:xfrm>
            <a:off x="290283" y="83816"/>
            <a:ext cx="1161142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2020 Fellows’ Research Confidence Levels Before, Immediately After, and     One Year After  Workshop (3)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08945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547A719-9CEC-9C43-8C7B-F60F5484CF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288472"/>
              </p:ext>
            </p:extLst>
          </p:nvPr>
        </p:nvGraphicFramePr>
        <p:xfrm>
          <a:off x="145140" y="1034946"/>
          <a:ext cx="11756571" cy="5637550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4659450">
                  <a:extLst>
                    <a:ext uri="{9D8B030D-6E8A-4147-A177-3AD203B41FA5}">
                      <a16:colId xmlns:a16="http://schemas.microsoft.com/office/drawing/2014/main" val="1523869062"/>
                    </a:ext>
                  </a:extLst>
                </a:gridCol>
                <a:gridCol w="1508921">
                  <a:extLst>
                    <a:ext uri="{9D8B030D-6E8A-4147-A177-3AD203B41FA5}">
                      <a16:colId xmlns:a16="http://schemas.microsoft.com/office/drawing/2014/main" val="161540658"/>
                    </a:ext>
                  </a:extLst>
                </a:gridCol>
                <a:gridCol w="1577530">
                  <a:extLst>
                    <a:ext uri="{9D8B030D-6E8A-4147-A177-3AD203B41FA5}">
                      <a16:colId xmlns:a16="http://schemas.microsoft.com/office/drawing/2014/main" val="3511244799"/>
                    </a:ext>
                  </a:extLst>
                </a:gridCol>
                <a:gridCol w="1577530">
                  <a:extLst>
                    <a:ext uri="{9D8B030D-6E8A-4147-A177-3AD203B41FA5}">
                      <a16:colId xmlns:a16="http://schemas.microsoft.com/office/drawing/2014/main" val="3773668269"/>
                    </a:ext>
                  </a:extLst>
                </a:gridCol>
                <a:gridCol w="1550794">
                  <a:extLst>
                    <a:ext uri="{9D8B030D-6E8A-4147-A177-3AD203B41FA5}">
                      <a16:colId xmlns:a16="http://schemas.microsoft.com/office/drawing/2014/main" val="2076232294"/>
                    </a:ext>
                  </a:extLst>
                </a:gridCol>
                <a:gridCol w="882346">
                  <a:extLst>
                    <a:ext uri="{9D8B030D-6E8A-4147-A177-3AD203B41FA5}">
                      <a16:colId xmlns:a16="http://schemas.microsoft.com/office/drawing/2014/main" val="2341006674"/>
                    </a:ext>
                  </a:extLst>
                </a:gridCol>
              </a:tblGrid>
              <a:tr h="574119"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/>
                        <a:t>Rated with Likert scale: 5: Very Confident; 4 Confident; 3 Moderately Confident; 2 Slightly Confident; 1 Not At All Confident</a:t>
                      </a:r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1A71A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rgbClr val="1A71A6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rgbClr val="1A71A6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1A71A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1A71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168543"/>
                  </a:ext>
                </a:extLst>
              </a:tr>
              <a:tr h="332385">
                <a:tc>
                  <a:txBody>
                    <a:bodyPr/>
                    <a:lstStyle/>
                    <a:p>
                      <a:endParaRPr lang="en-US" sz="1600" b="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COHORT 3 (n=19)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19979291"/>
                  </a:ext>
                </a:extLst>
              </a:tr>
              <a:tr h="815854">
                <a:tc>
                  <a:txBody>
                    <a:bodyPr/>
                    <a:lstStyle/>
                    <a:p>
                      <a:r>
                        <a:rPr lang="en-US" sz="2000" b="1" dirty="0"/>
                        <a:t>Questions about skills needed for a research project</a:t>
                      </a:r>
                      <a:endParaRPr lang="en-US" sz="1600" b="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Median Rating </a:t>
                      </a:r>
                    </a:p>
                    <a:p>
                      <a:pPr algn="ctr"/>
                      <a:r>
                        <a:rPr lang="en-US" sz="1600" b="1" dirty="0"/>
                        <a:t>(Pre)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Median Rating </a:t>
                      </a:r>
                    </a:p>
                    <a:p>
                      <a:pPr algn="ctr"/>
                      <a:r>
                        <a:rPr lang="en-US" sz="1600" b="1" dirty="0"/>
                        <a:t>(Post)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Median Rating</a:t>
                      </a:r>
                    </a:p>
                    <a:p>
                      <a:pPr algn="ctr"/>
                      <a:r>
                        <a:rPr lang="en-US" sz="1600" b="1" dirty="0"/>
                        <a:t>(One </a:t>
                      </a:r>
                      <a:r>
                        <a:rPr lang="en-US" sz="1600" b="1" dirty="0" err="1"/>
                        <a:t>Yr</a:t>
                      </a:r>
                      <a:r>
                        <a:rPr lang="en-US" sz="1600" b="1" dirty="0"/>
                        <a:t> Later)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Chi-square value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p-value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57237059"/>
                  </a:ext>
                </a:extLst>
              </a:tr>
              <a:tr h="53454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16. 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Knowing how to design a survey. 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23.403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&lt;.001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18415786"/>
                  </a:ext>
                </a:extLst>
              </a:tr>
              <a:tr h="63455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17. Knowing how to administer a survey. 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26.127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&lt;.001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81518039"/>
                  </a:ext>
                </a:extLst>
              </a:tr>
              <a:tr h="63455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18. Knowing institutional processes and standards to ensure that your study is conducted ethically.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18.655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&lt;.001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1751503"/>
                  </a:ext>
                </a:extLst>
              </a:tr>
              <a:tr h="634553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dirty="0"/>
                        <a:t>19. 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Knowing what method of data analysis you would use for your study.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28.781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&lt;.001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77319743"/>
                  </a:ext>
                </a:extLst>
              </a:tr>
              <a:tr h="90650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20. 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Knowing what type of assistance you might need to undertake data analysis (e.g., data/statistics consulting, transcription, software).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24.800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&lt;.001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51521089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C3E004D0-B141-D94F-95A8-17163AB70C80}"/>
              </a:ext>
            </a:extLst>
          </p:cNvPr>
          <p:cNvSpPr txBox="1"/>
          <p:nvPr/>
        </p:nvSpPr>
        <p:spPr>
          <a:xfrm>
            <a:off x="290283" y="83816"/>
            <a:ext cx="1161142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2020 Fellows’ Research Confidence Levels Before, Immediately After, and     One Year After Workshop (4)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97908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547A719-9CEC-9C43-8C7B-F60F5484CF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150327"/>
              </p:ext>
            </p:extLst>
          </p:nvPr>
        </p:nvGraphicFramePr>
        <p:xfrm>
          <a:off x="130626" y="1034946"/>
          <a:ext cx="11756571" cy="5727967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4659450">
                  <a:extLst>
                    <a:ext uri="{9D8B030D-6E8A-4147-A177-3AD203B41FA5}">
                      <a16:colId xmlns:a16="http://schemas.microsoft.com/office/drawing/2014/main" val="1523869062"/>
                    </a:ext>
                  </a:extLst>
                </a:gridCol>
                <a:gridCol w="1508921">
                  <a:extLst>
                    <a:ext uri="{9D8B030D-6E8A-4147-A177-3AD203B41FA5}">
                      <a16:colId xmlns:a16="http://schemas.microsoft.com/office/drawing/2014/main" val="161540658"/>
                    </a:ext>
                  </a:extLst>
                </a:gridCol>
                <a:gridCol w="1577530">
                  <a:extLst>
                    <a:ext uri="{9D8B030D-6E8A-4147-A177-3AD203B41FA5}">
                      <a16:colId xmlns:a16="http://schemas.microsoft.com/office/drawing/2014/main" val="3511244799"/>
                    </a:ext>
                  </a:extLst>
                </a:gridCol>
                <a:gridCol w="1577530">
                  <a:extLst>
                    <a:ext uri="{9D8B030D-6E8A-4147-A177-3AD203B41FA5}">
                      <a16:colId xmlns:a16="http://schemas.microsoft.com/office/drawing/2014/main" val="3773668269"/>
                    </a:ext>
                  </a:extLst>
                </a:gridCol>
                <a:gridCol w="1550794">
                  <a:extLst>
                    <a:ext uri="{9D8B030D-6E8A-4147-A177-3AD203B41FA5}">
                      <a16:colId xmlns:a16="http://schemas.microsoft.com/office/drawing/2014/main" val="2076232294"/>
                    </a:ext>
                  </a:extLst>
                </a:gridCol>
                <a:gridCol w="882346">
                  <a:extLst>
                    <a:ext uri="{9D8B030D-6E8A-4147-A177-3AD203B41FA5}">
                      <a16:colId xmlns:a16="http://schemas.microsoft.com/office/drawing/2014/main" val="2341006674"/>
                    </a:ext>
                  </a:extLst>
                </a:gridCol>
              </a:tblGrid>
              <a:tr h="527959"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/>
                        <a:t>Rated with Likert scale: 5: Very Confident; 4 Confident; 3 Moderately Confident; 2 Slightly Confident; 1 Not At All Confident</a:t>
                      </a:r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1A71A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rgbClr val="1A71A6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rgbClr val="1A71A6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1A71A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1A71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168543"/>
                  </a:ext>
                </a:extLst>
              </a:tr>
              <a:tr h="308323">
                <a:tc>
                  <a:txBody>
                    <a:bodyPr/>
                    <a:lstStyle/>
                    <a:p>
                      <a:endParaRPr lang="en-US" sz="1600" b="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COHORT 3 (n=19)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19979291"/>
                  </a:ext>
                </a:extLst>
              </a:tr>
              <a:tr h="750258">
                <a:tc>
                  <a:txBody>
                    <a:bodyPr/>
                    <a:lstStyle/>
                    <a:p>
                      <a:r>
                        <a:rPr lang="en-US" sz="2000" b="1" dirty="0"/>
                        <a:t>Questions about skills needed for a research project</a:t>
                      </a:r>
                      <a:endParaRPr lang="en-US" sz="1600" b="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Median Rating </a:t>
                      </a:r>
                    </a:p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(Pre)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Median Rating </a:t>
                      </a:r>
                    </a:p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(Post)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Median Rating</a:t>
                      </a:r>
                    </a:p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(One </a:t>
                      </a:r>
                      <a:r>
                        <a:rPr lang="en-US" sz="1600" b="1" dirty="0" err="1">
                          <a:solidFill>
                            <a:schemeClr val="tx1"/>
                          </a:solidFill>
                        </a:rPr>
                        <a:t>Yr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 Later)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Chi-square value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p-value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57237059"/>
                  </a:ext>
                </a:extLst>
              </a:tr>
              <a:tr h="58861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21. 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Knowing how to manage the data you have gathered.  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18.300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&lt;.001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18415786"/>
                  </a:ext>
                </a:extLst>
              </a:tr>
              <a:tr h="58861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22. 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Knowing how to code qualitative data to identify themes and sub-themes. 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20.324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&lt;.001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81518039"/>
                  </a:ext>
                </a:extLst>
              </a:tr>
              <a:tr h="58353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23. Reporting results in written format.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22.033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&lt;.001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1751503"/>
                  </a:ext>
                </a:extLst>
              </a:tr>
              <a:tr h="58353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24. 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Reporting results verbally.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11.088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.003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77319743"/>
                  </a:ext>
                </a:extLst>
              </a:tr>
              <a:tr h="83362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25. 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Identifying appropriate places to disseminate results.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16.333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&lt;.001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51521089"/>
                  </a:ext>
                </a:extLst>
              </a:tr>
              <a:tr h="83362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26. 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Tracking the dissemination and impact of your research.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3.5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3.614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.170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1550169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C3E004D0-B141-D94F-95A8-17163AB70C80}"/>
              </a:ext>
            </a:extLst>
          </p:cNvPr>
          <p:cNvSpPr txBox="1"/>
          <p:nvPr/>
        </p:nvSpPr>
        <p:spPr>
          <a:xfrm>
            <a:off x="290283" y="83816"/>
            <a:ext cx="1161142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2020 Fellows’ Research Confidence Levels Before, Immediately After, and     One Year After  Workshop (5)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50173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C34EE81FCD6A245B24383BEC9A5D922" ma:contentTypeVersion="15" ma:contentTypeDescription="Create a new document." ma:contentTypeScope="" ma:versionID="b28d18acdf838fe87ea9a12845f3ecd5">
  <xsd:schema xmlns:xsd="http://www.w3.org/2001/XMLSchema" xmlns:xs="http://www.w3.org/2001/XMLSchema" xmlns:p="http://schemas.microsoft.com/office/2006/metadata/properties" xmlns:ns1="http://schemas.microsoft.com/sharepoint/v3" xmlns:ns3="27df08d8-be9b-4568-aa5b-46bba901423f" xmlns:ns4="6b61d45e-54df-4b2d-8daa-ab01e2e6a605" targetNamespace="http://schemas.microsoft.com/office/2006/metadata/properties" ma:root="true" ma:fieldsID="65201f83be627d04cc13e9798f8b1943" ns1:_="" ns3:_="" ns4:_="">
    <xsd:import namespace="http://schemas.microsoft.com/sharepoint/v3"/>
    <xsd:import namespace="27df08d8-be9b-4568-aa5b-46bba901423f"/>
    <xsd:import namespace="6b61d45e-54df-4b2d-8daa-ab01e2e6a605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1:_ip_UnifiedCompliancePolicyProperties" minOccurs="0"/>
                <xsd:element ref="ns1:_ip_UnifiedCompliancePolicyUIAction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DateTaken" minOccurs="0"/>
                <xsd:element ref="ns4:MediaServiceOCR" minOccurs="0"/>
                <xsd:element ref="ns4:MediaServiceAutoKeyPoints" minOccurs="0"/>
                <xsd:element ref="ns4:MediaServiceKeyPoints" minOccurs="0"/>
                <xsd:element ref="ns4:MediaServiceGenerationTime" minOccurs="0"/>
                <xsd:element ref="ns4:MediaServiceEventHashCode" minOccurs="0"/>
                <xsd:element ref="ns4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1" nillable="true" ma:displayName="Unified Compliance Policy Properties" ma:description="" ma:hidden="true" ma:internalName="_ip_UnifiedCompliancePolicyProperties">
      <xsd:simpleType>
        <xsd:restriction base="dms:Note"/>
      </xsd:simpleType>
    </xsd:element>
    <xsd:element name="_ip_UnifiedCompliancePolicyUIAction" ma:index="12" nillable="true" ma:displayName="Unified Compliance Policy UI Action" ma:description="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7df08d8-be9b-4568-aa5b-46bba901423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b61d45e-54df-4b2d-8daa-ab01e2e6a60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3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5" nillable="true" ma:displayName="MediaServiceAutoTags" ma:internalName="MediaServiceAutoTags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7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2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1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22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C0511607-D09C-4F08-985B-97156B92F96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5051820-332E-48B1-BC34-8B5B9E70C5F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27df08d8-be9b-4568-aa5b-46bba901423f"/>
    <ds:schemaRef ds:uri="6b61d45e-54df-4b2d-8daa-ab01e2e6a60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FCC3367-984D-4A6A-B3D5-59241863076D}">
  <ds:schemaRefs>
    <ds:schemaRef ds:uri="http://purl.org/dc/elements/1.1/"/>
    <ds:schemaRef ds:uri="http://schemas.microsoft.com/office/2006/metadata/properties"/>
    <ds:schemaRef ds:uri="http://schemas.microsoft.com/office/2006/documentManagement/types"/>
    <ds:schemaRef ds:uri="27df08d8-be9b-4568-aa5b-46bba901423f"/>
    <ds:schemaRef ds:uri="http://purl.org/dc/terms/"/>
    <ds:schemaRef ds:uri="http://www.w3.org/XML/1998/namespace"/>
    <ds:schemaRef ds:uri="http://schemas.microsoft.com/sharepoint/v3"/>
    <ds:schemaRef ds:uri="http://schemas.microsoft.com/office/infopath/2007/PartnerControls"/>
    <ds:schemaRef ds:uri="http://schemas.openxmlformats.org/package/2006/metadata/core-properties"/>
    <ds:schemaRef ds:uri="6b61d45e-54df-4b2d-8daa-ab01e2e6a605"/>
    <ds:schemaRef ds:uri="http://purl.org/dc/dcmitype/"/>
  </ds:schemaRefs>
</ds:datastoreItem>
</file>

<file path=docMetadata/LabelInfo.xml><?xml version="1.0" encoding="utf-8"?>
<clbl:labelList xmlns:clbl="http://schemas.microsoft.com/office/2020/mipLabelMetadata">
  <clbl:label id="{d026bb9f-849e-4520-adf3-36adc211bebd}" enabled="1" method="Privileged" siteId="{ac144e41-8001-48f0-9e1c-170716ed06b6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417</TotalTime>
  <Words>1241</Words>
  <Application>Microsoft Office PowerPoint</Application>
  <PresentationFormat>Widescreen</PresentationFormat>
  <Paragraphs>245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Confidence Levels of 2020 Participants (Cohort 3)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College of Information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Philbrick, Jodi</dc:creator>
  <cp:lastModifiedBy>Debra Cavanaugh</cp:lastModifiedBy>
  <cp:revision>15</cp:revision>
  <dcterms:created xsi:type="dcterms:W3CDTF">2020-03-22T22:47:29Z</dcterms:created>
  <dcterms:modified xsi:type="dcterms:W3CDTF">2024-09-18T14:50:43Z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0x0101003C34EE81FCD6A245B24383BEC9A5D922</vt:lpwstr>
  </property>
</Properties>
</file>