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310" r:id="rId2"/>
    <p:sldId id="298" r:id="rId3"/>
    <p:sldId id="333" r:id="rId4"/>
    <p:sldId id="335" r:id="rId5"/>
    <p:sldId id="340" r:id="rId6"/>
    <p:sldId id="34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50748"/>
  </p:normalViewPr>
  <p:slideViewPr>
    <p:cSldViewPr snapToGrid="0" snapToObjects="1">
      <p:cViewPr varScale="1">
        <p:scale>
          <a:sx n="50" d="100"/>
          <a:sy n="50" d="100"/>
        </p:scale>
        <p:origin x="80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F84A1-282E-0B44-B63F-74990FB1F05E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A974-F41B-3249-A59A-C834C16A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566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Now, to answer our research</a:t>
            </a:r>
            <a:r>
              <a:rPr lang="en-US" baseline="0" dirty="0"/>
              <a:t> questions</a:t>
            </a:r>
          </a:p>
          <a:p>
            <a:endParaRPr lang="en-US" dirty="0"/>
          </a:p>
          <a:p>
            <a:r>
              <a:rPr lang="en-US" dirty="0"/>
              <a:t>The pre-and post-assessment surveys were based on the Librarian Research Confidence Scale by </a:t>
            </a:r>
            <a:r>
              <a:rPr lang="en-US" dirty="0" err="1"/>
              <a:t>Brancolini</a:t>
            </a:r>
            <a:r>
              <a:rPr lang="en-US" dirty="0"/>
              <a:t> &amp; Kennedy used for the Institute for</a:t>
            </a:r>
            <a:r>
              <a:rPr lang="en-US" baseline="0" dirty="0"/>
              <a:t> Research Design in Librarianship</a:t>
            </a:r>
            <a:r>
              <a:rPr lang="en-US" dirty="0"/>
              <a:t>, - another US institute for increasing</a:t>
            </a:r>
            <a:r>
              <a:rPr lang="en-US" baseline="0" dirty="0"/>
              <a:t> librarians’ research capacity (but not specific to health sciences). The</a:t>
            </a:r>
            <a:r>
              <a:rPr lang="en-US" dirty="0"/>
              <a:t> fellows were asked to rate 26 items relating to research skills on a Likert scale from 5: Very Confident; 4 Confident; 3 Moderately Confident; 2 Slightly Confident; and 1 Not At All Confident.</a:t>
            </a:r>
          </a:p>
          <a:p>
            <a:endParaRPr lang="en-US" dirty="0"/>
          </a:p>
          <a:p>
            <a:r>
              <a:rPr lang="en-US" dirty="0"/>
              <a:t>The pre-assessment survey was sent out prior to the RTI workshop and the post-assessment survey was sent out after the RTI workshop.  We analyzed the data using the Wilcoxon Signed Ranks Test to determine if there was statistically significant difference in the self-reported research confidence before and after the workshop, and the results are presented in the following slides.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item on the assessment, the post-workshop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 – with the exception of two items for Cohort 2.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92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Median ratings</a:t>
            </a:r>
            <a:r>
              <a:rPr lang="en-US" baseline="0" dirty="0"/>
              <a:t> increased 1-2.5 points for each item. </a:t>
            </a:r>
            <a:endParaRPr lang="en-US" dirty="0"/>
          </a:p>
          <a:p>
            <a:endParaRPr lang="en-US" dirty="0"/>
          </a:p>
          <a:p>
            <a:r>
              <a:rPr lang="en-US" dirty="0"/>
              <a:t>Point out the items for which the ratings were very low pre-workshop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13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#7 is highlighted in yellow for Cohort 2 because there was no statistically significant difference for this item.  As you can see Cohort 2’s median rating of 4 remained unchanged after the workshop.</a:t>
            </a:r>
          </a:p>
          <a:p>
            <a:endParaRPr lang="en-US" dirty="0"/>
          </a:p>
          <a:p>
            <a:r>
              <a:rPr lang="en-US" dirty="0"/>
              <a:t>The row in grey signifies that there was an error with the survey, and this data was not collected for Cohort 2. </a:t>
            </a:r>
          </a:p>
          <a:p>
            <a:endParaRPr lang="en-US" dirty="0"/>
          </a:p>
          <a:p>
            <a:r>
              <a:rPr lang="en-US" dirty="0"/>
              <a:t>Median ratings</a:t>
            </a:r>
            <a:r>
              <a:rPr lang="en-US" baseline="0" dirty="0"/>
              <a:t> increased 1-2 points for each item. </a:t>
            </a:r>
            <a:endParaRPr lang="en-US" dirty="0"/>
          </a:p>
          <a:p>
            <a:endParaRPr lang="en-US" dirty="0"/>
          </a:p>
          <a:p>
            <a:r>
              <a:rPr lang="en-US" dirty="0"/>
              <a:t>Point out the items for which the ratings were very low pre-workshop</a:t>
            </a:r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97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Median ratings</a:t>
            </a:r>
            <a:r>
              <a:rPr lang="en-US" baseline="0" dirty="0"/>
              <a:t> increased 1-2 points for each item. </a:t>
            </a:r>
            <a:endParaRPr lang="en-US" dirty="0"/>
          </a:p>
          <a:p>
            <a:endParaRPr lang="en-US" dirty="0"/>
          </a:p>
          <a:p>
            <a:r>
              <a:rPr lang="en-US" dirty="0"/>
              <a:t>Point out the items for which the ratings were very low pre-workshop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50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row in black signifies that there was an error with the survey, and this data was not collected for Cohort 2.</a:t>
            </a:r>
          </a:p>
          <a:p>
            <a:endParaRPr lang="en-US" dirty="0"/>
          </a:p>
          <a:p>
            <a:r>
              <a:rPr lang="en-US" dirty="0"/>
              <a:t>Median ratings</a:t>
            </a:r>
            <a:r>
              <a:rPr lang="en-US" baseline="0" dirty="0"/>
              <a:t> increased 1-2.5 points for each item. </a:t>
            </a:r>
            <a:endParaRPr lang="en-US" dirty="0"/>
          </a:p>
          <a:p>
            <a:endParaRPr lang="en-US" dirty="0"/>
          </a:p>
          <a:p>
            <a:r>
              <a:rPr lang="en-US" dirty="0"/>
              <a:t>Point out the items for which the ratings were very low pre-workshop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03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#7 is highlighted in yellow for Cohort 2 because there was no statistically significant difference for this item.  As you can see Cohort 2’s median rating of 4 remained unchanged after the workshop.</a:t>
            </a:r>
          </a:p>
          <a:p>
            <a:endParaRPr lang="en-US" dirty="0"/>
          </a:p>
          <a:p>
            <a:r>
              <a:rPr lang="en-US" dirty="0"/>
              <a:t>Median ratings</a:t>
            </a:r>
            <a:r>
              <a:rPr lang="en-US" baseline="0" dirty="0"/>
              <a:t> increased 1-2.5 points for each item. </a:t>
            </a:r>
            <a:endParaRPr lang="en-US" dirty="0"/>
          </a:p>
          <a:p>
            <a:endParaRPr lang="en-US" dirty="0"/>
          </a:p>
          <a:p>
            <a:r>
              <a:rPr lang="en-US" dirty="0"/>
              <a:t>Point out the items for which the ratings were very low pre-workshop.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0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3FD65-24DB-A846-9F0C-2C59B1868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3D6E22-0A41-554A-AB69-FFD2D4BD0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57F77-E5CF-BB46-B67E-080EF8B42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FEFE-3053-5B47-9EE1-64997B5F2FA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C77FA-F34E-D745-B4CC-CDF632496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ADEFE-FA15-2647-ABF4-B00BE911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3D59-A81F-534B-AA6B-FA6308278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1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4EDBA-D9C8-F249-943A-4B96D3E88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0D19FA-1BAD-A04C-8393-C6FF15500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50255-E25D-7E42-9E49-F37BD32E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FEFE-3053-5B47-9EE1-64997B5F2FA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56876-9927-7A41-85D4-31E6B7019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94893-D334-314F-9013-CA182F430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3D59-A81F-534B-AA6B-FA6308278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71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C398DA-D496-BE4A-9BB1-9C0D10D135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9734D-D6F5-EF48-B398-D9D2165BB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8A3D9-3F13-B947-B332-EBE8036B1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FEFE-3053-5B47-9EE1-64997B5F2FA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E4FDB-9D94-A044-A0AB-C6644A407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8C189-4C4E-E14F-99B6-4B676F26C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3D59-A81F-534B-AA6B-FA6308278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08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04A0-EA0A-024D-B404-E35ED49F2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BBABF-97FE-924F-9AB9-7C50BED60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CE2C8-FED6-8B4D-8B37-A6F1C1287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FEFE-3053-5B47-9EE1-64997B5F2FA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33F1A-557A-A74F-B660-AE5A3E97C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52FB6-413A-264F-BEF3-CF46A418F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3D59-A81F-534B-AA6B-FA6308278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16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E9BFD-5F07-084C-9A5D-DC5FE9C9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03CC01-B0B7-AA41-BE73-C07AD08D5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147D2-FF29-414F-BCEB-C7205D24F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FEFE-3053-5B47-9EE1-64997B5F2FA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D7F1E-5044-3A42-A151-856177049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646D0-EA0F-324C-90D6-747938108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3D59-A81F-534B-AA6B-FA6308278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7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5BBFB-0CCE-DC42-9848-EFAA11FB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7D4E8-9DE8-6B4E-9DE1-A315BFE69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BA4A7F-712D-824F-B326-1B2844656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40CFC-0350-984D-9AAE-CA6F6DDF4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FEFE-3053-5B47-9EE1-64997B5F2FA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143A30-C0A9-E140-95C2-ED0377AB7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E87FD-E06D-5F4D-A7FC-0CE16F742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3D59-A81F-534B-AA6B-FA6308278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4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851-DB23-0845-B551-4122DE7DF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D3381-7983-8C4B-AE1B-10EFC298A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30FCA7-17B5-7A41-9732-A7B48FEC96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729C8A-DE9A-9B44-B1D3-90068B925B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0732B7-0826-4640-A91E-88EFF398F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54C3F0-99F3-E643-9B99-513DFC597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FEFE-3053-5B47-9EE1-64997B5F2FA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0DBA48-41A7-B841-B8E6-1235BF350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66C012-BF0D-624C-941D-7201C8BD3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3D59-A81F-534B-AA6B-FA6308278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3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FD34C-E669-4E48-A138-9610F6278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94EAA-8B5A-7F49-A957-899D337E0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FEFE-3053-5B47-9EE1-64997B5F2FA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EA01B6-76B3-0B47-8C7B-75940EDFA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AF050E-0DD3-AF44-A09A-9A2EDC92A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3D59-A81F-534B-AA6B-FA6308278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7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4B8B69-8436-F242-BEA6-D4EF4379A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FEFE-3053-5B47-9EE1-64997B5F2FA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62C496-EC23-1849-8F68-7CB846B21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62F716-90FA-6D45-9648-84653D3CA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3D59-A81F-534B-AA6B-FA6308278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20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4EA0C-8CFA-9F43-9C8D-293E67CB9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54BDB-85F4-0E40-9F05-431FF5A72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A794E-BE88-174A-B27F-195779247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07D3B9-F720-464E-A295-E93078800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FEFE-3053-5B47-9EE1-64997B5F2FA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A7386D-AB35-9043-A63D-C123D376B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68D33-51B7-E040-9C1F-F3E786E6D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3D59-A81F-534B-AA6B-FA6308278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B436A-44C9-C94B-8F64-9F4694431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505651-214F-924A-A9F9-FC4BB98C94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B9DA95-46CC-EE4E-84D3-66D900AEC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AE9B5-43F9-EE40-8002-E1F75D1EE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FEFE-3053-5B47-9EE1-64997B5F2FA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9F2FE-81FC-EF47-863D-3A96A495E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F7FD8F-4DA8-7D42-A3D5-61CEC8DF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3D59-A81F-534B-AA6B-FA6308278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7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4374F7-06D3-6948-AE93-6A55B7132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2F733-81CE-B74E-8DBC-9FB908250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52482D-8C98-D040-B422-4242C673BB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AFEFE-3053-5B47-9EE1-64997B5F2FA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474CC-9444-F14D-ACBA-492F6ADC8D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C51CB-211B-0443-B1AF-831A81F111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A3D59-A81F-534B-AA6B-FA6308278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5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E832EC1-37AC-054A-ACBE-E981EE09A8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580" r="-1580"/>
          <a:stretch/>
        </p:blipFill>
        <p:spPr>
          <a:xfrm>
            <a:off x="-192633" y="0"/>
            <a:ext cx="1257726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05030B-973D-874B-8254-31CDC5DE8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9473" y="0"/>
            <a:ext cx="9144000" cy="136096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073C6E"/>
                </a:solidFill>
              </a:rPr>
              <a:t>Confidence Levels of 2019 Participants (Cohort 2)</a:t>
            </a:r>
            <a:endParaRPr lang="en-US" sz="2000" b="1" dirty="0">
              <a:solidFill>
                <a:srgbClr val="073C6E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1FE1D9-F6C8-AE47-A2C7-A30FC32F8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5403" y="1360967"/>
            <a:ext cx="9612140" cy="4827181"/>
          </a:xfrm>
        </p:spPr>
        <p:txBody>
          <a:bodyPr>
            <a:normAutofit fontScale="55000" lnSpcReduction="20000"/>
          </a:bodyPr>
          <a:lstStyle/>
          <a:p>
            <a:pPr algn="l">
              <a:buClr>
                <a:srgbClr val="1A71A6"/>
              </a:buClr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A pre- and post- assessment instrument based on Librarian Research Confidence Scale (LRCS-10) (</a:t>
            </a:r>
            <a:r>
              <a:rPr lang="en-US" sz="3600" dirty="0" err="1"/>
              <a:t>Brancolini</a:t>
            </a:r>
            <a:r>
              <a:rPr lang="en-US" sz="3600" dirty="0"/>
              <a:t> &amp; Kennedy, 2017)</a:t>
            </a:r>
          </a:p>
          <a:p>
            <a:pPr algn="l">
              <a:buClr>
                <a:srgbClr val="1A71A6"/>
              </a:buClr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Pre-assessment survey deployment: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Cohort 1: May 3-31, 2018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Cohort 2: May 15-31, 2019</a:t>
            </a:r>
          </a:p>
          <a:p>
            <a:pPr algn="l">
              <a:buClr>
                <a:srgbClr val="1A71A6"/>
              </a:buClr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Post-assessment survey deployment: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Cohort 1: August 14-31, 2018 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Cohort 2: August 22-29, 2019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Used the Wilcoxon Signed Ranks Test for each cohort to determine if there was statistically significant difference in the self-reported research confidence of the fellows before and after the RTI workshop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algn="l">
              <a:buClr>
                <a:srgbClr val="1A71A6"/>
              </a:buClr>
            </a:pPr>
            <a:endParaRPr lang="en-US" dirty="0"/>
          </a:p>
          <a:p>
            <a:pPr lvl="1" algn="l">
              <a:buClr>
                <a:srgbClr val="1A71A6"/>
              </a:buClr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571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637394"/>
              </p:ext>
            </p:extLst>
          </p:nvPr>
        </p:nvGraphicFramePr>
        <p:xfrm>
          <a:off x="145141" y="1034945"/>
          <a:ext cx="11901715" cy="478810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464075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121810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172817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152940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655982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  <a:gridCol w="1172818">
                  <a:extLst>
                    <a:ext uri="{9D8B030D-6E8A-4147-A177-3AD203B41FA5}">
                      <a16:colId xmlns:a16="http://schemas.microsoft.com/office/drawing/2014/main" val="1123540569"/>
                    </a:ext>
                  </a:extLst>
                </a:gridCol>
                <a:gridCol w="1033669">
                  <a:extLst>
                    <a:ext uri="{9D8B030D-6E8A-4147-A177-3AD203B41FA5}">
                      <a16:colId xmlns:a16="http://schemas.microsoft.com/office/drawing/2014/main" val="1086537641"/>
                    </a:ext>
                  </a:extLst>
                </a:gridCol>
                <a:gridCol w="1262532">
                  <a:extLst>
                    <a:ext uri="{9D8B030D-6E8A-4147-A177-3AD203B41FA5}">
                      <a16:colId xmlns:a16="http://schemas.microsoft.com/office/drawing/2014/main" val="331078347"/>
                    </a:ext>
                  </a:extLst>
                </a:gridCol>
                <a:gridCol w="865072">
                  <a:extLst>
                    <a:ext uri="{9D8B030D-6E8A-4147-A177-3AD203B41FA5}">
                      <a16:colId xmlns:a16="http://schemas.microsoft.com/office/drawing/2014/main" val="1570573468"/>
                    </a:ext>
                  </a:extLst>
                </a:gridCol>
              </a:tblGrid>
              <a:tr h="429469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204486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1 n=20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2 n=20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789880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(Pre)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35105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1. Turning my topic into a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-3.087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-3.491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351058">
                <a:tc>
                  <a:txBody>
                    <a:bodyPr/>
                    <a:lstStyle/>
                    <a:p>
                      <a:r>
                        <a:rPr lang="en-US" dirty="0"/>
                        <a:t>2. Designing a project to answer my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-3.815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351058">
                <a:tc>
                  <a:txBody>
                    <a:bodyPr/>
                    <a:lstStyle/>
                    <a:p>
                      <a:r>
                        <a:rPr lang="en-US" dirty="0"/>
                        <a:t>3. Selecting methods and procedures for my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-3.352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-3.971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351058">
                <a:tc>
                  <a:txBody>
                    <a:bodyPr/>
                    <a:lstStyle/>
                    <a:p>
                      <a:r>
                        <a:rPr lang="en-US" dirty="0"/>
                        <a:t>4. Developing plan and timeline for my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-3.534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-1.973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614351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Identifying appropriate information sources in which to conduct my literature search.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-2.221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-3.769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5" y="235207"/>
            <a:ext cx="11611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Cohort 2 Research Confidence Levels Before and After Workshop (1)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514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2A860DF-74EC-1C43-B47E-149C920ABB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968117"/>
              </p:ext>
            </p:extLst>
          </p:nvPr>
        </p:nvGraphicFramePr>
        <p:xfrm>
          <a:off x="145139" y="680471"/>
          <a:ext cx="11901715" cy="595260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464075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121810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172817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912595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96327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  <a:gridCol w="1172818">
                  <a:extLst>
                    <a:ext uri="{9D8B030D-6E8A-4147-A177-3AD203B41FA5}">
                      <a16:colId xmlns:a16="http://schemas.microsoft.com/office/drawing/2014/main" val="1123540569"/>
                    </a:ext>
                  </a:extLst>
                </a:gridCol>
                <a:gridCol w="1033669">
                  <a:extLst>
                    <a:ext uri="{9D8B030D-6E8A-4147-A177-3AD203B41FA5}">
                      <a16:colId xmlns:a16="http://schemas.microsoft.com/office/drawing/2014/main" val="1086537641"/>
                    </a:ext>
                  </a:extLst>
                </a:gridCol>
                <a:gridCol w="1262532">
                  <a:extLst>
                    <a:ext uri="{9D8B030D-6E8A-4147-A177-3AD203B41FA5}">
                      <a16:colId xmlns:a16="http://schemas.microsoft.com/office/drawing/2014/main" val="331078347"/>
                    </a:ext>
                  </a:extLst>
                </a:gridCol>
                <a:gridCol w="865072">
                  <a:extLst>
                    <a:ext uri="{9D8B030D-6E8A-4147-A177-3AD203B41FA5}">
                      <a16:colId xmlns:a16="http://schemas.microsoft.com/office/drawing/2014/main" val="1570573468"/>
                    </a:ext>
                  </a:extLst>
                </a:gridCol>
              </a:tblGrid>
              <a:tr h="429469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204486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789880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(Pre)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614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relevant keywords and search strategies to discover literature about the research topic.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-2.804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-2.299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290396"/>
                  </a:ext>
                </a:extLst>
              </a:tr>
              <a:tr h="707295">
                <a:tc>
                  <a:txBody>
                    <a:bodyPr/>
                    <a:lstStyle/>
                    <a:p>
                      <a:r>
                        <a:rPr lang="en-US" dirty="0"/>
                        <a:t>7.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Assessing and synthesizing literature that is relevant to your research question.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-2.984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-0.758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20244"/>
                  </a:ext>
                </a:extLst>
              </a:tr>
              <a:tr h="707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a theoretical framework to inform the research design of your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-2.702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486436"/>
                  </a:ext>
                </a:extLst>
              </a:tr>
              <a:tr h="707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Identifying sources of research funding and funding agency requirements.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-3.570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608511"/>
                  </a:ext>
                </a:extLst>
              </a:tr>
              <a:tr h="707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Choosing an appropriate data gathering procedure.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-4.011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-3.787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06917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A6745E4-627D-9E41-9071-75FAC124A25A}"/>
              </a:ext>
            </a:extLst>
          </p:cNvPr>
          <p:cNvSpPr txBox="1"/>
          <p:nvPr/>
        </p:nvSpPr>
        <p:spPr>
          <a:xfrm>
            <a:off x="290283" y="86120"/>
            <a:ext cx="11611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Participants’ Research Confidence Levels Before and After Workshop (2)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022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2A860DF-74EC-1C43-B47E-149C920ABB10}"/>
              </a:ext>
            </a:extLst>
          </p:cNvPr>
          <p:cNvGraphicFramePr>
            <a:graphicFrameLocks noGrp="1"/>
          </p:cNvGraphicFramePr>
          <p:nvPr/>
        </p:nvGraphicFramePr>
        <p:xfrm>
          <a:off x="145139" y="680471"/>
          <a:ext cx="11901715" cy="533128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464075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121810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172817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912595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96327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  <a:gridCol w="1172818">
                  <a:extLst>
                    <a:ext uri="{9D8B030D-6E8A-4147-A177-3AD203B41FA5}">
                      <a16:colId xmlns:a16="http://schemas.microsoft.com/office/drawing/2014/main" val="1123540569"/>
                    </a:ext>
                  </a:extLst>
                </a:gridCol>
                <a:gridCol w="1033669">
                  <a:extLst>
                    <a:ext uri="{9D8B030D-6E8A-4147-A177-3AD203B41FA5}">
                      <a16:colId xmlns:a16="http://schemas.microsoft.com/office/drawing/2014/main" val="1086537641"/>
                    </a:ext>
                  </a:extLst>
                </a:gridCol>
                <a:gridCol w="1262532">
                  <a:extLst>
                    <a:ext uri="{9D8B030D-6E8A-4147-A177-3AD203B41FA5}">
                      <a16:colId xmlns:a16="http://schemas.microsoft.com/office/drawing/2014/main" val="331078347"/>
                    </a:ext>
                  </a:extLst>
                </a:gridCol>
                <a:gridCol w="865072">
                  <a:extLst>
                    <a:ext uri="{9D8B030D-6E8A-4147-A177-3AD203B41FA5}">
                      <a16:colId xmlns:a16="http://schemas.microsoft.com/office/drawing/2014/main" val="1570573468"/>
                    </a:ext>
                  </a:extLst>
                </a:gridCol>
              </a:tblGrid>
              <a:tr h="429469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204486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789880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(Pre)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614351">
                <a:tc>
                  <a:txBody>
                    <a:bodyPr/>
                    <a:lstStyle/>
                    <a:p>
                      <a:r>
                        <a:rPr lang="en-US" dirty="0"/>
                        <a:t>11.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Determining which members of a population to include in your study. 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290396"/>
                  </a:ext>
                </a:extLst>
              </a:tr>
              <a:tr h="707295">
                <a:tc>
                  <a:txBody>
                    <a:bodyPr/>
                    <a:lstStyle/>
                    <a:p>
                      <a:r>
                        <a:rPr lang="en-US" dirty="0"/>
                        <a:t>12.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design a focus group. 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-3.804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-3.903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20244"/>
                  </a:ext>
                </a:extLst>
              </a:tr>
              <a:tr h="707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Knowing how to run a focus group.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486436"/>
                  </a:ext>
                </a:extLst>
              </a:tr>
              <a:tr h="707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14.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design an interview.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-3.794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608511"/>
                  </a:ext>
                </a:extLst>
              </a:tr>
              <a:tr h="707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conduct an interview.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-3.499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-3.903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06917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A6745E4-627D-9E41-9071-75FAC124A25A}"/>
              </a:ext>
            </a:extLst>
          </p:cNvPr>
          <p:cNvSpPr txBox="1"/>
          <p:nvPr/>
        </p:nvSpPr>
        <p:spPr>
          <a:xfrm>
            <a:off x="290283" y="86120"/>
            <a:ext cx="11611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/>
              <a:t>Partiipants</a:t>
            </a:r>
            <a:r>
              <a:rPr lang="en-US" sz="2800" dirty="0"/>
              <a:t>’ Research Confidence Levels Before and After Workshop (3)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99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2A860DF-74EC-1C43-B47E-149C920ABB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904247"/>
              </p:ext>
            </p:extLst>
          </p:nvPr>
        </p:nvGraphicFramePr>
        <p:xfrm>
          <a:off x="145139" y="597343"/>
          <a:ext cx="11901715" cy="622692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464075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121810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172817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912595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96327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  <a:gridCol w="1172818">
                  <a:extLst>
                    <a:ext uri="{9D8B030D-6E8A-4147-A177-3AD203B41FA5}">
                      <a16:colId xmlns:a16="http://schemas.microsoft.com/office/drawing/2014/main" val="1123540569"/>
                    </a:ext>
                  </a:extLst>
                </a:gridCol>
                <a:gridCol w="1033669">
                  <a:extLst>
                    <a:ext uri="{9D8B030D-6E8A-4147-A177-3AD203B41FA5}">
                      <a16:colId xmlns:a16="http://schemas.microsoft.com/office/drawing/2014/main" val="1086537641"/>
                    </a:ext>
                  </a:extLst>
                </a:gridCol>
                <a:gridCol w="1262532">
                  <a:extLst>
                    <a:ext uri="{9D8B030D-6E8A-4147-A177-3AD203B41FA5}">
                      <a16:colId xmlns:a16="http://schemas.microsoft.com/office/drawing/2014/main" val="331078347"/>
                    </a:ext>
                  </a:extLst>
                </a:gridCol>
                <a:gridCol w="865072">
                  <a:extLst>
                    <a:ext uri="{9D8B030D-6E8A-4147-A177-3AD203B41FA5}">
                      <a16:colId xmlns:a16="http://schemas.microsoft.com/office/drawing/2014/main" val="1570573468"/>
                    </a:ext>
                  </a:extLst>
                </a:gridCol>
              </a:tblGrid>
              <a:tr h="429469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204486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789880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(Pre)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614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design a survey.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-3.839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290396"/>
                  </a:ext>
                </a:extLst>
              </a:tr>
              <a:tr h="707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 Knowing how to administer a survey.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-3.250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-3.703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20244"/>
                  </a:ext>
                </a:extLst>
              </a:tr>
              <a:tr h="707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 Knowing institutional processes and standards to ensure that your study is conducted ethically.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-3.274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-3.469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486436"/>
                  </a:ext>
                </a:extLst>
              </a:tr>
              <a:tr h="70729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19.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what method of data analysis you would use for your study.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-3.872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608511"/>
                  </a:ext>
                </a:extLst>
              </a:tr>
              <a:tr h="707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what type of assistance you might need to undertake data analysis (e.g., data/statistics consulting, transcription, software).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-3.809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-3.864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06917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A6745E4-627D-9E41-9071-75FAC124A25A}"/>
              </a:ext>
            </a:extLst>
          </p:cNvPr>
          <p:cNvSpPr txBox="1"/>
          <p:nvPr/>
        </p:nvSpPr>
        <p:spPr>
          <a:xfrm>
            <a:off x="290283" y="86120"/>
            <a:ext cx="11611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Participants’ Research Confidence Levels Before and After Workshop (4)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11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2A860DF-74EC-1C43-B47E-149C920ABB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810898"/>
              </p:ext>
            </p:extLst>
          </p:nvPr>
        </p:nvGraphicFramePr>
        <p:xfrm>
          <a:off x="0" y="597342"/>
          <a:ext cx="12192002" cy="799420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736893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858226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897249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698169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685724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  <a:gridCol w="897250">
                  <a:extLst>
                    <a:ext uri="{9D8B030D-6E8A-4147-A177-3AD203B41FA5}">
                      <a16:colId xmlns:a16="http://schemas.microsoft.com/office/drawing/2014/main" val="1123540569"/>
                    </a:ext>
                  </a:extLst>
                </a:gridCol>
                <a:gridCol w="790795">
                  <a:extLst>
                    <a:ext uri="{9D8B030D-6E8A-4147-A177-3AD203B41FA5}">
                      <a16:colId xmlns:a16="http://schemas.microsoft.com/office/drawing/2014/main" val="1086537641"/>
                    </a:ext>
                  </a:extLst>
                </a:gridCol>
                <a:gridCol w="965884">
                  <a:extLst>
                    <a:ext uri="{9D8B030D-6E8A-4147-A177-3AD203B41FA5}">
                      <a16:colId xmlns:a16="http://schemas.microsoft.com/office/drawing/2014/main" val="331078347"/>
                    </a:ext>
                  </a:extLst>
                </a:gridCol>
                <a:gridCol w="661812">
                  <a:extLst>
                    <a:ext uri="{9D8B030D-6E8A-4147-A177-3AD203B41FA5}">
                      <a16:colId xmlns:a16="http://schemas.microsoft.com/office/drawing/2014/main" val="1570573468"/>
                    </a:ext>
                  </a:extLst>
                </a:gridCol>
              </a:tblGrid>
              <a:tr h="348799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344163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1095061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(Pre)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938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21.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manage the data you have gathered. 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-.924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.356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290396"/>
                  </a:ext>
                </a:extLst>
              </a:tr>
              <a:tr h="938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22.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code qualitative data to identify themes and sub-themes.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-3.560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20244"/>
                  </a:ext>
                </a:extLst>
              </a:tr>
              <a:tr h="938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 Reporting results in written format.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-3.486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-3.787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486436"/>
                  </a:ext>
                </a:extLst>
              </a:tr>
              <a:tr h="938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24.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results verbally.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-3.463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608511"/>
                  </a:ext>
                </a:extLst>
              </a:tr>
              <a:tr h="938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25.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Identifying appropriate places to disseminate results.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-3.405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069176"/>
                  </a:ext>
                </a:extLst>
              </a:tr>
              <a:tr h="938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Tracking the dissemination and impact of your research.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-3.458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-3.072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460428"/>
                  </a:ext>
                </a:extLst>
              </a:tr>
              <a:tr h="574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 Rating Totals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26457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A6745E4-627D-9E41-9071-75FAC124A25A}"/>
              </a:ext>
            </a:extLst>
          </p:cNvPr>
          <p:cNvSpPr txBox="1"/>
          <p:nvPr/>
        </p:nvSpPr>
        <p:spPr>
          <a:xfrm>
            <a:off x="1" y="86120"/>
            <a:ext cx="12191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Participants’ Research Confidence Levels Before and After Workshop (5)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214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6029</TotalTime>
  <Words>1515</Words>
  <Application>Microsoft Office PowerPoint</Application>
  <PresentationFormat>Widescreen</PresentationFormat>
  <Paragraphs>359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Confidence Levels of 2019 Participants (Cohort 2)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Lessick</dc:creator>
  <cp:lastModifiedBy>Debra Cavanaugh</cp:lastModifiedBy>
  <cp:revision>14</cp:revision>
  <dcterms:created xsi:type="dcterms:W3CDTF">2020-08-19T15:53:30Z</dcterms:created>
  <dcterms:modified xsi:type="dcterms:W3CDTF">2024-09-18T14:47:36Z</dcterms:modified>
</cp:coreProperties>
</file>