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1"/>
  </p:notesMasterIdLst>
  <p:sldIdLst>
    <p:sldId id="310" r:id="rId5"/>
    <p:sldId id="348" r:id="rId6"/>
    <p:sldId id="349" r:id="rId7"/>
    <p:sldId id="350" r:id="rId8"/>
    <p:sldId id="351" r:id="rId9"/>
    <p:sldId id="352" r:id="rId10"/>
  </p:sldIdLst>
  <p:sldSz cx="12192000" cy="6858000"/>
  <p:notesSz cx="7019925" cy="9305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hilbrick, Jodi" initials="P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FCFF"/>
    <a:srgbClr val="A9F415"/>
    <a:srgbClr val="39EB29"/>
    <a:srgbClr val="CEE1E4"/>
    <a:srgbClr val="49DCCC"/>
    <a:srgbClr val="CDEA27"/>
    <a:srgbClr val="55B3D7"/>
    <a:srgbClr val="3DE290"/>
    <a:srgbClr val="E6FCED"/>
    <a:srgbClr val="FBEE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70952" autoAdjust="0"/>
  </p:normalViewPr>
  <p:slideViewPr>
    <p:cSldViewPr snapToGrid="0" snapToObjects="1">
      <p:cViewPr varScale="1">
        <p:scale>
          <a:sx n="68" d="100"/>
          <a:sy n="68" d="100"/>
        </p:scale>
        <p:origin x="126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691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0"/>
            <a:ext cx="3041968" cy="46691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E709D51E-434C-974A-9142-632C8BE79EE2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1650" cy="3140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78476"/>
            <a:ext cx="5615940" cy="3664208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4"/>
            <a:ext cx="3041968" cy="466911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4"/>
            <a:ext cx="3041968" cy="466911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28B83925-F481-864B-8FF1-2AFC30470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103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The pre-and post-assessment workshop surveys, and the one-year after survey were based on the Librarian Research Confidence Scale by Brancolini &amp; Kennedy used for the Institute for</a:t>
            </a:r>
            <a:r>
              <a:rPr lang="en-US" baseline="0" dirty="0"/>
              <a:t> Research Design in Librarianship -- </a:t>
            </a:r>
            <a:r>
              <a:rPr lang="en-US" dirty="0"/>
              <a:t>another US institute for increasing</a:t>
            </a:r>
            <a:r>
              <a:rPr lang="en-US" baseline="0" dirty="0"/>
              <a:t> librarians’ research capacity (but not specific to health sciences). The</a:t>
            </a:r>
            <a:r>
              <a:rPr lang="en-US" dirty="0"/>
              <a:t> fellows were asked to rate 26 items relating to research skills on a Likert scale from 5: Very Confident; 4 Confident; 3 Moderately Confident; 2 Slightly Confident; and 1 Not At All Confident.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For every item on the assessment, the post-workshop research confidence was </a:t>
            </a:r>
            <a:r>
              <a:rPr lang="en-US" sz="1200" b="1" dirty="0"/>
              <a:t>significantly higher </a:t>
            </a:r>
            <a:r>
              <a:rPr lang="en-US" sz="1200" dirty="0"/>
              <a:t>than the pre-workshop research confidence except for one item (# 21).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968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For every item on the assessment, the post-workshop AND one-year later research confidence was </a:t>
            </a:r>
            <a:r>
              <a:rPr lang="en-US" sz="1200" b="1" dirty="0"/>
              <a:t>significantly higher </a:t>
            </a:r>
            <a:r>
              <a:rPr lang="en-US" sz="1200" dirty="0"/>
              <a:t>than the pre-workshop research confidence – except one item - </a:t>
            </a:r>
            <a:r>
              <a:rPr lang="en-US" baseline="0" dirty="0"/>
              <a:t># 21, “</a:t>
            </a:r>
            <a:r>
              <a:rPr lang="en-US" sz="12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Knowing how to manage the data you have gathered.”</a:t>
            </a:r>
            <a:r>
              <a:rPr lang="en-US" baseline="0" dirty="0"/>
              <a:t> </a:t>
            </a:r>
            <a:r>
              <a:rPr lang="en-US" sz="1200" dirty="0"/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 </a:t>
            </a:r>
            <a:endParaRPr lang="en-US" dirty="0"/>
          </a:p>
          <a:p>
            <a:r>
              <a:rPr lang="en-US" dirty="0"/>
              <a:t>Median ratings</a:t>
            </a:r>
            <a:r>
              <a:rPr lang="en-US" baseline="0" dirty="0"/>
              <a:t> increased 1-2.5 points for each item, except that one item.  </a:t>
            </a:r>
            <a:endParaRPr lang="en-US" dirty="0"/>
          </a:p>
          <a:p>
            <a:endParaRPr lang="en-US" dirty="0"/>
          </a:p>
          <a:p>
            <a:r>
              <a:rPr lang="en-US" dirty="0"/>
              <a:t>Point out the items for which the ratings were very low pre-workshop </a:t>
            </a:r>
            <a:r>
              <a:rPr lang="en-US" baseline="0" dirty="0"/>
              <a:t>(#’s 3, 5, 8, 9, 10, 11-17, 19, 20, 22, 24, and 26). </a:t>
            </a:r>
            <a:endParaRPr lang="en-US" dirty="0"/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Wilcoxon Signed Rank test was used for #9 and #16 due to the lack of post-assessment data for those two items. For both these items, t</a:t>
            </a:r>
            <a:r>
              <a:rPr lang="en-US" sz="1200" dirty="0"/>
              <a:t>he one-year later-assessment of research confidence was </a:t>
            </a:r>
            <a:r>
              <a:rPr lang="en-US" sz="1200" b="1" dirty="0"/>
              <a:t>significantly higher </a:t>
            </a:r>
            <a:r>
              <a:rPr lang="en-US" sz="1200" dirty="0"/>
              <a:t>than the pre-workshop research confidence.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Point out median ratings totals: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/>
              <a:t>2019 cohort: 64 pre; 96 post; 99 one-year later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i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dirty="0"/>
              <a:t>This data shows that the research training workshop AND conducting an actual research project do increase research confidence.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3647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For every item on the assessment, the post-workshop AND one-year later research confidence was </a:t>
            </a:r>
            <a:r>
              <a:rPr lang="en-US" sz="1200" b="1" dirty="0"/>
              <a:t>significantly higher </a:t>
            </a:r>
            <a:r>
              <a:rPr lang="en-US" sz="1200" dirty="0"/>
              <a:t>than the pre-workshop research confidence – except one item - </a:t>
            </a:r>
            <a:r>
              <a:rPr lang="en-US" baseline="0" dirty="0"/>
              <a:t># 21, “</a:t>
            </a:r>
            <a:r>
              <a:rPr lang="en-US" sz="12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Knowing how to manage the data you have gathered.”</a:t>
            </a:r>
            <a:r>
              <a:rPr lang="en-US" baseline="0" dirty="0"/>
              <a:t> </a:t>
            </a:r>
            <a:r>
              <a:rPr lang="en-US" sz="1200" dirty="0"/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 </a:t>
            </a:r>
            <a:endParaRPr lang="en-US" dirty="0"/>
          </a:p>
          <a:p>
            <a:r>
              <a:rPr lang="en-US" dirty="0"/>
              <a:t>Median ratings</a:t>
            </a:r>
            <a:r>
              <a:rPr lang="en-US" baseline="0" dirty="0"/>
              <a:t> increased 1-2.5 points for each item, except that one item.  </a:t>
            </a:r>
            <a:endParaRPr lang="en-US" dirty="0"/>
          </a:p>
          <a:p>
            <a:endParaRPr lang="en-US" dirty="0"/>
          </a:p>
          <a:p>
            <a:r>
              <a:rPr lang="en-US" dirty="0"/>
              <a:t>Point out the items for which the ratings were very low pre-workshop </a:t>
            </a:r>
            <a:r>
              <a:rPr lang="en-US" baseline="0" dirty="0"/>
              <a:t>(#’s 3, 5, 8, 9, 10, 11-17, 19, 20, 22, 24, and 26). </a:t>
            </a:r>
            <a:endParaRPr lang="en-US" dirty="0"/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Wilcoxon Signed Rank test was used for #9 and #16 due to the lack of post-assessment data for those two items. For both these items, t</a:t>
            </a:r>
            <a:r>
              <a:rPr lang="en-US" sz="1200" dirty="0"/>
              <a:t>he one-year later-assessment of research confidence was </a:t>
            </a:r>
            <a:r>
              <a:rPr lang="en-US" sz="1200" b="1" dirty="0"/>
              <a:t>significantly higher </a:t>
            </a:r>
            <a:r>
              <a:rPr lang="en-US" sz="1200" dirty="0"/>
              <a:t>than the pre-workshop research confidence.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Point out median ratings totals: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/>
              <a:t>2019 cohort: 64 pre; 96 post; 99 one-year later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i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dirty="0"/>
              <a:t>This data shows that the research training workshop AND conducting an actual research project do increase research confidence.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959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For every item on the assessment, the post-workshop AND one-year later research confidence was </a:t>
            </a:r>
            <a:r>
              <a:rPr lang="en-US" sz="1200" b="1" dirty="0"/>
              <a:t>significantly higher </a:t>
            </a:r>
            <a:r>
              <a:rPr lang="en-US" sz="1200" dirty="0"/>
              <a:t>than the pre-workshop research confidence – except one item - </a:t>
            </a:r>
            <a:r>
              <a:rPr lang="en-US" baseline="0" dirty="0"/>
              <a:t># 21, “</a:t>
            </a:r>
            <a:r>
              <a:rPr lang="en-US" sz="12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Knowing how to manage the data you have gathered.”</a:t>
            </a:r>
            <a:r>
              <a:rPr lang="en-US" baseline="0" dirty="0"/>
              <a:t> </a:t>
            </a:r>
            <a:r>
              <a:rPr lang="en-US" sz="1200" dirty="0"/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 </a:t>
            </a:r>
            <a:endParaRPr lang="en-US" dirty="0"/>
          </a:p>
          <a:p>
            <a:r>
              <a:rPr lang="en-US" dirty="0"/>
              <a:t>Median ratings</a:t>
            </a:r>
            <a:r>
              <a:rPr lang="en-US" baseline="0" dirty="0"/>
              <a:t> increased 1-2.5 points for each item, except that one item.  </a:t>
            </a:r>
            <a:endParaRPr lang="en-US" dirty="0"/>
          </a:p>
          <a:p>
            <a:endParaRPr lang="en-US" dirty="0"/>
          </a:p>
          <a:p>
            <a:r>
              <a:rPr lang="en-US" dirty="0"/>
              <a:t>Point out the items for which the ratings were very low pre-workshop </a:t>
            </a:r>
            <a:r>
              <a:rPr lang="en-US" baseline="0" dirty="0"/>
              <a:t>(#’s 3, 5, 8, 9, 10, 11-17, 19, 20, 22, 24, and 26). </a:t>
            </a:r>
            <a:endParaRPr lang="en-US" dirty="0"/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Wilcoxon Signed Rank test was used for #9 and #16 due to the lack of post-assessment data for those two items. For both these items, t</a:t>
            </a:r>
            <a:r>
              <a:rPr lang="en-US" sz="1200" dirty="0"/>
              <a:t>he one-year later-assessment of research confidence was </a:t>
            </a:r>
            <a:r>
              <a:rPr lang="en-US" sz="1200" b="1" dirty="0"/>
              <a:t>significantly higher </a:t>
            </a:r>
            <a:r>
              <a:rPr lang="en-US" sz="1200" dirty="0"/>
              <a:t>than the pre-workshop research confidence.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Point out median ratings totals: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/>
              <a:t>2019 cohort: 64 pre; 96 post; 99 one-year later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i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dirty="0"/>
              <a:t>This data shows that the research training workshop AND conducting an actual research project do increase research confidence.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3764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For every item on the assessment, the post-workshop AND one-year later research confidence was </a:t>
            </a:r>
            <a:r>
              <a:rPr lang="en-US" sz="1200" b="1" dirty="0"/>
              <a:t>significantly higher </a:t>
            </a:r>
            <a:r>
              <a:rPr lang="en-US" sz="1200" dirty="0"/>
              <a:t>than the pre-workshop research confidence – except one item - </a:t>
            </a:r>
            <a:r>
              <a:rPr lang="en-US" baseline="0" dirty="0"/>
              <a:t># 21, “</a:t>
            </a:r>
            <a:r>
              <a:rPr lang="en-US" sz="12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Knowing how to manage the data you have gathered.”</a:t>
            </a:r>
            <a:r>
              <a:rPr lang="en-US" baseline="0" dirty="0"/>
              <a:t> </a:t>
            </a:r>
            <a:r>
              <a:rPr lang="en-US" sz="1200" dirty="0"/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 </a:t>
            </a:r>
            <a:endParaRPr lang="en-US" dirty="0"/>
          </a:p>
          <a:p>
            <a:r>
              <a:rPr lang="en-US" dirty="0"/>
              <a:t>Median ratings</a:t>
            </a:r>
            <a:r>
              <a:rPr lang="en-US" baseline="0" dirty="0"/>
              <a:t> increased 1-2.5 points for each item, except that one item.  </a:t>
            </a:r>
            <a:endParaRPr lang="en-US" dirty="0"/>
          </a:p>
          <a:p>
            <a:endParaRPr lang="en-US" dirty="0"/>
          </a:p>
          <a:p>
            <a:r>
              <a:rPr lang="en-US" dirty="0"/>
              <a:t>Point out the items for which the ratings were very low pre-workshop </a:t>
            </a:r>
            <a:r>
              <a:rPr lang="en-US" baseline="0" dirty="0"/>
              <a:t>(#’s 3, 5, 8, 9, 10, 11-17, 19, 20, 22, 24, and 26). </a:t>
            </a:r>
            <a:endParaRPr lang="en-US" dirty="0"/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Wilcoxon Signed Rank test was used for #9 and #16 due to the lack of post-assessment data for those two items. For both these items, t</a:t>
            </a:r>
            <a:r>
              <a:rPr lang="en-US" sz="1200" dirty="0"/>
              <a:t>he one-year later-assessment of research confidence was </a:t>
            </a:r>
            <a:r>
              <a:rPr lang="en-US" sz="1200" b="1" dirty="0"/>
              <a:t>significantly higher </a:t>
            </a:r>
            <a:r>
              <a:rPr lang="en-US" sz="1200" dirty="0"/>
              <a:t>than the pre-workshop research confidence.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Point out median ratings totals: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/>
              <a:t>2019 cohort: 64 pre; 96 post; 99 one-year later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i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dirty="0"/>
              <a:t>This data shows that the research training workshop AND conducting an actual research project do increase research confidence.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799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For every item on the assessment, the post-workshop AND one-year later research confidence was </a:t>
            </a:r>
            <a:r>
              <a:rPr lang="en-US" sz="1200" b="1" dirty="0"/>
              <a:t>significantly higher </a:t>
            </a:r>
            <a:r>
              <a:rPr lang="en-US" sz="1200" dirty="0"/>
              <a:t>than the pre-workshop research confidence – except one item - </a:t>
            </a:r>
            <a:r>
              <a:rPr lang="en-US" baseline="0" dirty="0"/>
              <a:t># 21, “</a:t>
            </a:r>
            <a:r>
              <a:rPr lang="en-US" sz="12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Knowing how to manage the data you have gathered.”</a:t>
            </a:r>
            <a:r>
              <a:rPr lang="en-US" baseline="0" dirty="0"/>
              <a:t> </a:t>
            </a:r>
            <a:r>
              <a:rPr lang="en-US" sz="1200" dirty="0"/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 </a:t>
            </a:r>
            <a:endParaRPr lang="en-US" dirty="0"/>
          </a:p>
          <a:p>
            <a:r>
              <a:rPr lang="en-US" dirty="0"/>
              <a:t>Median ratings</a:t>
            </a:r>
            <a:r>
              <a:rPr lang="en-US" baseline="0" dirty="0"/>
              <a:t> increased 1-2.5 points for each item, except that one item.  </a:t>
            </a:r>
            <a:endParaRPr lang="en-US" dirty="0"/>
          </a:p>
          <a:p>
            <a:endParaRPr lang="en-US" dirty="0"/>
          </a:p>
          <a:p>
            <a:r>
              <a:rPr lang="en-US" dirty="0"/>
              <a:t>Point out the items for which the ratings were very low pre-workshop </a:t>
            </a:r>
            <a:r>
              <a:rPr lang="en-US" baseline="0" dirty="0"/>
              <a:t>(#’s 3, 5, 8, 9, 10, 11-17, 19, 20, 22, 24, and 26). </a:t>
            </a:r>
            <a:endParaRPr lang="en-US" dirty="0"/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Wilcoxon Signed Rank test was used for #9 and #16 due to the lack of post-assessment data for those two items. For both these items, t</a:t>
            </a:r>
            <a:r>
              <a:rPr lang="en-US" sz="1200" dirty="0"/>
              <a:t>he one-year later-assessment of research confidence was </a:t>
            </a:r>
            <a:r>
              <a:rPr lang="en-US" sz="1200" b="1" dirty="0"/>
              <a:t>significantly higher </a:t>
            </a:r>
            <a:r>
              <a:rPr lang="en-US" sz="1200" dirty="0"/>
              <a:t>than the pre-workshop research confidence.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Point out median ratings totals: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/>
              <a:t>2019 cohort: 64 pre; 96 post; 99 one-year later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i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dirty="0"/>
              <a:t>This data shows that the research training workshop AND conducting an actual research project do increase research confidence.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283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DDBC-212F-B547-BF68-7C3B83416A5D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57B08-7DA0-4940-A072-85E79467C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032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DDBC-212F-B547-BF68-7C3B83416A5D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57B08-7DA0-4940-A072-85E79467C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290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DDBC-212F-B547-BF68-7C3B83416A5D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57B08-7DA0-4940-A072-85E79467C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709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DDBC-212F-B547-BF68-7C3B83416A5D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57B08-7DA0-4940-A072-85E79467C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050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DDBC-212F-B547-BF68-7C3B83416A5D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57B08-7DA0-4940-A072-85E79467C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28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DDBC-212F-B547-BF68-7C3B83416A5D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57B08-7DA0-4940-A072-85E79467C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995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DDBC-212F-B547-BF68-7C3B83416A5D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57B08-7DA0-4940-A072-85E79467C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85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DDBC-212F-B547-BF68-7C3B83416A5D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57B08-7DA0-4940-A072-85E79467C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307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DDBC-212F-B547-BF68-7C3B83416A5D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57B08-7DA0-4940-A072-85E79467C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710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DDBC-212F-B547-BF68-7C3B83416A5D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57B08-7DA0-4940-A072-85E79467C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85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DDBC-212F-B547-BF68-7C3B83416A5D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57B08-7DA0-4940-A072-85E79467C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019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5DDBC-212F-B547-BF68-7C3B83416A5D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57B08-7DA0-4940-A072-85E79467C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25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E832EC1-37AC-054A-ACBE-E981EE09A81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1580" r="-1580"/>
          <a:stretch/>
        </p:blipFill>
        <p:spPr>
          <a:xfrm>
            <a:off x="-192633" y="0"/>
            <a:ext cx="12577266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F05030B-973D-874B-8254-31CDC5DE8D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49473" y="0"/>
            <a:ext cx="9144000" cy="1155032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rgbClr val="073C6E"/>
                </a:solidFill>
              </a:rPr>
              <a:t>Confidence Levels of 2019 RTI Participants: Before, Immediately After, and One Year After Workshop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1FE1D9-F6C8-AE47-A2C7-A30FC32F86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15403" y="1507958"/>
            <a:ext cx="9612140" cy="4523874"/>
          </a:xfrm>
        </p:spPr>
        <p:txBody>
          <a:bodyPr>
            <a:normAutofit fontScale="55000" lnSpcReduction="20000"/>
          </a:bodyPr>
          <a:lstStyle/>
          <a:p>
            <a:pPr algn="l">
              <a:buClr>
                <a:srgbClr val="1A71A6"/>
              </a:buClr>
            </a:pPr>
            <a:endParaRPr lang="en-US" dirty="0"/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Pre- and post-workshop, and one-year post-assessment instruments were based on the Librarian Research Confidence Scale (LRCS-10) (Brancolini &amp; Kennedy, 2017)</a:t>
            </a:r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Survey deployments:</a:t>
            </a:r>
          </a:p>
          <a:p>
            <a:pPr marL="800100" lvl="1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3200" dirty="0"/>
              <a:t>2019 Pre-assessment workshop survey: 6 weeks prior to workshop: May 15-31, 2019</a:t>
            </a:r>
          </a:p>
          <a:p>
            <a:pPr marL="800100" lvl="1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3200" dirty="0"/>
              <a:t>2019 Post-assessment workshop survey: 4 weeks after workshop: August 22-29, 2019</a:t>
            </a:r>
          </a:p>
          <a:p>
            <a:pPr marL="800100" lvl="1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3200" dirty="0"/>
              <a:t>2019 One-year later assessment survey: 1 weeks after program ended (8/5/2020): August 13-26 (MLA delayed due to COVID-19 pandemic)</a:t>
            </a:r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Used the non-parametric Friedman’s test of differences to analyze repeated-measures data and evaluate the differences in median research confidence levels of RTI Fellows across three different time points.</a:t>
            </a:r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Data shows there was a statistically significant difference in the self-reported research confidence of the 2019 Fellows before, immediately after, and one-year after the RTI workshop on every question in the instrument, except one question.</a:t>
            </a:r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The median rating (pre-, post-, and one year after), Chi-square values and p-values are reported on the following slides for each question. </a:t>
            </a:r>
          </a:p>
          <a:p>
            <a:pPr algn="l">
              <a:buClr>
                <a:srgbClr val="1A71A6"/>
              </a:buClr>
            </a:pPr>
            <a:endParaRPr lang="en-US" sz="3600" dirty="0"/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algn="l">
              <a:buClr>
                <a:srgbClr val="1A71A6"/>
              </a:buClr>
            </a:pPr>
            <a:endParaRPr lang="en-US" dirty="0"/>
          </a:p>
          <a:p>
            <a:pPr lvl="1" algn="l">
              <a:buClr>
                <a:srgbClr val="1A71A6"/>
              </a:buClr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620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547A719-9CEC-9C43-8C7B-F60F5484CF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011347"/>
              </p:ext>
            </p:extLst>
          </p:nvPr>
        </p:nvGraphicFramePr>
        <p:xfrm>
          <a:off x="145140" y="1034945"/>
          <a:ext cx="11756571" cy="5233758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659450">
                  <a:extLst>
                    <a:ext uri="{9D8B030D-6E8A-4147-A177-3AD203B41FA5}">
                      <a16:colId xmlns:a16="http://schemas.microsoft.com/office/drawing/2014/main" val="1523869062"/>
                    </a:ext>
                  </a:extLst>
                </a:gridCol>
                <a:gridCol w="1508921">
                  <a:extLst>
                    <a:ext uri="{9D8B030D-6E8A-4147-A177-3AD203B41FA5}">
                      <a16:colId xmlns:a16="http://schemas.microsoft.com/office/drawing/2014/main" val="161540658"/>
                    </a:ext>
                  </a:extLst>
                </a:gridCol>
                <a:gridCol w="1577530">
                  <a:extLst>
                    <a:ext uri="{9D8B030D-6E8A-4147-A177-3AD203B41FA5}">
                      <a16:colId xmlns:a16="http://schemas.microsoft.com/office/drawing/2014/main" val="3511244799"/>
                    </a:ext>
                  </a:extLst>
                </a:gridCol>
                <a:gridCol w="1577530">
                  <a:extLst>
                    <a:ext uri="{9D8B030D-6E8A-4147-A177-3AD203B41FA5}">
                      <a16:colId xmlns:a16="http://schemas.microsoft.com/office/drawing/2014/main" val="3773668269"/>
                    </a:ext>
                  </a:extLst>
                </a:gridCol>
                <a:gridCol w="1550794">
                  <a:extLst>
                    <a:ext uri="{9D8B030D-6E8A-4147-A177-3AD203B41FA5}">
                      <a16:colId xmlns:a16="http://schemas.microsoft.com/office/drawing/2014/main" val="2076232294"/>
                    </a:ext>
                  </a:extLst>
                </a:gridCol>
                <a:gridCol w="882346">
                  <a:extLst>
                    <a:ext uri="{9D8B030D-6E8A-4147-A177-3AD203B41FA5}">
                      <a16:colId xmlns:a16="http://schemas.microsoft.com/office/drawing/2014/main" val="2341006674"/>
                    </a:ext>
                  </a:extLst>
                </a:gridCol>
              </a:tblGrid>
              <a:tr h="598687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Rated with Likert scale: 5: Very Confident; 4 Confident; 3 Moderately Confident; 2 Slightly Confident; 1 Not At All Confident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68543"/>
                  </a:ext>
                </a:extLst>
              </a:tr>
              <a:tr h="346609">
                <a:tc>
                  <a:txBody>
                    <a:bodyPr/>
                    <a:lstStyle/>
                    <a:p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COHORT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9979291"/>
                  </a:ext>
                </a:extLst>
              </a:tr>
              <a:tr h="850766">
                <a:tc>
                  <a:txBody>
                    <a:bodyPr/>
                    <a:lstStyle/>
                    <a:p>
                      <a:r>
                        <a:rPr lang="en-US" sz="2000" b="1" dirty="0"/>
                        <a:t>Questions about skills needed for a research project</a:t>
                      </a:r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(Post)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</a:t>
                      </a:r>
                    </a:p>
                    <a:p>
                      <a:pPr algn="ctr"/>
                      <a:r>
                        <a:rPr lang="en-US" sz="1600" b="1" dirty="0"/>
                        <a:t>(One </a:t>
                      </a:r>
                      <a:r>
                        <a:rPr lang="en-US" sz="1600" b="1" dirty="0" err="1"/>
                        <a:t>Yr</a:t>
                      </a:r>
                      <a:r>
                        <a:rPr lang="en-US" sz="1600" b="1" dirty="0"/>
                        <a:t> Later)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Chi-square 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p-value  (p&lt;.05)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237059"/>
                  </a:ext>
                </a:extLst>
              </a:tr>
              <a:tr h="50727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dirty="0"/>
                        <a:t>1. Turning my topic into a question.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15.125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415786"/>
                  </a:ext>
                </a:extLst>
              </a:tr>
              <a:tr h="661707">
                <a:tc>
                  <a:txBody>
                    <a:bodyPr/>
                    <a:lstStyle/>
                    <a:p>
                      <a:r>
                        <a:rPr lang="en-US" dirty="0"/>
                        <a:t>2. Designing a project to answer my question.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26.793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518039"/>
                  </a:ext>
                </a:extLst>
              </a:tr>
              <a:tr h="661707">
                <a:tc>
                  <a:txBody>
                    <a:bodyPr/>
                    <a:lstStyle/>
                    <a:p>
                      <a:r>
                        <a:rPr lang="en-US" dirty="0"/>
                        <a:t>3. Selecting methods and procedures for my question.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28.557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751503"/>
                  </a:ext>
                </a:extLst>
              </a:tr>
              <a:tr h="661707">
                <a:tc>
                  <a:txBody>
                    <a:bodyPr/>
                    <a:lstStyle/>
                    <a:p>
                      <a:r>
                        <a:rPr lang="en-US" dirty="0"/>
                        <a:t>4. Developing plan and timeline for my study.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24.295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319743"/>
                  </a:ext>
                </a:extLst>
              </a:tr>
              <a:tr h="945296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Identifying appropriate information sources in which to conduct my literature search.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14.649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52108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3E004D0-B141-D94F-95A8-17163AB70C80}"/>
              </a:ext>
            </a:extLst>
          </p:cNvPr>
          <p:cNvSpPr txBox="1"/>
          <p:nvPr/>
        </p:nvSpPr>
        <p:spPr>
          <a:xfrm>
            <a:off x="290283" y="83816"/>
            <a:ext cx="116114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2019 Participants’ Research Confidence Levels Before, Immediately After, and    One Year After Workshop (1)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449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547A719-9CEC-9C43-8C7B-F60F5484CF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855250"/>
              </p:ext>
            </p:extLst>
          </p:nvPr>
        </p:nvGraphicFramePr>
        <p:xfrm>
          <a:off x="145140" y="1034946"/>
          <a:ext cx="11756571" cy="5466398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659450">
                  <a:extLst>
                    <a:ext uri="{9D8B030D-6E8A-4147-A177-3AD203B41FA5}">
                      <a16:colId xmlns:a16="http://schemas.microsoft.com/office/drawing/2014/main" val="1523869062"/>
                    </a:ext>
                  </a:extLst>
                </a:gridCol>
                <a:gridCol w="1508921">
                  <a:extLst>
                    <a:ext uri="{9D8B030D-6E8A-4147-A177-3AD203B41FA5}">
                      <a16:colId xmlns:a16="http://schemas.microsoft.com/office/drawing/2014/main" val="161540658"/>
                    </a:ext>
                  </a:extLst>
                </a:gridCol>
                <a:gridCol w="1577530">
                  <a:extLst>
                    <a:ext uri="{9D8B030D-6E8A-4147-A177-3AD203B41FA5}">
                      <a16:colId xmlns:a16="http://schemas.microsoft.com/office/drawing/2014/main" val="3511244799"/>
                    </a:ext>
                  </a:extLst>
                </a:gridCol>
                <a:gridCol w="1577530">
                  <a:extLst>
                    <a:ext uri="{9D8B030D-6E8A-4147-A177-3AD203B41FA5}">
                      <a16:colId xmlns:a16="http://schemas.microsoft.com/office/drawing/2014/main" val="3773668269"/>
                    </a:ext>
                  </a:extLst>
                </a:gridCol>
                <a:gridCol w="1550794">
                  <a:extLst>
                    <a:ext uri="{9D8B030D-6E8A-4147-A177-3AD203B41FA5}">
                      <a16:colId xmlns:a16="http://schemas.microsoft.com/office/drawing/2014/main" val="2076232294"/>
                    </a:ext>
                  </a:extLst>
                </a:gridCol>
                <a:gridCol w="882346">
                  <a:extLst>
                    <a:ext uri="{9D8B030D-6E8A-4147-A177-3AD203B41FA5}">
                      <a16:colId xmlns:a16="http://schemas.microsoft.com/office/drawing/2014/main" val="2341006674"/>
                    </a:ext>
                  </a:extLst>
                </a:gridCol>
              </a:tblGrid>
              <a:tr h="574119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Rated with Likert scale: 5: Very Confident; 4 Confident; 3 Moderately Confident; 2 Slightly Confident; 1 Not At All Confident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68543"/>
                  </a:ext>
                </a:extLst>
              </a:tr>
              <a:tr h="332385">
                <a:tc>
                  <a:txBody>
                    <a:bodyPr/>
                    <a:lstStyle/>
                    <a:p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COHORT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9979291"/>
                  </a:ext>
                </a:extLst>
              </a:tr>
              <a:tr h="815854">
                <a:tc>
                  <a:txBody>
                    <a:bodyPr/>
                    <a:lstStyle/>
                    <a:p>
                      <a:r>
                        <a:rPr lang="en-US" sz="2000" b="1" dirty="0"/>
                        <a:t>Questions about skills needed for a research project</a:t>
                      </a:r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(Post)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</a:t>
                      </a:r>
                    </a:p>
                    <a:p>
                      <a:pPr algn="ctr"/>
                      <a:r>
                        <a:rPr lang="en-US" sz="1600" b="1" dirty="0"/>
                        <a:t>(One </a:t>
                      </a:r>
                      <a:r>
                        <a:rPr lang="en-US" sz="1600" b="1" dirty="0" err="1"/>
                        <a:t>Yr</a:t>
                      </a:r>
                      <a:r>
                        <a:rPr lang="en-US" sz="1600" b="1" dirty="0"/>
                        <a:t> Later)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Chi-square 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p-value (p&lt;.05)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237059"/>
                  </a:ext>
                </a:extLst>
              </a:tr>
              <a:tr h="8768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6.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Using relevant keywords and search strategies to discover literature about the research topic.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11.302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415786"/>
                  </a:ext>
                </a:extLst>
              </a:tr>
              <a:tr h="634553">
                <a:tc>
                  <a:txBody>
                    <a:bodyPr/>
                    <a:lstStyle/>
                    <a:p>
                      <a:r>
                        <a:rPr lang="en-US" dirty="0"/>
                        <a:t>7.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Assessing and synthesizing literature that is relevant to your research question.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12.667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518039"/>
                  </a:ext>
                </a:extLst>
              </a:tr>
              <a:tr h="6345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8.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Using a theoretical framework to inform the research design of your study.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14.880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751503"/>
                  </a:ext>
                </a:extLst>
              </a:tr>
              <a:tr h="6345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9.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Identifying sources of research funding and funding agency requirements.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Z-score</a:t>
                      </a:r>
                    </a:p>
                    <a:p>
                      <a:pPr algn="ctr"/>
                      <a:r>
                        <a:rPr lang="en-US" dirty="0"/>
                        <a:t>-2.614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319743"/>
                  </a:ext>
                </a:extLst>
              </a:tr>
              <a:tr h="9065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10.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Choosing an appropriate data gathering procedure.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30.145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52108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3E004D0-B141-D94F-95A8-17163AB70C80}"/>
              </a:ext>
            </a:extLst>
          </p:cNvPr>
          <p:cNvSpPr txBox="1"/>
          <p:nvPr/>
        </p:nvSpPr>
        <p:spPr>
          <a:xfrm>
            <a:off x="290283" y="83816"/>
            <a:ext cx="116114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2019 Participants’ Research Confidence Levels: Before, Immediately After, and     One Year After Workshop (2)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819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547A719-9CEC-9C43-8C7B-F60F5484CF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740754"/>
              </p:ext>
            </p:extLst>
          </p:nvPr>
        </p:nvGraphicFramePr>
        <p:xfrm>
          <a:off x="145140" y="1034946"/>
          <a:ext cx="11756571" cy="5412293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659450">
                  <a:extLst>
                    <a:ext uri="{9D8B030D-6E8A-4147-A177-3AD203B41FA5}">
                      <a16:colId xmlns:a16="http://schemas.microsoft.com/office/drawing/2014/main" val="1523869062"/>
                    </a:ext>
                  </a:extLst>
                </a:gridCol>
                <a:gridCol w="1508921">
                  <a:extLst>
                    <a:ext uri="{9D8B030D-6E8A-4147-A177-3AD203B41FA5}">
                      <a16:colId xmlns:a16="http://schemas.microsoft.com/office/drawing/2014/main" val="161540658"/>
                    </a:ext>
                  </a:extLst>
                </a:gridCol>
                <a:gridCol w="1577530">
                  <a:extLst>
                    <a:ext uri="{9D8B030D-6E8A-4147-A177-3AD203B41FA5}">
                      <a16:colId xmlns:a16="http://schemas.microsoft.com/office/drawing/2014/main" val="3511244799"/>
                    </a:ext>
                  </a:extLst>
                </a:gridCol>
                <a:gridCol w="1577530">
                  <a:extLst>
                    <a:ext uri="{9D8B030D-6E8A-4147-A177-3AD203B41FA5}">
                      <a16:colId xmlns:a16="http://schemas.microsoft.com/office/drawing/2014/main" val="3773668269"/>
                    </a:ext>
                  </a:extLst>
                </a:gridCol>
                <a:gridCol w="1550794">
                  <a:extLst>
                    <a:ext uri="{9D8B030D-6E8A-4147-A177-3AD203B41FA5}">
                      <a16:colId xmlns:a16="http://schemas.microsoft.com/office/drawing/2014/main" val="2076232294"/>
                    </a:ext>
                  </a:extLst>
                </a:gridCol>
                <a:gridCol w="882346">
                  <a:extLst>
                    <a:ext uri="{9D8B030D-6E8A-4147-A177-3AD203B41FA5}">
                      <a16:colId xmlns:a16="http://schemas.microsoft.com/office/drawing/2014/main" val="2341006674"/>
                    </a:ext>
                  </a:extLst>
                </a:gridCol>
              </a:tblGrid>
              <a:tr h="574119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Rated with Likert scale: 5: Very Confident; 4 Confident; 3 Moderately Confident; 2 Slightly Confident; 1 Not At All Confident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68543"/>
                  </a:ext>
                </a:extLst>
              </a:tr>
              <a:tr h="332385">
                <a:tc>
                  <a:txBody>
                    <a:bodyPr/>
                    <a:lstStyle/>
                    <a:p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COHORT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9979291"/>
                  </a:ext>
                </a:extLst>
              </a:tr>
              <a:tr h="815854">
                <a:tc>
                  <a:txBody>
                    <a:bodyPr/>
                    <a:lstStyle/>
                    <a:p>
                      <a:r>
                        <a:rPr lang="en-US" sz="2000" b="1" dirty="0"/>
                        <a:t>Questions about skills needed for a research project</a:t>
                      </a:r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(Post)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</a:t>
                      </a:r>
                    </a:p>
                    <a:p>
                      <a:pPr algn="ctr"/>
                      <a:r>
                        <a:rPr lang="en-US" sz="1600" b="1" dirty="0"/>
                        <a:t>(One </a:t>
                      </a:r>
                      <a:r>
                        <a:rPr lang="en-US" sz="1600" b="1" dirty="0" err="1"/>
                        <a:t>Yr</a:t>
                      </a:r>
                      <a:r>
                        <a:rPr lang="en-US" sz="1600" b="1" dirty="0"/>
                        <a:t> Later)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Chi-square 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p-value (p&lt;.05)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237059"/>
                  </a:ext>
                </a:extLst>
              </a:tr>
              <a:tr h="876876">
                <a:tc>
                  <a:txBody>
                    <a:bodyPr/>
                    <a:lstStyle/>
                    <a:p>
                      <a:r>
                        <a:rPr lang="en-US" dirty="0"/>
                        <a:t>11.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Determining which members of a population to include in your study. 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20.698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415786"/>
                  </a:ext>
                </a:extLst>
              </a:tr>
              <a:tr h="634553">
                <a:tc>
                  <a:txBody>
                    <a:bodyPr/>
                    <a:lstStyle/>
                    <a:p>
                      <a:r>
                        <a:rPr lang="en-US" dirty="0"/>
                        <a:t>12.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Knowing how to design a focus group. 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23.639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518039"/>
                  </a:ext>
                </a:extLst>
              </a:tr>
              <a:tr h="6345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 Knowing how to run a focus group.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20.109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751503"/>
                  </a:ext>
                </a:extLst>
              </a:tr>
              <a:tr h="6345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14.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Knowing how to design an interview.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26.655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319743"/>
                  </a:ext>
                </a:extLst>
              </a:tr>
              <a:tr h="9065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15.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Knowing how to conduct an interview.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27.898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52108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3E004D0-B141-D94F-95A8-17163AB70C80}"/>
              </a:ext>
            </a:extLst>
          </p:cNvPr>
          <p:cNvSpPr txBox="1"/>
          <p:nvPr/>
        </p:nvSpPr>
        <p:spPr>
          <a:xfrm>
            <a:off x="290283" y="83816"/>
            <a:ext cx="116114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2019 Participants’ Research Confidence Levels Before, Immediately After, and     One Year After Workshop (3)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824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547A719-9CEC-9C43-8C7B-F60F5484CF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819126"/>
              </p:ext>
            </p:extLst>
          </p:nvPr>
        </p:nvGraphicFramePr>
        <p:xfrm>
          <a:off x="145140" y="1034946"/>
          <a:ext cx="11756571" cy="5628272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659450">
                  <a:extLst>
                    <a:ext uri="{9D8B030D-6E8A-4147-A177-3AD203B41FA5}">
                      <a16:colId xmlns:a16="http://schemas.microsoft.com/office/drawing/2014/main" val="1523869062"/>
                    </a:ext>
                  </a:extLst>
                </a:gridCol>
                <a:gridCol w="1508921">
                  <a:extLst>
                    <a:ext uri="{9D8B030D-6E8A-4147-A177-3AD203B41FA5}">
                      <a16:colId xmlns:a16="http://schemas.microsoft.com/office/drawing/2014/main" val="161540658"/>
                    </a:ext>
                  </a:extLst>
                </a:gridCol>
                <a:gridCol w="1577530">
                  <a:extLst>
                    <a:ext uri="{9D8B030D-6E8A-4147-A177-3AD203B41FA5}">
                      <a16:colId xmlns:a16="http://schemas.microsoft.com/office/drawing/2014/main" val="3511244799"/>
                    </a:ext>
                  </a:extLst>
                </a:gridCol>
                <a:gridCol w="1577530">
                  <a:extLst>
                    <a:ext uri="{9D8B030D-6E8A-4147-A177-3AD203B41FA5}">
                      <a16:colId xmlns:a16="http://schemas.microsoft.com/office/drawing/2014/main" val="3773668269"/>
                    </a:ext>
                  </a:extLst>
                </a:gridCol>
                <a:gridCol w="1550794">
                  <a:extLst>
                    <a:ext uri="{9D8B030D-6E8A-4147-A177-3AD203B41FA5}">
                      <a16:colId xmlns:a16="http://schemas.microsoft.com/office/drawing/2014/main" val="2076232294"/>
                    </a:ext>
                  </a:extLst>
                </a:gridCol>
                <a:gridCol w="882346">
                  <a:extLst>
                    <a:ext uri="{9D8B030D-6E8A-4147-A177-3AD203B41FA5}">
                      <a16:colId xmlns:a16="http://schemas.microsoft.com/office/drawing/2014/main" val="2341006674"/>
                    </a:ext>
                  </a:extLst>
                </a:gridCol>
              </a:tblGrid>
              <a:tr h="574119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Rated with Likert scale: 5: Very Confident; 4 Confident; 3 Moderately Confident; 2 Slightly Confident; 1 Not At All Confident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68543"/>
                  </a:ext>
                </a:extLst>
              </a:tr>
              <a:tr h="332385">
                <a:tc>
                  <a:txBody>
                    <a:bodyPr/>
                    <a:lstStyle/>
                    <a:p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COHORT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9979291"/>
                  </a:ext>
                </a:extLst>
              </a:tr>
              <a:tr h="581141">
                <a:tc>
                  <a:txBody>
                    <a:bodyPr/>
                    <a:lstStyle/>
                    <a:p>
                      <a:r>
                        <a:rPr lang="en-US" sz="2000" b="1" dirty="0"/>
                        <a:t>Questions about skills needed for a research project</a:t>
                      </a:r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(Post)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</a:t>
                      </a:r>
                    </a:p>
                    <a:p>
                      <a:pPr algn="ctr"/>
                      <a:r>
                        <a:rPr lang="en-US" sz="1600" b="1" dirty="0"/>
                        <a:t>(One </a:t>
                      </a:r>
                      <a:r>
                        <a:rPr lang="en-US" sz="1600" b="1" dirty="0" err="1"/>
                        <a:t>Yr</a:t>
                      </a:r>
                      <a:r>
                        <a:rPr lang="en-US" sz="1600" b="1" dirty="0"/>
                        <a:t> Later)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Chi-square 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p-value (p&lt;.05)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237059"/>
                  </a:ext>
                </a:extLst>
              </a:tr>
              <a:tr h="5345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16.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Knowing how to design a survey.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Z-score</a:t>
                      </a:r>
                    </a:p>
                    <a:p>
                      <a:pPr algn="ctr"/>
                      <a:r>
                        <a:rPr lang="en-US" dirty="0"/>
                        <a:t>-3.668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415786"/>
                  </a:ext>
                </a:extLst>
              </a:tr>
              <a:tr h="6345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 Knowing how to administer a survey.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26.308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518039"/>
                  </a:ext>
                </a:extLst>
              </a:tr>
              <a:tr h="6345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18. Knowing institutional processes and standards to ensure that your study is conducted ethically.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22.291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751503"/>
                  </a:ext>
                </a:extLst>
              </a:tr>
              <a:tr h="634553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dirty="0"/>
                        <a:t>19.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Knowing what method of data analysis you would use for your study.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27.594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319743"/>
                  </a:ext>
                </a:extLst>
              </a:tr>
              <a:tr h="9065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20.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Knowing what type of assistance you might need to undertake data analysis (e.g., data/statistics consulting, transcription, software).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25.733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52108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3E004D0-B141-D94F-95A8-17163AB70C80}"/>
              </a:ext>
            </a:extLst>
          </p:cNvPr>
          <p:cNvSpPr txBox="1"/>
          <p:nvPr/>
        </p:nvSpPr>
        <p:spPr>
          <a:xfrm>
            <a:off x="290283" y="83816"/>
            <a:ext cx="116114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2019 Participants’ Research Confidence Levels Before, Immediately After, and     One Year After Workshop (4)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668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547A719-9CEC-9C43-8C7B-F60F5484CF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1506826"/>
              </p:ext>
            </p:extLst>
          </p:nvPr>
        </p:nvGraphicFramePr>
        <p:xfrm>
          <a:off x="0" y="1259839"/>
          <a:ext cx="12192000" cy="5748611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832022">
                  <a:extLst>
                    <a:ext uri="{9D8B030D-6E8A-4147-A177-3AD203B41FA5}">
                      <a16:colId xmlns:a16="http://schemas.microsoft.com/office/drawing/2014/main" val="1523869062"/>
                    </a:ext>
                  </a:extLst>
                </a:gridCol>
                <a:gridCol w="1564807">
                  <a:extLst>
                    <a:ext uri="{9D8B030D-6E8A-4147-A177-3AD203B41FA5}">
                      <a16:colId xmlns:a16="http://schemas.microsoft.com/office/drawing/2014/main" val="161540658"/>
                    </a:ext>
                  </a:extLst>
                </a:gridCol>
                <a:gridCol w="1635957">
                  <a:extLst>
                    <a:ext uri="{9D8B030D-6E8A-4147-A177-3AD203B41FA5}">
                      <a16:colId xmlns:a16="http://schemas.microsoft.com/office/drawing/2014/main" val="3511244799"/>
                    </a:ext>
                  </a:extLst>
                </a:gridCol>
                <a:gridCol w="1635957">
                  <a:extLst>
                    <a:ext uri="{9D8B030D-6E8A-4147-A177-3AD203B41FA5}">
                      <a16:colId xmlns:a16="http://schemas.microsoft.com/office/drawing/2014/main" val="3773668269"/>
                    </a:ext>
                  </a:extLst>
                </a:gridCol>
                <a:gridCol w="1608231">
                  <a:extLst>
                    <a:ext uri="{9D8B030D-6E8A-4147-A177-3AD203B41FA5}">
                      <a16:colId xmlns:a16="http://schemas.microsoft.com/office/drawing/2014/main" val="2076232294"/>
                    </a:ext>
                  </a:extLst>
                </a:gridCol>
                <a:gridCol w="915026">
                  <a:extLst>
                    <a:ext uri="{9D8B030D-6E8A-4147-A177-3AD203B41FA5}">
                      <a16:colId xmlns:a16="http://schemas.microsoft.com/office/drawing/2014/main" val="2341006674"/>
                    </a:ext>
                  </a:extLst>
                </a:gridCol>
              </a:tblGrid>
              <a:tr h="417049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Rated with Likert scale: 5: Very Confident; 4 Confident; 3 Moderately Confident; 2 Slightly Confident; 1 Not At All Confident95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68543"/>
                  </a:ext>
                </a:extLst>
              </a:tr>
              <a:tr h="330537">
                <a:tc>
                  <a:txBody>
                    <a:bodyPr/>
                    <a:lstStyle/>
                    <a:p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COHORT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9979291"/>
                  </a:ext>
                </a:extLst>
              </a:tr>
              <a:tr h="691123">
                <a:tc>
                  <a:txBody>
                    <a:bodyPr/>
                    <a:lstStyle/>
                    <a:p>
                      <a:r>
                        <a:rPr lang="en-US" sz="2000" b="1" dirty="0"/>
                        <a:t>Questions about skills needed for a research project</a:t>
                      </a:r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(Post)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</a:t>
                      </a:r>
                    </a:p>
                    <a:p>
                      <a:pPr algn="ctr"/>
                      <a:r>
                        <a:rPr lang="en-US" sz="1600" b="1" dirty="0"/>
                        <a:t>(One </a:t>
                      </a:r>
                      <a:r>
                        <a:rPr lang="en-US" sz="1600" b="1" dirty="0" err="1"/>
                        <a:t>Yr</a:t>
                      </a:r>
                      <a:r>
                        <a:rPr lang="en-US" sz="1600" b="1" dirty="0"/>
                        <a:t> Later)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Chi-square 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p-value (p&lt;.05)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237059"/>
                  </a:ext>
                </a:extLst>
              </a:tr>
              <a:tr h="6310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21.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Knowing how to manage the data you have gathered. 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5.434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.066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415786"/>
                  </a:ext>
                </a:extLst>
              </a:tr>
              <a:tr h="6310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22.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Knowing how to code qualitative data to identify themes and sub-themes.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26.333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518039"/>
                  </a:ext>
                </a:extLst>
              </a:tr>
              <a:tr h="5786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 Reporting results in written format.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23.705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751503"/>
                  </a:ext>
                </a:extLst>
              </a:tr>
              <a:tr h="4609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24.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Reporting results verbally.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23.186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319743"/>
                  </a:ext>
                </a:extLst>
              </a:tr>
              <a:tr h="658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25.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Identifying appropriate places to disseminate results.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17.273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521089"/>
                  </a:ext>
                </a:extLst>
              </a:tr>
              <a:tr h="658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26.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Tracking the dissemination and impact of your research.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19.283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550169"/>
                  </a:ext>
                </a:extLst>
              </a:tr>
              <a:tr h="658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Median Rating Totals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106.5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75335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3E004D0-B141-D94F-95A8-17163AB70C80}"/>
              </a:ext>
            </a:extLst>
          </p:cNvPr>
          <p:cNvSpPr txBox="1"/>
          <p:nvPr/>
        </p:nvSpPr>
        <p:spPr>
          <a:xfrm>
            <a:off x="290283" y="83816"/>
            <a:ext cx="116114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2019 </a:t>
            </a:r>
            <a:r>
              <a:rPr lang="en-US" sz="2800" dirty="0" err="1"/>
              <a:t>Partcipants</a:t>
            </a:r>
            <a:r>
              <a:rPr lang="en-US" sz="2800" dirty="0"/>
              <a:t>’ Research Confidence Levels Before, Immediately After, and     One Year After Workshop (5)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048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34EE81FCD6A245B24383BEC9A5D922" ma:contentTypeVersion="15" ma:contentTypeDescription="Create a new document." ma:contentTypeScope="" ma:versionID="b28d18acdf838fe87ea9a12845f3ecd5">
  <xsd:schema xmlns:xsd="http://www.w3.org/2001/XMLSchema" xmlns:xs="http://www.w3.org/2001/XMLSchema" xmlns:p="http://schemas.microsoft.com/office/2006/metadata/properties" xmlns:ns1="http://schemas.microsoft.com/sharepoint/v3" xmlns:ns3="27df08d8-be9b-4568-aa5b-46bba901423f" xmlns:ns4="6b61d45e-54df-4b2d-8daa-ab01e2e6a605" targetNamespace="http://schemas.microsoft.com/office/2006/metadata/properties" ma:root="true" ma:fieldsID="65201f83be627d04cc13e9798f8b1943" ns1:_="" ns3:_="" ns4:_="">
    <xsd:import namespace="http://schemas.microsoft.com/sharepoint/v3"/>
    <xsd:import namespace="27df08d8-be9b-4568-aa5b-46bba901423f"/>
    <xsd:import namespace="6b61d45e-54df-4b2d-8daa-ab01e2e6a60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1:_ip_UnifiedCompliancePolicyProperties" minOccurs="0"/>
                <xsd:element ref="ns1:_ip_UnifiedCompliancePolicyUIAction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ServiceGenerationTime" minOccurs="0"/>
                <xsd:element ref="ns4:MediaServiceEventHashCode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1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2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df08d8-be9b-4568-aa5b-46bba901423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61d45e-54df-4b2d-8daa-ab01e2e6a6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314E155-1C5B-4AC0-BFA4-D78DD608643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488086C-A49E-4897-829A-EAD2E40018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7df08d8-be9b-4568-aa5b-46bba901423f"/>
    <ds:schemaRef ds:uri="6b61d45e-54df-4b2d-8daa-ab01e2e6a6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1ED9249-9997-4B34-AA1E-717F4FECEF88}">
  <ds:schemaRefs>
    <ds:schemaRef ds:uri="http://schemas.openxmlformats.org/package/2006/metadata/core-properties"/>
    <ds:schemaRef ds:uri="27df08d8-be9b-4568-aa5b-46bba901423f"/>
    <ds:schemaRef ds:uri="http://schemas.microsoft.com/office/2006/documentManagement/types"/>
    <ds:schemaRef ds:uri="http://purl.org/dc/terms/"/>
    <ds:schemaRef ds:uri="http://schemas.microsoft.com/sharepoint/v3"/>
    <ds:schemaRef ds:uri="http://purl.org/dc/dcmitype/"/>
    <ds:schemaRef ds:uri="http://purl.org/dc/elements/1.1/"/>
    <ds:schemaRef ds:uri="http://schemas.microsoft.com/office/infopath/2007/PartnerControls"/>
    <ds:schemaRef ds:uri="6b61d45e-54df-4b2d-8daa-ab01e2e6a605"/>
    <ds:schemaRef ds:uri="http://schemas.microsoft.com/office/2006/metadata/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d026bb9f-849e-4520-adf3-36adc211bebd}" enabled="1" method="Privileged" siteId="{ac144e41-8001-48f0-9e1c-170716ed06b6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14170</TotalTime>
  <Words>2068</Words>
  <Application>Microsoft Office PowerPoint</Application>
  <PresentationFormat>Widescreen</PresentationFormat>
  <Paragraphs>304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Confidence Levels of 2019 RTI Participants: Before, Immediately After, and One Year After Workshop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Training Institute</dc:title>
  <dc:creator>Susan Lessick</dc:creator>
  <cp:lastModifiedBy>Debra Cavanaugh</cp:lastModifiedBy>
  <cp:revision>255</cp:revision>
  <cp:lastPrinted>2019-06-04T15:26:22Z</cp:lastPrinted>
  <dcterms:created xsi:type="dcterms:W3CDTF">2019-04-09T22:53:40Z</dcterms:created>
  <dcterms:modified xsi:type="dcterms:W3CDTF">2024-09-18T14:50:39Z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0x0101003C34EE81FCD6A245B24383BEC9A5D922</vt:lpwstr>
  </property>
</Properties>
</file>