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310" r:id="rId5"/>
    <p:sldId id="298" r:id="rId6"/>
    <p:sldId id="316" r:id="rId7"/>
    <p:sldId id="31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71633"/>
  </p:normalViewPr>
  <p:slideViewPr>
    <p:cSldViewPr snapToGrid="0" snapToObjects="1">
      <p:cViewPr varScale="1">
        <p:scale>
          <a:sx n="69" d="100"/>
          <a:sy n="69" d="100"/>
        </p:scale>
        <p:origin x="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52628-A891-3042-825A-14B2515063F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1AF0F-84B8-7F47-9ECA-4BAD96BB0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4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9173/lirg76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RTI pre-and post-assessment surveys were based on the Librarian Research Confidence Scale by Brancolini &amp; Kennedy used for the Institute for</a:t>
            </a:r>
            <a:r>
              <a:rPr lang="en-US" baseline="0" dirty="0"/>
              <a:t> Research Design in Librarianship (1). The 2018 surveys asked Fellows to </a:t>
            </a:r>
            <a:r>
              <a:rPr lang="en-US" dirty="0"/>
              <a:t>rate 26 items relating to research skills on a Likert scale from 5: Very Confident; 4 Confident; 3 Moderately Confident; 2 Slightly Confident; and 1 Not At All Confident.</a:t>
            </a:r>
          </a:p>
          <a:p>
            <a:endParaRPr lang="en-US" dirty="0"/>
          </a:p>
          <a:p>
            <a:r>
              <a:rPr lang="en-US" dirty="0"/>
              <a:t>The pre-assessment survey was sent out 9 weeks prior to the RTI workshop and the post-assessment survey was sent out 4 weeks after the RTI workshop.  We analyzed the data using the Wilcoxon Signed Ranks Test to determine if there was statistically significant difference in the self-reported research confidence before and after the workshop, and the results are presented in the following slides.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/>
              <a:t>For every item on the assessment, the post-workshop research confidence was significantly higher than the pre-workshop research confidence</a:t>
            </a:r>
            <a:r>
              <a:rPr lang="en-US" sz="1600" dirty="0"/>
              <a:t>.</a:t>
            </a:r>
            <a:r>
              <a:rPr lang="en-US" sz="1600" baseline="0" dirty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/>
              <a:t>---------------------------------------------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1 Brancolini KR, Kennedy MR. the development and use of a research self-efficacy scale to assess the effectiveness of a research training program for academic librarians. </a:t>
            </a:r>
            <a:r>
              <a:rPr lang="en-US" sz="1200" i="1" dirty="0" err="1"/>
              <a:t>Libr</a:t>
            </a:r>
            <a:r>
              <a:rPr lang="en-US" sz="1200" i="1" dirty="0"/>
              <a:t> Info Res </a:t>
            </a:r>
            <a:r>
              <a:rPr lang="en-US" sz="1200" dirty="0"/>
              <a:t>2017: 42(124):44-84. </a:t>
            </a:r>
            <a:r>
              <a:rPr lang="en-US" sz="1200" dirty="0" err="1"/>
              <a:t>doi</a:t>
            </a:r>
            <a:r>
              <a:rPr lang="en-US" sz="1200" dirty="0"/>
              <a:t>: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https://doi.org/10.29173/lirg760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69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Median ratings</a:t>
            </a:r>
            <a:r>
              <a:rPr lang="en-US" sz="2000" baseline="0" dirty="0"/>
              <a:t> increased 1-2 points for each item.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34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45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Median ratings</a:t>
            </a:r>
            <a:r>
              <a:rPr lang="en-US" sz="1200" baseline="0" dirty="0"/>
              <a:t> increased 1-2 points for each item.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baseline="0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aseline="0" dirty="0"/>
              <a:t>Pre-workshop item that were very low:</a:t>
            </a:r>
          </a:p>
          <a:p>
            <a:pPr lvl="1"/>
            <a:r>
              <a:rPr lang="en-US" sz="2000" dirty="0"/>
              <a:t>  8.</a:t>
            </a:r>
            <a:r>
              <a:rPr lang="en-US" sz="2000" baseline="0" dirty="0"/>
              <a:t> 	Theoretical framework</a:t>
            </a:r>
          </a:p>
          <a:p>
            <a:pPr lvl="1"/>
            <a:r>
              <a:rPr lang="en-US" dirty="0"/>
              <a:t>19.	Choice of data analysis method</a:t>
            </a:r>
          </a:p>
          <a:p>
            <a:pPr lvl="1"/>
            <a:r>
              <a:rPr lang="en-US" dirty="0"/>
              <a:t> 22. 	Coding qualitative</a:t>
            </a:r>
            <a:r>
              <a:rPr lang="en-US" baseline="0" dirty="0"/>
              <a:t> data</a:t>
            </a:r>
          </a:p>
          <a:p>
            <a:endParaRPr lang="en-US" baseline="0" dirty="0"/>
          </a:p>
          <a:p>
            <a:pPr>
              <a:buClr>
                <a:srgbClr val="1A71A6"/>
              </a:buClr>
            </a:pPr>
            <a:r>
              <a:rPr lang="en-US" dirty="0"/>
              <a:t>The median rating of the fellows’ research confidence was highest on items related to literature searching before and after the workshop.</a:t>
            </a:r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 algn="l">
              <a:buClr>
                <a:srgbClr val="1A71A6"/>
              </a:buClr>
              <a:buFont typeface="Arial" panose="020B0604020202020204" pitchFamily="34" charset="0"/>
              <a:buNone/>
            </a:pPr>
            <a:r>
              <a:rPr lang="en-US" dirty="0"/>
              <a:t>The median rating of the fellows’ research confidence increased by two points on 9 items:</a:t>
            </a:r>
          </a:p>
          <a:p>
            <a:pPr marL="0" indent="0" algn="l">
              <a:buClr>
                <a:srgbClr val="1A71A6"/>
              </a:buClr>
              <a:buFont typeface="Arial" panose="020B0604020202020204" pitchFamily="34" charset="0"/>
              <a:buNone/>
            </a:pPr>
            <a:endParaRPr lang="en-US" dirty="0"/>
          </a:p>
          <a:p>
            <a:pPr marL="685800" lvl="1" indent="-228600" algn="l">
              <a:buClr>
                <a:srgbClr val="1A71A6"/>
              </a:buClr>
              <a:buFont typeface="Arial" panose="020B0604020202020204" pitchFamily="34" charset="0"/>
              <a:buAutoNum type="arabicPeriod"/>
            </a:pPr>
            <a:r>
              <a:rPr lang="en-US" dirty="0"/>
              <a:t>Developing plan and timeline for my study.</a:t>
            </a:r>
          </a:p>
          <a:p>
            <a:pPr marL="685800" lvl="1" indent="-228600" algn="l">
              <a:buClr>
                <a:srgbClr val="1A71A6"/>
              </a:buClr>
              <a:buFont typeface="Arial" panose="020B0604020202020204" pitchFamily="34" charset="0"/>
              <a:buAutoNum type="arabicPeriod"/>
            </a:pPr>
            <a:r>
              <a:rPr lang="en-US" sz="12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Using a theoretical framework to inform the research design of your study.</a:t>
            </a:r>
          </a:p>
          <a:p>
            <a:pPr marL="685800" lvl="1" indent="-228600" algn="l">
              <a:buClr>
                <a:srgbClr val="1A71A6"/>
              </a:buClr>
              <a:buFont typeface="Arial" panose="020B0604020202020204" pitchFamily="34" charset="0"/>
              <a:buAutoNum type="arabicPeriod"/>
            </a:pPr>
            <a:r>
              <a:rPr lang="en-US" sz="12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Determining which members of a population to include in your study. </a:t>
            </a:r>
          </a:p>
          <a:p>
            <a:pPr marL="685800" lvl="1" indent="-228600" algn="l">
              <a:buClr>
                <a:srgbClr val="1A71A6"/>
              </a:buClr>
              <a:buFont typeface="Arial" panose="020B0604020202020204" pitchFamily="34" charset="0"/>
              <a:buAutoNum type="arabicPeriod"/>
            </a:pPr>
            <a:r>
              <a:rPr lang="en-US" sz="12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Knowing how to design an interview.</a:t>
            </a:r>
          </a:p>
          <a:p>
            <a:pPr marL="685800" lvl="1" indent="-228600" algn="l">
              <a:buClr>
                <a:srgbClr val="1A71A6"/>
              </a:buClr>
              <a:buFont typeface="Arial" panose="020B0604020202020204" pitchFamily="34" charset="0"/>
              <a:buAutoNum type="arabicPeriod"/>
            </a:pPr>
            <a:r>
              <a:rPr lang="en-US" sz="12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Knowing how to conduct an interview.</a:t>
            </a:r>
          </a:p>
          <a:p>
            <a:pPr marL="685800" lvl="1" indent="-228600" algn="l">
              <a:buClr>
                <a:srgbClr val="1A71A6"/>
              </a:buClr>
              <a:buFont typeface="Arial" panose="020B0604020202020204" pitchFamily="34" charset="0"/>
              <a:buAutoNum type="arabicPeriod"/>
            </a:pPr>
            <a:r>
              <a:rPr lang="en-US" sz="12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Knowing how to design a survey. </a:t>
            </a:r>
          </a:p>
          <a:p>
            <a:pPr marL="685800" lvl="1" indent="-228600" algn="l">
              <a:buClr>
                <a:srgbClr val="1A71A6"/>
              </a:buClr>
              <a:buFont typeface="Arial" panose="020B0604020202020204" pitchFamily="34" charset="0"/>
              <a:buAutoNum type="arabicPeriod"/>
            </a:pPr>
            <a:r>
              <a:rPr lang="en-US" sz="12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Knowing what method of data analysis you would use for your study.</a:t>
            </a:r>
          </a:p>
          <a:p>
            <a:pPr marL="685800" lvl="1" indent="-228600" algn="l">
              <a:buClr>
                <a:srgbClr val="1A71A6"/>
              </a:buClr>
              <a:buFont typeface="Arial" panose="020B0604020202020204" pitchFamily="34" charset="0"/>
              <a:buAutoNum type="arabicPeriod"/>
            </a:pPr>
            <a:r>
              <a:rPr lang="en-US" sz="12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Knowing what type of assistance you might need to undertake data analysis (e.g., data/statistics consulting, transcription, software).</a:t>
            </a:r>
          </a:p>
          <a:p>
            <a:pPr marL="685800" lvl="1" indent="-228600" algn="l">
              <a:buClr>
                <a:srgbClr val="1A71A6"/>
              </a:buClr>
              <a:buFont typeface="Arial" panose="020B0604020202020204" pitchFamily="34" charset="0"/>
              <a:buAutoNum type="arabicPeriod"/>
            </a:pPr>
            <a:r>
              <a:rPr lang="en-US" sz="12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Knowing how to code qualitative data to identify themes and sub-themes. </a:t>
            </a:r>
          </a:p>
          <a:p>
            <a:pPr>
              <a:buClr>
                <a:srgbClr val="1A71A6"/>
              </a:buClr>
            </a:pPr>
            <a:endParaRPr lang="en-US" dirty="0"/>
          </a:p>
          <a:p>
            <a:pPr>
              <a:buClr>
                <a:srgbClr val="1A71A6"/>
              </a:buClr>
            </a:pPr>
            <a:endParaRPr lang="en-US" dirty="0">
              <a:solidFill>
                <a:schemeClr val="dk1"/>
              </a:solidFill>
            </a:endParaRPr>
          </a:p>
          <a:p>
            <a:pPr>
              <a:buClr>
                <a:srgbClr val="1A71A6"/>
              </a:buClr>
            </a:pPr>
            <a:r>
              <a:rPr lang="en-US" dirty="0">
                <a:solidFill>
                  <a:schemeClr val="dk1"/>
                </a:solidFill>
              </a:rPr>
              <a:t>Activities on developing a research plan, designing surveys, and conducting interviews could be the reason for the increase in those areas.  </a:t>
            </a:r>
          </a:p>
          <a:p>
            <a:pPr>
              <a:buClr>
                <a:srgbClr val="1A71A6"/>
              </a:buClr>
            </a:pPr>
            <a:endParaRPr lang="en-US" dirty="0">
              <a:solidFill>
                <a:schemeClr val="dk1"/>
              </a:solidFill>
            </a:endParaRPr>
          </a:p>
          <a:p>
            <a:pPr>
              <a:buClr>
                <a:srgbClr val="1A71A6"/>
              </a:buClr>
            </a:pPr>
            <a:r>
              <a:rPr lang="en-US" dirty="0">
                <a:solidFill>
                  <a:schemeClr val="dk1"/>
                </a:solidFill>
              </a:rPr>
              <a:t>Many Fellows rated their confidence in theoretical frameworks as low prior to the workshop, but the lecture and activity on this topic helped to increase their confidence. </a:t>
            </a:r>
          </a:p>
          <a:p>
            <a:pPr>
              <a:buClr>
                <a:srgbClr val="1A71A6"/>
              </a:buClr>
            </a:pPr>
            <a:endParaRPr lang="en-US" dirty="0">
              <a:solidFill>
                <a:schemeClr val="dk1"/>
              </a:solidFill>
            </a:endParaRPr>
          </a:p>
          <a:p>
            <a:pPr>
              <a:buClr>
                <a:srgbClr val="1A71A6"/>
              </a:buClr>
            </a:pPr>
            <a:r>
              <a:rPr lang="en-US" b="1" dirty="0">
                <a:solidFill>
                  <a:schemeClr val="dk1"/>
                </a:solidFill>
              </a:rPr>
              <a:t>The survey results helped the RTI team make improvements in the curriculum the following year (2019), focusing on areas where research confidence could be improved even more:</a:t>
            </a:r>
          </a:p>
          <a:p>
            <a:pPr marL="457200" lvl="1" indent="0">
              <a:buClr>
                <a:srgbClr val="1A71A6"/>
              </a:buClr>
              <a:buFont typeface="Arial" panose="020B0604020202020204" pitchFamily="34" charset="0"/>
              <a:buNone/>
            </a:pPr>
            <a:endParaRPr lang="en-US" dirty="0">
              <a:solidFill>
                <a:schemeClr val="dk1"/>
              </a:solidFill>
            </a:endParaRPr>
          </a:p>
          <a:p>
            <a:pPr marL="632113" lvl="1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dk1"/>
                </a:solidFill>
              </a:rPr>
              <a:t>Include new hands-on activities on quantitative and qualitative data analysis;</a:t>
            </a:r>
          </a:p>
          <a:p>
            <a:pPr marL="632113" lvl="1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dk1"/>
              </a:solidFill>
            </a:endParaRPr>
          </a:p>
          <a:p>
            <a:pPr marL="632113" lvl="1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dk1"/>
                </a:solidFill>
              </a:rPr>
              <a:t>Reduced amount of content on lit reviews;</a:t>
            </a:r>
          </a:p>
          <a:p>
            <a:pPr marL="632113" lvl="1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dk1"/>
              </a:solidFill>
            </a:endParaRPr>
          </a:p>
          <a:p>
            <a:pPr marL="632113" lvl="1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dk1"/>
                </a:solidFill>
              </a:rPr>
              <a:t>Move lecture-based content for literature reviews, research data management, and research dissemination to online pre-work to allow for more workshop activities for activities that scored “slightly confident” in the survey.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5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2A527-D691-C44A-AE24-5C7A00EF0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3BF41-C096-3D4F-9474-2CF75D96F7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3AF77-B0DA-DE4F-9245-6BE89841F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53F5D-59CB-E349-A39C-8457CD2C5CB4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D9C29-4279-574A-9516-20A5ADDD7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2ED0B-F947-B343-8B0E-4A0805C2D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562E-F645-9E46-8EC3-B892EDBE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08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03A73-8891-814C-A84F-CF1F33189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1A4A2D-8FE6-0442-A5F7-490889246D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1AE31F-0226-234A-BAC4-E129CC175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53F5D-59CB-E349-A39C-8457CD2C5CB4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E4F34-6F33-944D-B86E-AB3759337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57450-4D84-5946-BE75-2E3AEDA6A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562E-F645-9E46-8EC3-B892EDBE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0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ED29F0-C3A3-ED44-9360-BF5DFDB41A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5F21E7-9412-2043-A88F-3D7AF8FD8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4378F-0383-9D4B-A98C-DD48D45B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53F5D-59CB-E349-A39C-8457CD2C5CB4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FE3F0-DBCF-A443-A11F-19C835085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0C62D-A937-8E41-86CA-7518125CB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562E-F645-9E46-8EC3-B892EDBE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7ACC7-B271-524C-8AF4-3F684DDF3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C28F2-44FD-F44D-A59D-A36EAE233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11544-B954-F74B-A35B-60C418901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53F5D-59CB-E349-A39C-8457CD2C5CB4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7ABE8-07A4-A549-879C-4C63DAEC2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A9ECC-610B-F945-BA3A-06A36161D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562E-F645-9E46-8EC3-B892EDBE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4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A1AAA-2065-AE46-A67E-8C11DBDDC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E2EF6-AA1D-1B4D-B8F5-5FD7035CE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55B57-EC34-7B45-929D-B4683324A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53F5D-59CB-E349-A39C-8457CD2C5CB4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6E04B-702E-1547-8B2A-D228767DC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E3523-B619-D742-9BE7-55EB349E0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562E-F645-9E46-8EC3-B892EDBE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9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E6F28-83F4-084A-ADD5-C207B3D2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7827D-F5E5-914F-8B7E-D3EF4A11D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7A5B7-378D-A546-AE37-7D3539F63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053C8-4F17-1B41-9D20-C4072A1EF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53F5D-59CB-E349-A39C-8457CD2C5CB4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EF8B0C-3427-454B-A368-1867B62D0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6A4A9-A0DB-CC4C-8DE3-F9B5A488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562E-F645-9E46-8EC3-B892EDBE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1B75E-FD7F-3740-AE3E-2BC305F4D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8AD088-88DF-C346-AA4F-724B7C361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1FEBC7-92B8-4140-99E5-46FBAFDB2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34758C-098E-134A-B5E6-1E744725B5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87B4E8-1A04-BC45-9F25-E9AB39EB0C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864B7F-060D-1B4C-B1CE-762B7423B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53F5D-59CB-E349-A39C-8457CD2C5CB4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61CC7B-849D-5B43-8D6E-4B7736DD6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296BFA-49C1-9648-BCF6-2B54E4214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562E-F645-9E46-8EC3-B892EDBE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78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A0B88-5BB0-2C47-AC2C-E71C24E0A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3814FF-D150-9643-AE9A-745330159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53F5D-59CB-E349-A39C-8457CD2C5CB4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F20BC5-9A2D-2641-8CC6-83969B4ED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1558D0-6E04-3B4A-9A61-E0832ABED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562E-F645-9E46-8EC3-B892EDBE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7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A75A94-F1D8-C24B-A6AE-6BE58890E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53F5D-59CB-E349-A39C-8457CD2C5CB4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CDB39B-39AA-C443-8CCC-6914428B7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2663B3-1854-BB45-8829-1823A1D44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562E-F645-9E46-8EC3-B892EDBE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1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DE1E4-CA19-4D4D-B0E5-11B341C5F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48FF4-7954-AB4D-A1DD-D21700081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F73B2F-F451-E141-8C0C-F79F335F3A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FFD469-C8ED-4A43-B83C-8061DBA3A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53F5D-59CB-E349-A39C-8457CD2C5CB4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964C4D-0A76-D54D-8565-70AFC54A0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879369-BB86-C446-A261-8BB1A35F1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562E-F645-9E46-8EC3-B892EDBE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953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83267-6E16-C64E-88A5-37E085D27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F74AF8-E93D-B340-BBAB-7D7C70C14B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2B38E6-1FDB-8549-BCF2-063F597F6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0C3CEA-79FD-F247-96EC-95FEA489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53F5D-59CB-E349-A39C-8457CD2C5CB4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5057E5-561E-8F4A-8AD0-C6B15D246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BD14FF-A771-A240-BEF1-516E35C88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562E-F645-9E46-8EC3-B892EDBE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2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D345C-90FD-1142-9412-C3F0EA900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E1C50-41AE-B346-97A8-D4A4008F4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AA2A7-1533-8842-BE21-E364D537C7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53F5D-59CB-E349-A39C-8457CD2C5CB4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7BEB2-0D51-A14B-96C3-289EE6D97A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6758F-F649-5C45-9FCD-FE9CF3CB69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A562E-F645-9E46-8EC3-B892EDBE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31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E832EC1-37AC-054A-ACBE-E981EE09A8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580" r="-1580"/>
          <a:stretch/>
        </p:blipFill>
        <p:spPr>
          <a:xfrm>
            <a:off x="-192633" y="0"/>
            <a:ext cx="1257726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05030B-973D-874B-8254-31CDC5DE8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3154" y="138248"/>
            <a:ext cx="9144000" cy="972457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73C6E"/>
                </a:solidFill>
              </a:rPr>
              <a:t>Research Confidence Levels of 2018 RTI Participants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1FE1D9-F6C8-AE47-A2C7-A30FC32F8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2765" y="1407884"/>
            <a:ext cx="9444778" cy="4318545"/>
          </a:xfrm>
        </p:spPr>
        <p:txBody>
          <a:bodyPr>
            <a:normAutofit lnSpcReduction="10000"/>
          </a:bodyPr>
          <a:lstStyle/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A pre- and post- assessment instrument based on Librarian Research Confidence Scale (LRCS-10) (</a:t>
            </a:r>
            <a:r>
              <a:rPr lang="en-US" dirty="0" err="1"/>
              <a:t>Brancolini</a:t>
            </a:r>
            <a:r>
              <a:rPr lang="en-US" dirty="0"/>
              <a:t> &amp; Kennedy, 2017)</a:t>
            </a:r>
          </a:p>
          <a:p>
            <a:pPr algn="l">
              <a:buClr>
                <a:srgbClr val="1A71A6"/>
              </a:buClr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Pre-assessment survey: 9 weeks prior to workshop: May 3–31, 2018</a:t>
            </a:r>
          </a:p>
          <a:p>
            <a:pPr algn="l">
              <a:buClr>
                <a:srgbClr val="1A71A6"/>
              </a:buClr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Post-assessment survey: 4 weeks after workshop: August 14–31, 2018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Used the Wilcoxon Signed Ranks Test to determine if there was statistically significant difference in the self-reported research confidence of the fellows before and after the RTI workshop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algn="l">
              <a:buClr>
                <a:srgbClr val="1A71A6"/>
              </a:buClr>
            </a:pPr>
            <a:endParaRPr lang="en-US" dirty="0"/>
          </a:p>
          <a:p>
            <a:pPr lvl="1" algn="l">
              <a:buClr>
                <a:srgbClr val="1A71A6"/>
              </a:buClr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699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9330"/>
              </p:ext>
            </p:extLst>
          </p:nvPr>
        </p:nvGraphicFramePr>
        <p:xfrm>
          <a:off x="145140" y="969182"/>
          <a:ext cx="11901714" cy="668626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259062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259024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081975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081973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1219680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70727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Scored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865054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p</a:t>
                      </a:r>
                      <a:r>
                        <a:rPr lang="en-US" sz="1600" b="1" dirty="0"/>
                        <a:t>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38446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1. Turning my topic into a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-3.087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384469">
                <a:tc>
                  <a:txBody>
                    <a:bodyPr/>
                    <a:lstStyle/>
                    <a:p>
                      <a:r>
                        <a:rPr lang="en-US" dirty="0"/>
                        <a:t>2. Designing a project to answer my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384469">
                <a:tc>
                  <a:txBody>
                    <a:bodyPr/>
                    <a:lstStyle/>
                    <a:p>
                      <a:r>
                        <a:rPr lang="en-US" dirty="0"/>
                        <a:t>3. Selecting methods and procedures for my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-3.352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384469">
                <a:tc>
                  <a:txBody>
                    <a:bodyPr/>
                    <a:lstStyle/>
                    <a:p>
                      <a:r>
                        <a:rPr lang="en-US" dirty="0"/>
                        <a:t>4. Developing plan and timeline for my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-3.534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672819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Identifying appropriate information sources in which to conduct my literature search.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-2.221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  <a:tr h="6728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relevant keywords and search strategies to discover literature about the research topic.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-2.804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290396"/>
                  </a:ext>
                </a:extLst>
              </a:tr>
              <a:tr h="743473">
                <a:tc>
                  <a:txBody>
                    <a:bodyPr/>
                    <a:lstStyle/>
                    <a:p>
                      <a:r>
                        <a:rPr lang="en-US" dirty="0"/>
                        <a:t>7.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Assessing and synthesizing literature that is relevant to your research question.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-2.984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520244"/>
                  </a:ext>
                </a:extLst>
              </a:tr>
              <a:tr h="743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a theoretical framework to inform the research design of your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486436"/>
                  </a:ext>
                </a:extLst>
              </a:tr>
              <a:tr h="743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 Rating Totals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467625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217362"/>
            <a:ext cx="11611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Confidence Levels of 2018 Participants (1)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6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365597"/>
              </p:ext>
            </p:extLst>
          </p:nvPr>
        </p:nvGraphicFramePr>
        <p:xfrm>
          <a:off x="145140" y="969183"/>
          <a:ext cx="11901714" cy="544596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259062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259024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081975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081973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1219680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66262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Scored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777868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p</a:t>
                      </a:r>
                      <a:r>
                        <a:rPr lang="en-US" sz="1600" b="1" dirty="0"/>
                        <a:t>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Identifying sources of research funding and funding agency requirements.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-3.570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Choosing an appropriate data gathering procedure.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-4.011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11.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Determining which members of a population to include in your study. 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12.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design a focus group. 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-3.804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Knowing how to run a focus group.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  <a:tr h="355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14.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design an interview.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29039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conduct an interview.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-3.499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520244"/>
                  </a:ext>
                </a:extLst>
              </a:tr>
              <a:tr h="2957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design a survey.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-3.839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486436"/>
                  </a:ext>
                </a:extLst>
              </a:tr>
              <a:tr h="2941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 Knowing how to administer a survey.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-3.250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638552"/>
                  </a:ext>
                </a:extLst>
              </a:tr>
              <a:tr h="6685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 Knowing institutional processes and standards to ensure that your study is conducted ethically.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-3.274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085642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217362"/>
            <a:ext cx="11611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Confidence Levels of 2018 Participants (2)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681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992645"/>
              </p:ext>
            </p:extLst>
          </p:nvPr>
        </p:nvGraphicFramePr>
        <p:xfrm>
          <a:off x="145140" y="969183"/>
          <a:ext cx="11901714" cy="564446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259062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259024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081975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081973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1219680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65936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Scored with Likert scale: 5: Very Confident; 4 Confident; 3 Moderately Confident; 2 Slightly Confident; 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817414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/>
                        <a:t>Z-score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p</a:t>
                      </a:r>
                      <a:r>
                        <a:rPr lang="en-US" sz="1600" b="1" i="0" dirty="0"/>
                        <a:t>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36329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19.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what method of data analysis you would use for your study.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357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what type of assistance you might need to undertake data analysis (e.g., data/statistics consulting, transcription, software).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-3.809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363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21.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manage the data you have gathered. 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357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22.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code qualitative data to identify themes </a:t>
                      </a:r>
                      <a:r>
                        <a:rPr lang="en-US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subthemes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363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 Reporting results in written format.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-3.486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  <a:tr h="363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24.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results verbally.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-3.463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290396"/>
                  </a:ext>
                </a:extLst>
              </a:tr>
              <a:tr h="363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25.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Identifying appropriate places to disseminate results.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520244"/>
                  </a:ext>
                </a:extLst>
              </a:tr>
              <a:tr h="526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Tracking the dissemination and impact of your research.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-3.458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486436"/>
                  </a:ext>
                </a:extLst>
              </a:tr>
              <a:tr h="526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 Rating Totals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79658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217362"/>
            <a:ext cx="11611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Confidence Levels of 2018 Participants (3)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8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E0544D60D6284684224A3200DBAE35" ma:contentTypeVersion="10" ma:contentTypeDescription="Create a new document." ma:contentTypeScope="" ma:versionID="b32d297b2780cc9cdd2b9b37174deecc">
  <xsd:schema xmlns:xsd="http://www.w3.org/2001/XMLSchema" xmlns:xs="http://www.w3.org/2001/XMLSchema" xmlns:p="http://schemas.microsoft.com/office/2006/metadata/properties" xmlns:ns2="1dbb4f9a-b4d1-484a-af68-baf38016de55" xmlns:ns3="5050ce75-aed8-457a-af48-2dcb752a2620" targetNamespace="http://schemas.microsoft.com/office/2006/metadata/properties" ma:root="true" ma:fieldsID="c110d382cf23a852dfd432dd70232cfb" ns2:_="" ns3:_="">
    <xsd:import namespace="1dbb4f9a-b4d1-484a-af68-baf38016de55"/>
    <xsd:import namespace="5050ce75-aed8-457a-af48-2dcb752a26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bb4f9a-b4d1-484a-af68-baf38016de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0ce75-aed8-457a-af48-2dcb752a262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D57A93-003C-43F0-B50B-45741864E8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BC6308-7B79-4EF0-B25C-DC48CE04D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bb4f9a-b4d1-484a-af68-baf38016de55"/>
    <ds:schemaRef ds:uri="5050ce75-aed8-457a-af48-2dcb752a26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5791990-D784-485F-825C-83773C75D0A7}">
  <ds:schemaRefs>
    <ds:schemaRef ds:uri="http://schemas.microsoft.com/office/infopath/2007/PartnerControls"/>
    <ds:schemaRef ds:uri="5050ce75-aed8-457a-af48-2dcb752a2620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1dbb4f9a-b4d1-484a-af68-baf38016de55"/>
    <ds:schemaRef ds:uri="http://purl.org/dc/dcmitype/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1230</Words>
  <Application>Microsoft Office PowerPoint</Application>
  <PresentationFormat>Widescreen</PresentationFormat>
  <Paragraphs>220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Research Confidence Levels of 2018 RTI Participants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Confidence Levels of Participants</dc:title>
  <dc:creator>Susan Lessick</dc:creator>
  <cp:lastModifiedBy>Debra Cavanaugh</cp:lastModifiedBy>
  <cp:revision>12</cp:revision>
  <dcterms:created xsi:type="dcterms:W3CDTF">2019-09-29T20:54:03Z</dcterms:created>
  <dcterms:modified xsi:type="dcterms:W3CDTF">2024-09-18T14:47:48Z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0x01010053E0544D60D6284684224A3200DBAE35</vt:lpwstr>
  </property>
</Properties>
</file>