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349" r:id="rId5"/>
    <p:sldId id="298" r:id="rId6"/>
    <p:sldId id="344" r:id="rId7"/>
    <p:sldId id="345" r:id="rId8"/>
    <p:sldId id="346" r:id="rId9"/>
    <p:sldId id="347" r:id="rId10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brick, Jodi" initials="P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F415"/>
    <a:srgbClr val="39EB29"/>
    <a:srgbClr val="CAFCFF"/>
    <a:srgbClr val="CEE1E4"/>
    <a:srgbClr val="49DCCC"/>
    <a:srgbClr val="CDEA27"/>
    <a:srgbClr val="55B3D7"/>
    <a:srgbClr val="3DE290"/>
    <a:srgbClr val="E6FCED"/>
    <a:srgbClr val="FBE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341" autoAdjust="0"/>
    <p:restoredTop sz="64436" autoAdjust="0"/>
  </p:normalViewPr>
  <p:slideViewPr>
    <p:cSldViewPr snapToGrid="0" snapToObjects="1">
      <p:cViewPr varScale="1">
        <p:scale>
          <a:sx n="62" d="100"/>
          <a:sy n="62" d="100"/>
        </p:scale>
        <p:origin x="1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E709D51E-434C-974A-9142-632C8BE79EE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28B83925-F481-864B-8FF1-2AFC30470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0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pre-and post-assessment workshop surveys, and the one-year after survey were based on the Librarian Research Confidence Scale by Brancolini &amp; Kennedy used for the Institute for</a:t>
            </a:r>
            <a:r>
              <a:rPr lang="en-US" baseline="0" dirty="0"/>
              <a:t> Research Design in Librarianship -- </a:t>
            </a:r>
            <a:r>
              <a:rPr lang="en-US" dirty="0"/>
              <a:t>another US institute for increasing</a:t>
            </a:r>
            <a:r>
              <a:rPr lang="en-US" baseline="0" dirty="0"/>
              <a:t> librarians’ research capacity (but not specific to health sciences). The</a:t>
            </a:r>
            <a:r>
              <a:rPr lang="en-US" dirty="0"/>
              <a:t> fellows were asked to rate 26 items relating to research skills on a Likert scale from 5: Very Confident; 4 Confident; 3 Moderately Confident; 2 Slightly Confident; and 1 Not At All Confident.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confidence!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28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4, 8-17, 19-24).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2018 cohort: 59 pre; 96 post; 102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8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4, 8-17, 19-24).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2018 cohort: 59 pre; 96 post; 102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86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4, 8-17, 19-24).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2018 cohort: 59 pre; 96 post; 102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90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4, 8-17, 19-24).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2018 cohort: 59 pre; 96 post; 102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02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post-workshop AND one-year later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pre-workshop research confidence.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 </a:t>
            </a:r>
            <a:endParaRPr lang="en-US" dirty="0"/>
          </a:p>
          <a:p>
            <a:r>
              <a:rPr lang="en-US" dirty="0"/>
              <a:t>Median ratings</a:t>
            </a:r>
            <a:r>
              <a:rPr lang="en-US" baseline="0" dirty="0"/>
              <a:t> increased 1-2.5 points for each item.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Point out the items for which the ratings were very low pre-workshop </a:t>
            </a:r>
            <a:r>
              <a:rPr lang="en-US" baseline="0" dirty="0"/>
              <a:t>(#’s 3, 4, 8-17, 19-24).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Point out median ratings totals: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2018 cohort: 59 pre; 96 post; 102 one-year later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/>
              <a:t>This data shows that the research training workshop AND conducting an actual research project do increase research confidence.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95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3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9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0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5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2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9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0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1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1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DDBC-212F-B547-BF68-7C3B83416A5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57B08-7DA0-4940-A072-85E79467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2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832EC1-37AC-054A-ACBE-E981EE09A8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80" r="-1580"/>
          <a:stretch/>
        </p:blipFill>
        <p:spPr>
          <a:xfrm>
            <a:off x="-192633" y="0"/>
            <a:ext cx="125772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5030B-973D-874B-8254-31CDC5DE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473" y="0"/>
            <a:ext cx="9144000" cy="113157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73C6E"/>
                </a:solidFill>
              </a:rPr>
              <a:t>Confidence Levels of 2018 RTI Fellows: Before, Immediately After, and One Year After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FE1D9-F6C8-AE47-A2C7-A30FC32F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5403" y="1203158"/>
            <a:ext cx="9612140" cy="4523272"/>
          </a:xfrm>
        </p:spPr>
        <p:txBody>
          <a:bodyPr>
            <a:normAutofit fontScale="55000" lnSpcReduction="20000"/>
          </a:bodyPr>
          <a:lstStyle/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Pre- and post-workshop, and one-year post-assessment instruments were based on the Librarian Research Confidence Scale (LRCS-10) (Brancolini &amp; Kennedy, 2017)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Survey deployments: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2018 Pre-assessment workshop survey: 9 weeks prior to workshop: May 3-31, 2018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2018 Post-assessment workshop survey: 4 weeks after workshop: August 14-31, 208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2018 One-year later assessment survey: 3 weeks after program ended: July 10-19, 2019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Used the non-parametric Friedman’s test of differences to analyze repeated-measures data and evaluate the differences in median research confidence levels of RTI Fellows across three different time points.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Data shows there was a statistically significant difference in the self-reported research confidence of the 2018 Fellows before, immediately after, and one-year after the RTI workshop on every question in the instrument.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The median rating (pre-, post-, and one year after), Chi-square values and p-values are reported on the following slides for each question. </a:t>
            </a:r>
          </a:p>
          <a:p>
            <a:pPr algn="l">
              <a:buClr>
                <a:srgbClr val="1A71A6"/>
              </a:buClr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Clr>
                <a:srgbClr val="1A71A6"/>
              </a:buClr>
            </a:pPr>
            <a:endParaRPr lang="en-US" dirty="0"/>
          </a:p>
          <a:p>
            <a:pPr lvl="1" algn="l">
              <a:buClr>
                <a:srgbClr val="1A71A6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494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136672"/>
              </p:ext>
            </p:extLst>
          </p:nvPr>
        </p:nvGraphicFramePr>
        <p:xfrm>
          <a:off x="145140" y="1034945"/>
          <a:ext cx="11756571" cy="509223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9868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46609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50766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Turning my topic into a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14.392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2. Designing a project to answer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28.836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3. Selecting methods and procedures for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20.985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4. Developing plan and timeline for my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45296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Identifying appropriate information sources in which to conduct my literature search.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7.190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2018 Fellows’ Research Confidence Levels Before, Immediately After, and    One Year After  Workshop (1)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2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526699"/>
              </p:ext>
            </p:extLst>
          </p:nvPr>
        </p:nvGraphicFramePr>
        <p:xfrm>
          <a:off x="145140" y="1034946"/>
          <a:ext cx="11756571" cy="5466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2385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76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relevant keywords and search strategies to discover literature about the research topic.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12.884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r>
                        <a:rPr lang="en-US" dirty="0"/>
                        <a:t>7.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Assessing and synthesizing literature that is relevant to your research question.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14.982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a theoretical framework to inform the research design of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25.581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sources of research funding and funding agency requirements.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19.500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Choosing an appropriate data gathering procedure.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32.794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2018 Fellows’ Research Confidence Levels Before, Immediately After, and     One Year After  Workshop (2)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9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205832"/>
              </p:ext>
            </p:extLst>
          </p:nvPr>
        </p:nvGraphicFramePr>
        <p:xfrm>
          <a:off x="145140" y="1034946"/>
          <a:ext cx="11756571" cy="541229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2385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76876">
                <a:tc>
                  <a:txBody>
                    <a:bodyPr/>
                    <a:lstStyle/>
                    <a:p>
                      <a:r>
                        <a:rPr lang="en-US" dirty="0"/>
                        <a:t>11.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Determining which members of a population to include in your study.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22.164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r>
                        <a:rPr lang="en-US" dirty="0"/>
                        <a:t>12.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focus group.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30.207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Knowing how to run a focus group.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30.145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28.444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conduct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25.240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2018 Fellows’ Research Confidence Levels Before, Immediately After, and     One Year After  Workshop (3)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9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43188"/>
              </p:ext>
            </p:extLst>
          </p:nvPr>
        </p:nvGraphicFramePr>
        <p:xfrm>
          <a:off x="145140" y="1034946"/>
          <a:ext cx="11756571" cy="563755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2385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34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27.263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Knowing how to administer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19.478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Knowing institutional processes and standards to ensure that your study is conducted ethically.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20.491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method of data analysis you would use for your study.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26.517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type of assistance you might need to undertake data analysis (e.g., data/statistics consulting, transcription, software).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2018 Fellows’ Research Confidence Levels Before, Immediately After, and     One Year After  Workshop (4)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9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987896"/>
              </p:ext>
            </p:extLst>
          </p:nvPr>
        </p:nvGraphicFramePr>
        <p:xfrm>
          <a:off x="0" y="1034946"/>
          <a:ext cx="12192001" cy="590629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832023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64807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635957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635957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608231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91502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45169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23232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67584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 (p&lt;.05)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6170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manage the data you have gathered. 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22.800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170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code qualitative data to identify themes and sub-themes.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26.821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499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 Reporting results in written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20.481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499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results verbally.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21.893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7132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appropriate places to disseminate results.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27.345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7132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Tracking the dissemination and impact of your research.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19.538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50169"/>
                  </a:ext>
                </a:extLst>
              </a:tr>
              <a:tr h="7132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Rating Totals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0351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2018 Fellows’ Research Confidence Levels Before, Immediately After, and     One Year After  Workshop (5)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01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34EE81FCD6A245B24383BEC9A5D922" ma:contentTypeVersion="15" ma:contentTypeDescription="Create a new document." ma:contentTypeScope="" ma:versionID="b28d18acdf838fe87ea9a12845f3ecd5">
  <xsd:schema xmlns:xsd="http://www.w3.org/2001/XMLSchema" xmlns:xs="http://www.w3.org/2001/XMLSchema" xmlns:p="http://schemas.microsoft.com/office/2006/metadata/properties" xmlns:ns1="http://schemas.microsoft.com/sharepoint/v3" xmlns:ns3="27df08d8-be9b-4568-aa5b-46bba901423f" xmlns:ns4="6b61d45e-54df-4b2d-8daa-ab01e2e6a605" targetNamespace="http://schemas.microsoft.com/office/2006/metadata/properties" ma:root="true" ma:fieldsID="65201f83be627d04cc13e9798f8b1943" ns1:_="" ns3:_="" ns4:_="">
    <xsd:import namespace="http://schemas.microsoft.com/sharepoint/v3"/>
    <xsd:import namespace="27df08d8-be9b-4568-aa5b-46bba901423f"/>
    <xsd:import namespace="6b61d45e-54df-4b2d-8daa-ab01e2e6a60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f08d8-be9b-4568-aa5b-46bba90142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1d45e-54df-4b2d-8daa-ab01e2e6a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ED9249-9997-4B34-AA1E-717F4FECEF88}">
  <ds:schemaRefs>
    <ds:schemaRef ds:uri="http://schemas.openxmlformats.org/package/2006/metadata/core-properties"/>
    <ds:schemaRef ds:uri="27df08d8-be9b-4568-aa5b-46bba901423f"/>
    <ds:schemaRef ds:uri="http://schemas.microsoft.com/office/2006/documentManagement/types"/>
    <ds:schemaRef ds:uri="http://purl.org/dc/terms/"/>
    <ds:schemaRef ds:uri="http://schemas.microsoft.com/sharepoint/v3"/>
    <ds:schemaRef ds:uri="http://purl.org/dc/dcmitype/"/>
    <ds:schemaRef ds:uri="http://purl.org/dc/elements/1.1/"/>
    <ds:schemaRef ds:uri="http://schemas.microsoft.com/office/infopath/2007/PartnerControls"/>
    <ds:schemaRef ds:uri="6b61d45e-54df-4b2d-8daa-ab01e2e6a60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88086C-A49E-4897-829A-EAD2E40018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7df08d8-be9b-4568-aa5b-46bba901423f"/>
    <ds:schemaRef ds:uri="6b61d45e-54df-4b2d-8daa-ab01e2e6a6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14E155-1C5B-4AC0-BFA4-D78DD608643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14112</TotalTime>
  <Words>1628</Words>
  <Application>Microsoft Office PowerPoint</Application>
  <PresentationFormat>Widescreen</PresentationFormat>
  <Paragraphs>294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Confidence Levels of 2018 RTI Fellows: Before, Immediately After, and One Year After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Training Institute</dc:title>
  <dc:creator>Susan Lessick</dc:creator>
  <cp:lastModifiedBy>Debra Cavanaugh</cp:lastModifiedBy>
  <cp:revision>241</cp:revision>
  <cp:lastPrinted>2019-06-04T15:26:22Z</cp:lastPrinted>
  <dcterms:created xsi:type="dcterms:W3CDTF">2019-04-09T22:53:40Z</dcterms:created>
  <dcterms:modified xsi:type="dcterms:W3CDTF">2024-09-18T14:50:25Z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0x0101003C34EE81FCD6A245B24383BEC9A5D922</vt:lpwstr>
  </property>
</Properties>
</file>