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385" r:id="rId2"/>
    <p:sldId id="379" r:id="rId3"/>
    <p:sldId id="375" r:id="rId4"/>
    <p:sldId id="386" r:id="rId5"/>
    <p:sldId id="387" r:id="rId6"/>
    <p:sldId id="388" r:id="rId7"/>
    <p:sldId id="419" r:id="rId8"/>
    <p:sldId id="420" r:id="rId9"/>
    <p:sldId id="380" r:id="rId10"/>
    <p:sldId id="3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A9AC"/>
    <a:srgbClr val="91B4B7"/>
    <a:srgbClr val="CA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9"/>
    <p:restoredTop sz="69388"/>
  </p:normalViewPr>
  <p:slideViewPr>
    <p:cSldViewPr snapToGrid="0">
      <p:cViewPr varScale="1">
        <p:scale>
          <a:sx n="69" d="100"/>
          <a:sy n="69" d="100"/>
        </p:scale>
        <p:origin x="774" y="4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41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12654-3D8F-1F40-93FC-923CEF030D48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8E030-0FAB-AB46-95BF-6F8DA2E1A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9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Librarian Fellows reported having training</a:t>
            </a:r>
            <a:r>
              <a:rPr lang="en-US" baseline="0" dirty="0"/>
              <a:t> in research from various sources – these activities are ranked in order of frequency of the activity.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Over half of the participants in Cohort 1-5 (and almost half of Cohort 2) received research training in a LIS master’s course.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4913" marR="0" lvl="0" indent="-1749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71A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Over half of the participants in Cohort 1-5 (and almost half of Cohort 3) participated in research-related continuing education programs.</a:t>
            </a:r>
          </a:p>
          <a:p>
            <a:pPr marL="174913" marR="0" lvl="0" indent="-1749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71A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174913" marR="0" lvl="0" indent="-1749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71A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Over half of the participants in Cohort 1-5 (except Cohort 1 ) participated in self-education activities. 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 2 participants in cohort 1 and 3 participants in cohort 5 had never received research training prior to the RTI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8E030-0FAB-AB46-95BF-6F8DA2E1A7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98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1A71A6"/>
              </a:buClr>
            </a:pPr>
            <a:endParaRPr lang="en-US" dirty="0"/>
          </a:p>
          <a:p>
            <a:pPr marL="349827" marR="0" lvl="0" indent="-349827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71A6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Most students agreed or strongly agreed that the training will increase the likelihood that they will conduct program evaluations and assessments and engage in evidence-based decision-making.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Most participants in all three cohorts agreed or strongly agreed that the RTI will advance the profession and provide opportunities to partner with and understand the needs of researchers.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The two lowest-ranked reasons in both cohorts for attending were to demonstrate the value of the library to administration and users and support their tenure and/or promotion efforts.</a:t>
            </a:r>
          </a:p>
          <a:p>
            <a:pPr marL="2927349" lvl="6" indent="-174913">
              <a:buClr>
                <a:srgbClr val="1A71A6"/>
              </a:buClr>
              <a:buFont typeface="Arial"/>
              <a:buChar char="•"/>
            </a:pPr>
            <a:endParaRPr lang="en-US" dirty="0"/>
          </a:p>
          <a:p>
            <a:endParaRPr lang="en-US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17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Clr>
                <a:srgbClr val="1A71A6"/>
              </a:buClr>
              <a:buFont typeface="Arial" panose="020B0604020202020204" pitchFamily="34" charset="0"/>
              <a:buNone/>
            </a:pPr>
            <a:r>
              <a:rPr lang="en-US" dirty="0"/>
              <a:t>The graduate students reported having training</a:t>
            </a:r>
            <a:r>
              <a:rPr lang="en-US" baseline="0" dirty="0"/>
              <a:t> in research from various sources.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Almost all students in both cohorts received research training in master’s degree courses. 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Most students in cohort 4 and 2 students in cohort 5 participated in self-education activities about research. 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Half the students in cohort 4 received research training through continuing education programs or through other degreed non-LIS courses.</a:t>
            </a:r>
          </a:p>
          <a:p>
            <a:pPr>
              <a:buClr>
                <a:srgbClr val="1A71A6"/>
              </a:buClr>
            </a:pPr>
            <a:endParaRPr lang="en-US" dirty="0"/>
          </a:p>
          <a:p>
            <a:pPr>
              <a:buClr>
                <a:srgbClr val="1A71A6"/>
              </a:buClr>
            </a:pPr>
            <a:endParaRPr lang="en-US" dirty="0"/>
          </a:p>
          <a:p>
            <a:pPr>
              <a:buClr>
                <a:srgbClr val="1A71A6"/>
              </a:buClr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03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1A71A6"/>
              </a:buClr>
            </a:pPr>
            <a:endParaRPr lang="en-US" i="0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i="0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i="0" dirty="0"/>
              <a:t>The majority of librarians in all cohorts (except cohort 3) conducted research before attending the RTI. 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i="0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i="0" dirty="0"/>
              <a:t>Most librarians in cohorts 4 and 5 sometimes or rarely participated on a research team.</a:t>
            </a:r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i="0" dirty="0"/>
          </a:p>
          <a:p>
            <a:pPr marL="174913" indent="-174913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i="0" dirty="0"/>
              <a:t>No librarians always participated on a research team.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27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About a quarter of the librarians in both cohorts participated in biomedical research as team members.</a:t>
            </a:r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All the librarians that responded have participated in systematic or other types of reviews.</a:t>
            </a:r>
          </a:p>
          <a:p>
            <a:pPr>
              <a:buClr>
                <a:srgbClr val="1A71A6"/>
              </a:buClr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81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1A71A6"/>
              </a:buClr>
            </a:pPr>
            <a:endParaRPr lang="en-US" dirty="0"/>
          </a:p>
          <a:p>
            <a:pPr>
              <a:buClr>
                <a:srgbClr val="1A71A6"/>
              </a:buClr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The majority of librarians have conducted LIS research before attending the RTI.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The majority of librarians that responded have participated in surveys and local research/assessments.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8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1A71A6"/>
              </a:buClr>
            </a:pPr>
            <a:endParaRPr lang="en-US" dirty="0"/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The majority of librarians have disseminated their research results.</a:t>
            </a:r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Most librarians who responded have published in a peer-reviewed journal or presented a paper or poster at a conference.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80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20825" y="949325"/>
            <a:ext cx="3978275" cy="2238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992" y="4048170"/>
            <a:ext cx="5615940" cy="3664208"/>
          </a:xfrm>
        </p:spPr>
        <p:txBody>
          <a:bodyPr/>
          <a:lstStyle/>
          <a:p>
            <a:pPr>
              <a:buClr>
                <a:srgbClr val="1A71A6"/>
              </a:buClr>
            </a:pPr>
            <a:r>
              <a:rPr lang="en-US" b="1" dirty="0"/>
              <a:t>We also asked librarians to s</a:t>
            </a:r>
            <a:r>
              <a:rPr lang="en-US" b="1" baseline="0" dirty="0"/>
              <a:t>tate their reasons </a:t>
            </a:r>
            <a:r>
              <a:rPr lang="en-US" b="1" dirty="0"/>
              <a:t>for attending the RTI. </a:t>
            </a:r>
          </a:p>
          <a:p>
            <a:pPr>
              <a:buClr>
                <a:srgbClr val="1A71A6"/>
              </a:buClr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b="1" dirty="0"/>
              <a:t>Highest ranked reason (only have data from cohort 4 and 5) reported by librarians was to support their career goals and future employment</a:t>
            </a:r>
            <a:r>
              <a:rPr lang="en-US" dirty="0"/>
              <a:t>!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Almost all librarians in cohorts 1-5 agreed or strongly agreed that the RTI will help them contribute to research and scholarship.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The vast majority in all five cohorts agreed or strongly agreed that RTI will advance the profession, increase the likelihood they will engage in evidence-based decisions making, and provide opportunities for partnership and understanding the needs of researchers.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b="1" dirty="0"/>
              <a:t>The lowest ranked reason for librarians participating in the RTI is supporting tenure and promotion efforts</a:t>
            </a:r>
          </a:p>
          <a:p>
            <a:endParaRPr lang="en-US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43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85900" y="1163638"/>
            <a:ext cx="4310063" cy="2424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1A71A6"/>
              </a:buClr>
            </a:pPr>
            <a:r>
              <a:rPr lang="en-US" dirty="0"/>
              <a:t>We also asked graduate student participants to s</a:t>
            </a:r>
            <a:r>
              <a:rPr lang="en-US" baseline="0" dirty="0"/>
              <a:t>tate their reasons </a:t>
            </a:r>
            <a:r>
              <a:rPr lang="en-US" dirty="0"/>
              <a:t>for attending the RTI.</a:t>
            </a:r>
          </a:p>
          <a:p>
            <a:pPr>
              <a:buClr>
                <a:srgbClr val="1A71A6"/>
              </a:buClr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b="1" dirty="0"/>
              <a:t>The highest ranked reasons for students participating in the RTI was to support their career goals and future employment and advancing the profession!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dirty="0"/>
              <a:t>Other highly ranked reasons for students include the likelihood to engage in evidence-based decision making, and the opportunities for partnership and understanding the needs of researchers.</a:t>
            </a:r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9827" indent="-349827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b="1" dirty="0"/>
              <a:t>The lowest ranked reasons for students to attend include demonstrating the value of the library to administration and users; and supporting tenure and promotion efforts.</a:t>
            </a:r>
            <a:endParaRPr lang="en-US" b="1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5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1A71A6"/>
              </a:buClr>
            </a:pPr>
            <a:r>
              <a:rPr lang="en-US" sz="1310" dirty="0"/>
              <a:t>We also asked the graduate students to </a:t>
            </a:r>
            <a:r>
              <a:rPr lang="en-US" sz="1310" baseline="0" dirty="0"/>
              <a:t>state their reasons </a:t>
            </a:r>
            <a:r>
              <a:rPr lang="en-US" sz="1310" dirty="0"/>
              <a:t>for attending the RTI.</a:t>
            </a:r>
          </a:p>
          <a:p>
            <a:pPr>
              <a:buClr>
                <a:srgbClr val="1A71A6"/>
              </a:buClr>
            </a:pPr>
            <a:endParaRPr lang="en-US" sz="1310" dirty="0"/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1310" b="1" dirty="0"/>
              <a:t>All students</a:t>
            </a:r>
            <a:r>
              <a:rPr lang="en-US" sz="1310" dirty="0"/>
              <a:t> in cohort 4 strongly agreed that the RTI will help them contribute to research scholarship, and </a:t>
            </a:r>
            <a:r>
              <a:rPr lang="en-US" sz="1310" b="1" dirty="0"/>
              <a:t>all students</a:t>
            </a:r>
            <a:r>
              <a:rPr lang="en-US" sz="1310" dirty="0"/>
              <a:t> in cohort 5 strongly agreed that the training will advance the profession.</a:t>
            </a:r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1310" dirty="0"/>
          </a:p>
          <a:p>
            <a:pPr marL="171450" indent="-171450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1310" dirty="0"/>
              <a:t> Most students agreed or strongly agreed that the training will provide partnership opportunities and support their career goals and future employment. </a:t>
            </a:r>
          </a:p>
          <a:p>
            <a:pPr>
              <a:buClr>
                <a:srgbClr val="1A71A6"/>
              </a:buClr>
            </a:pPr>
            <a:endParaRPr lang="en-US" sz="1310" dirty="0"/>
          </a:p>
          <a:p>
            <a:endParaRPr lang="en-US" sz="131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71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498AA-ED86-C856-2149-25B9B34A2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378754-14E6-7546-FAA1-C27BF2005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4F74D-FD03-78BB-8890-13E25F478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480B1-C0DD-6417-0FE0-BF6B6BE4B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4ABC-089A-9373-0E16-3A01B880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1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B3E3-92A7-A4D4-5CF8-29451B166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762287-0CB2-CC9B-6C02-A17BD2849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E9073-54AE-4DE1-680D-99E8EC3E3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2B907-39A1-061C-DCA4-81DFFEFE3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D3C16-135D-4D94-7E93-B56503872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7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7C82F1-23F8-C4BB-C170-85835F626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C9F41-C9DC-ACEB-03B7-825CBEA3E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A71B9-4FDF-94FE-3359-546C413C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681F5-3B1F-A995-4F41-F970EB4C0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8346E-A0AF-911A-1B22-57EF8C71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A881-0B65-0D29-F270-166A412E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139E0-5EDA-9CE4-969C-2194FFAA4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E8B30-CDA2-718F-F7AA-39A93D9D7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1B4B8-CB58-31CF-CF55-DBE05CE80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91EE7-68E6-EE4E-9BCA-C90D8F7C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8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2060-08B6-65AF-22B0-6DE4EA292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5166C-1B58-49EE-8AB7-495E27F30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A40C7-2767-AC54-37B7-10CB33D9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281F8-5DA6-B5F3-A537-97CEDC8E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14A3C-AE92-682F-C46B-79F33B24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8207-9F97-5F8A-6BC2-E0711C340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EF460-E6B4-3586-2261-1BE233B994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BAAE2B-E23B-9869-D20C-D498FD0A4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410C2-96B9-1F6B-FB6A-781E6E76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B5F17-7451-631B-81F2-64314BD4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65685-3336-9B7B-92CC-714C9ACDA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0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24DC4-4B00-5146-36C7-FE7FFBDCA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60D35-DC5C-501F-0F15-60D267900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42F945-5081-1F15-285D-BD1AA2A0E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D53341-FBFD-88C5-3195-D1EABFF7C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A0DF3B-9511-1705-EFD2-684B5219FB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54CC51-CAF3-91BE-9BF1-B1198964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AD1294-4E97-D43C-740F-49AE09E6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FDF158-1C0C-0B35-9DDC-CDF0D3F3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0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4561E-358E-0659-3137-B25A6BB34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4D81CB-DD3B-83A7-FA69-A37937181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9C54B0-0565-C368-D1EB-50D4B2510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7919E0-A851-187C-E602-09596756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56E84-FDF2-B2FA-56F1-B25431CE6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A02D9A-394D-8578-5B0B-644B57CD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BA8B62-F4DB-B55E-1250-6313FA3D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3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0772-910E-494A-DF21-9B34A425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983D0-7116-5D5E-2883-8E9328BAE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7B7C6-94DC-35D1-A7B7-1E6655454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39EB8-E6B6-2D8E-FA4A-E57D6BD7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A57A9-E645-5119-3A0F-AAC97DE0E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731FB-8330-920A-51C1-4767FB80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2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8C767-7129-D5F7-BD0F-A2788230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490803-44CC-1001-7BE6-277C11CE6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16818-DF29-3311-1AA2-45AA8BD4A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B7C69-A5C5-020F-463B-B75E714EC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FB63C-FB0B-6D23-F619-15A503709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AC5C-8AAB-8103-6D92-74D1AC48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2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BB834E-CA84-F51A-312B-72997D242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B7505-2E77-CB64-23AF-71AC0D304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577C8-70A1-4961-9DE0-CF72F47AA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36E4-CA51-6441-86A0-11511B4C7DB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2B996-7E35-C5A0-4981-334D8A8F7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16342-96A0-8233-22D9-B50289FE9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04EB-30F8-B448-B645-791137AEC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5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EC96B3-4076-7A7C-437F-B8E007187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2018"/>
              </p:ext>
            </p:extLst>
          </p:nvPr>
        </p:nvGraphicFramePr>
        <p:xfrm>
          <a:off x="0" y="1497496"/>
          <a:ext cx="12192000" cy="570332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540777">
                  <a:extLst>
                    <a:ext uri="{9D8B030D-6E8A-4147-A177-3AD203B41FA5}">
                      <a16:colId xmlns:a16="http://schemas.microsoft.com/office/drawing/2014/main" val="3913364072"/>
                    </a:ext>
                  </a:extLst>
                </a:gridCol>
                <a:gridCol w="1331785">
                  <a:extLst>
                    <a:ext uri="{9D8B030D-6E8A-4147-A177-3AD203B41FA5}">
                      <a16:colId xmlns:a16="http://schemas.microsoft.com/office/drawing/2014/main" val="3458229940"/>
                    </a:ext>
                  </a:extLst>
                </a:gridCol>
                <a:gridCol w="1413036">
                  <a:extLst>
                    <a:ext uri="{9D8B030D-6E8A-4147-A177-3AD203B41FA5}">
                      <a16:colId xmlns:a16="http://schemas.microsoft.com/office/drawing/2014/main" val="2121862761"/>
                    </a:ext>
                  </a:extLst>
                </a:gridCol>
                <a:gridCol w="1297715">
                  <a:extLst>
                    <a:ext uri="{9D8B030D-6E8A-4147-A177-3AD203B41FA5}">
                      <a16:colId xmlns:a16="http://schemas.microsoft.com/office/drawing/2014/main" val="1543336074"/>
                    </a:ext>
                  </a:extLst>
                </a:gridCol>
                <a:gridCol w="1297715">
                  <a:extLst>
                    <a:ext uri="{9D8B030D-6E8A-4147-A177-3AD203B41FA5}">
                      <a16:colId xmlns:a16="http://schemas.microsoft.com/office/drawing/2014/main" val="74737767"/>
                    </a:ext>
                  </a:extLst>
                </a:gridCol>
                <a:gridCol w="1310972">
                  <a:extLst>
                    <a:ext uri="{9D8B030D-6E8A-4147-A177-3AD203B41FA5}">
                      <a16:colId xmlns:a16="http://schemas.microsoft.com/office/drawing/2014/main" val="1168324123"/>
                    </a:ext>
                  </a:extLst>
                </a:gridCol>
              </a:tblGrid>
              <a:tr h="7478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PRIOR RESEARCH EXPERIENCE &amp; ACTIVITIES</a:t>
                      </a:r>
                    </a:p>
                    <a:p>
                      <a:pPr algn="ctr"/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Cohort 1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Cohort 2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Cohort 3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Cohort 4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Cohort 5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364636"/>
                  </a:ext>
                </a:extLst>
              </a:tr>
              <a:tr h="458125">
                <a:tc>
                  <a:txBody>
                    <a:bodyPr/>
                    <a:lstStyle/>
                    <a:p>
                      <a:pPr algn="l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Prior research education activities of participants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(N=20)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(N=20)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(N=20)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73475"/>
                  </a:ext>
                </a:extLst>
              </a:tr>
              <a:tr h="747822">
                <a:tc>
                  <a:txBody>
                    <a:bodyPr/>
                    <a:lstStyle/>
                    <a:p>
                      <a:r>
                        <a:rPr lang="en-US" sz="2000" dirty="0"/>
                        <a:t>Formal master’s degree and information science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324510"/>
                  </a:ext>
                </a:extLst>
              </a:tr>
              <a:tr h="598684">
                <a:tc>
                  <a:txBody>
                    <a:bodyPr/>
                    <a:lstStyle/>
                    <a:p>
                      <a:r>
                        <a:rPr lang="en-US" sz="2000" dirty="0"/>
                        <a:t>Continuing education programs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981986"/>
                  </a:ext>
                </a:extLst>
              </a:tr>
              <a:tr h="723581">
                <a:tc>
                  <a:txBody>
                    <a:bodyPr/>
                    <a:lstStyle/>
                    <a:p>
                      <a:r>
                        <a:rPr lang="en-US" sz="2000" dirty="0"/>
                        <a:t>Self-education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13044"/>
                  </a:ext>
                </a:extLst>
              </a:tr>
              <a:tr h="723581">
                <a:tc>
                  <a:txBody>
                    <a:bodyPr/>
                    <a:lstStyle/>
                    <a:p>
                      <a:r>
                        <a:rPr lang="en-US" sz="2000" dirty="0"/>
                        <a:t>Formal degree non-LIS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276025"/>
                  </a:ext>
                </a:extLst>
              </a:tr>
              <a:tr h="747822">
                <a:tc>
                  <a:txBody>
                    <a:bodyPr/>
                    <a:lstStyle/>
                    <a:p>
                      <a:r>
                        <a:rPr lang="en-US" sz="2000" dirty="0"/>
                        <a:t>Staff development programs provided by your institution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859504"/>
                  </a:ext>
                </a:extLst>
              </a:tr>
              <a:tr h="422682"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254143"/>
                  </a:ext>
                </a:extLst>
              </a:tr>
              <a:tr h="533206">
                <a:tc>
                  <a:txBody>
                    <a:bodyPr/>
                    <a:lstStyle/>
                    <a:p>
                      <a:r>
                        <a:rPr lang="en-US" sz="2000" dirty="0"/>
                        <a:t>Formal doctoral degree LIS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6396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7B3E0F6-91F3-0F6F-3295-F47AC93BD09E}"/>
              </a:ext>
            </a:extLst>
          </p:cNvPr>
          <p:cNvSpPr txBox="1"/>
          <p:nvPr/>
        </p:nvSpPr>
        <p:spPr>
          <a:xfrm rot="10800000" flipV="1">
            <a:off x="352911" y="286866"/>
            <a:ext cx="11486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RTI Participants’ Prior Research Experience &amp; Research Education Activities (Librarians)</a:t>
            </a:r>
          </a:p>
          <a:p>
            <a:pPr algn="ctr"/>
            <a:r>
              <a:rPr lang="en-US" sz="2400" b="1" dirty="0"/>
              <a:t>(in ranked order)</a:t>
            </a:r>
          </a:p>
        </p:txBody>
      </p:sp>
    </p:spTree>
    <p:extLst>
      <p:ext uri="{BB962C8B-B14F-4D97-AF65-F5344CB8AC3E}">
        <p14:creationId xmlns:p14="http://schemas.microsoft.com/office/powerpoint/2010/main" val="62496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10953"/>
              </p:ext>
            </p:extLst>
          </p:nvPr>
        </p:nvGraphicFramePr>
        <p:xfrm>
          <a:off x="317769" y="1517515"/>
          <a:ext cx="11297057" cy="458250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332915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492021">
                  <a:extLst>
                    <a:ext uri="{9D8B030D-6E8A-4147-A177-3AD203B41FA5}">
                      <a16:colId xmlns:a16="http://schemas.microsoft.com/office/drawing/2014/main" val="565794027"/>
                    </a:ext>
                  </a:extLst>
                </a:gridCol>
                <a:gridCol w="1472121">
                  <a:extLst>
                    <a:ext uri="{9D8B030D-6E8A-4147-A177-3AD203B41FA5}">
                      <a16:colId xmlns:a16="http://schemas.microsoft.com/office/drawing/2014/main" val="416379845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400" dirty="0"/>
                        <a:t>REASONS 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8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% Agreement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409882"/>
                  </a:ext>
                </a:extLst>
              </a:tr>
              <a:tr h="327436">
                <a:tc vMerge="1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REASONS 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C4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N=6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C5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N=8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25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increase likelihood I will conduct program evaluations and assessments</a:t>
                      </a:r>
                      <a:endParaRPr lang="en-US" sz="2000" b="1" dirty="0"/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71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increase likelihood I will engage in evidence-based decision making</a:t>
                      </a:r>
                      <a:endParaRPr lang="en-US" sz="2000" b="1" dirty="0"/>
                    </a:p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21650"/>
                  </a:ext>
                </a:extLst>
              </a:tr>
              <a:tr h="1023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help demonstrate the value of my library to my administration and users</a:t>
                      </a:r>
                    </a:p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264095"/>
                  </a:ext>
                </a:extLst>
              </a:tr>
              <a:tr h="7096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support my tenure and/or promotion efforts</a:t>
                      </a:r>
                    </a:p>
                    <a:p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49858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7000" y="361739"/>
            <a:ext cx="11937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Participants’ Reasons for Participating in the RTI (LIS Graduate Students)</a:t>
            </a:r>
          </a:p>
        </p:txBody>
      </p:sp>
    </p:spTree>
    <p:extLst>
      <p:ext uri="{BB962C8B-B14F-4D97-AF65-F5344CB8AC3E}">
        <p14:creationId xmlns:p14="http://schemas.microsoft.com/office/powerpoint/2010/main" val="3018945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76E2EC-D039-1E4D-97DE-9C427D861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1556"/>
              </p:ext>
            </p:extLst>
          </p:nvPr>
        </p:nvGraphicFramePr>
        <p:xfrm>
          <a:off x="719848" y="1634247"/>
          <a:ext cx="10350230" cy="441568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856590">
                  <a:extLst>
                    <a:ext uri="{9D8B030D-6E8A-4147-A177-3AD203B41FA5}">
                      <a16:colId xmlns:a16="http://schemas.microsoft.com/office/drawing/2014/main" val="1399435913"/>
                    </a:ext>
                  </a:extLst>
                </a:gridCol>
                <a:gridCol w="1746820">
                  <a:extLst>
                    <a:ext uri="{9D8B030D-6E8A-4147-A177-3AD203B41FA5}">
                      <a16:colId xmlns:a16="http://schemas.microsoft.com/office/drawing/2014/main" val="99370573"/>
                    </a:ext>
                  </a:extLst>
                </a:gridCol>
                <a:gridCol w="1746820">
                  <a:extLst>
                    <a:ext uri="{9D8B030D-6E8A-4147-A177-3AD203B41FA5}">
                      <a16:colId xmlns:a16="http://schemas.microsoft.com/office/drawing/2014/main" val="3675035817"/>
                    </a:ext>
                  </a:extLst>
                </a:gridCol>
              </a:tblGrid>
              <a:tr h="764396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Prior research educational activities of students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Cohort 4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(N=6)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Cohort 5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(N=8)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3121"/>
                  </a:ext>
                </a:extLst>
              </a:tr>
              <a:tr h="727816">
                <a:tc>
                  <a:txBody>
                    <a:bodyPr/>
                    <a:lstStyle/>
                    <a:p>
                      <a:r>
                        <a:rPr lang="en-US" sz="2000" dirty="0"/>
                        <a:t>Formal master’s degree and information science course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04421"/>
                  </a:ext>
                </a:extLst>
              </a:tr>
              <a:tr h="449868">
                <a:tc>
                  <a:txBody>
                    <a:bodyPr/>
                    <a:lstStyle/>
                    <a:p>
                      <a:r>
                        <a:rPr lang="en-US" sz="2000" dirty="0"/>
                        <a:t>Self-education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006734"/>
                  </a:ext>
                </a:extLst>
              </a:tr>
              <a:tr h="449868">
                <a:tc>
                  <a:txBody>
                    <a:bodyPr/>
                    <a:lstStyle/>
                    <a:p>
                      <a:r>
                        <a:rPr lang="en-US" sz="2000" dirty="0"/>
                        <a:t>Continuing education programs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6432"/>
                  </a:ext>
                </a:extLst>
              </a:tr>
              <a:tr h="594099">
                <a:tc>
                  <a:txBody>
                    <a:bodyPr/>
                    <a:lstStyle/>
                    <a:p>
                      <a:r>
                        <a:rPr lang="en-US" sz="2000" dirty="0"/>
                        <a:t>Formal degree non-LIS course(s)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057682"/>
                  </a:ext>
                </a:extLst>
              </a:tr>
              <a:tr h="594099">
                <a:tc>
                  <a:txBody>
                    <a:bodyPr/>
                    <a:lstStyle/>
                    <a:p>
                      <a:r>
                        <a:rPr lang="en-US" sz="2000" dirty="0"/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328392"/>
                  </a:ext>
                </a:extLst>
              </a:tr>
              <a:tr h="594099">
                <a:tc>
                  <a:txBody>
                    <a:bodyPr/>
                    <a:lstStyle/>
                    <a:p>
                      <a:r>
                        <a:rPr lang="en-US" sz="2000" dirty="0"/>
                        <a:t>Staff development programs provided by your institution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725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0800000" flipV="1">
            <a:off x="596346" y="416921"/>
            <a:ext cx="10473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    RTI Participants’ Prior Research Educational Activities (LIS Graduate Students)</a:t>
            </a:r>
          </a:p>
          <a:p>
            <a:pPr algn="ctr"/>
            <a:r>
              <a:rPr lang="en-US" sz="2400" b="1" dirty="0"/>
              <a:t>(in ranked order)</a:t>
            </a:r>
          </a:p>
        </p:txBody>
      </p:sp>
    </p:spTree>
    <p:extLst>
      <p:ext uri="{BB962C8B-B14F-4D97-AF65-F5344CB8AC3E}">
        <p14:creationId xmlns:p14="http://schemas.microsoft.com/office/powerpoint/2010/main" val="397307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76E2EC-D039-1E4D-97DE-9C427D861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69291"/>
              </p:ext>
            </p:extLst>
          </p:nvPr>
        </p:nvGraphicFramePr>
        <p:xfrm>
          <a:off x="185530" y="1550504"/>
          <a:ext cx="11860696" cy="489345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150342">
                  <a:extLst>
                    <a:ext uri="{9D8B030D-6E8A-4147-A177-3AD203B41FA5}">
                      <a16:colId xmlns:a16="http://schemas.microsoft.com/office/drawing/2014/main" val="1399435913"/>
                    </a:ext>
                  </a:extLst>
                </a:gridCol>
                <a:gridCol w="986493">
                  <a:extLst>
                    <a:ext uri="{9D8B030D-6E8A-4147-A177-3AD203B41FA5}">
                      <a16:colId xmlns:a16="http://schemas.microsoft.com/office/drawing/2014/main" val="3960428219"/>
                    </a:ext>
                  </a:extLst>
                </a:gridCol>
                <a:gridCol w="931574">
                  <a:extLst>
                    <a:ext uri="{9D8B030D-6E8A-4147-A177-3AD203B41FA5}">
                      <a16:colId xmlns:a16="http://schemas.microsoft.com/office/drawing/2014/main" val="587751035"/>
                    </a:ext>
                  </a:extLst>
                </a:gridCol>
                <a:gridCol w="952509">
                  <a:extLst>
                    <a:ext uri="{9D8B030D-6E8A-4147-A177-3AD203B41FA5}">
                      <a16:colId xmlns:a16="http://schemas.microsoft.com/office/drawing/2014/main" val="2915748704"/>
                    </a:ext>
                  </a:extLst>
                </a:gridCol>
                <a:gridCol w="906841">
                  <a:extLst>
                    <a:ext uri="{9D8B030D-6E8A-4147-A177-3AD203B41FA5}">
                      <a16:colId xmlns:a16="http://schemas.microsoft.com/office/drawing/2014/main" val="99370573"/>
                    </a:ext>
                  </a:extLst>
                </a:gridCol>
                <a:gridCol w="932937">
                  <a:extLst>
                    <a:ext uri="{9D8B030D-6E8A-4147-A177-3AD203B41FA5}">
                      <a16:colId xmlns:a16="http://schemas.microsoft.com/office/drawing/2014/main" val="3675035817"/>
                    </a:ext>
                  </a:extLst>
                </a:gridCol>
              </a:tblGrid>
              <a:tr h="193368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PRIOR RESEARCH EXPERIENCE &amp;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1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2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3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4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5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5719"/>
                  </a:ext>
                </a:extLst>
              </a:tr>
              <a:tr h="449692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Have conducted research since master’s degree?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(N=19)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(N=20)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(N=20)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478250"/>
                  </a:ext>
                </a:extLst>
              </a:tr>
              <a:tr h="40540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RESPONSES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229217"/>
                  </a:ext>
                </a:extLst>
              </a:tr>
              <a:tr h="405402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334000"/>
                  </a:ext>
                </a:extLst>
              </a:tr>
              <a:tr h="38675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355748"/>
                  </a:ext>
                </a:extLst>
              </a:tr>
              <a:tr h="588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How often have you participated on a research team since obtaining LIS master’s degree?</a:t>
                      </a:r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33505"/>
                  </a:ext>
                </a:extLst>
              </a:tr>
              <a:tr h="40540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  Always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185048"/>
                  </a:ext>
                </a:extLst>
              </a:tr>
              <a:tr h="40540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Often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7651"/>
                  </a:ext>
                </a:extLst>
              </a:tr>
              <a:tr h="40540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Sometimes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131553"/>
                  </a:ext>
                </a:extLst>
              </a:tr>
              <a:tr h="40540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Rarely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94930"/>
                  </a:ext>
                </a:extLst>
              </a:tr>
              <a:tr h="40540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Never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86833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0800000" flipV="1">
            <a:off x="397564" y="702953"/>
            <a:ext cx="11608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RTI Participants’ Prior Research Experience &amp; Research Education Activities (Librarians)</a:t>
            </a:r>
          </a:p>
        </p:txBody>
      </p:sp>
    </p:spTree>
    <p:extLst>
      <p:ext uri="{BB962C8B-B14F-4D97-AF65-F5344CB8AC3E}">
        <p14:creationId xmlns:p14="http://schemas.microsoft.com/office/powerpoint/2010/main" val="388226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76E2EC-D039-1E4D-97DE-9C427D861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630661"/>
              </p:ext>
            </p:extLst>
          </p:nvPr>
        </p:nvGraphicFramePr>
        <p:xfrm>
          <a:off x="46382" y="1484243"/>
          <a:ext cx="12099235" cy="469576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388144">
                  <a:extLst>
                    <a:ext uri="{9D8B030D-6E8A-4147-A177-3AD203B41FA5}">
                      <a16:colId xmlns:a16="http://schemas.microsoft.com/office/drawing/2014/main" val="1399435913"/>
                    </a:ext>
                  </a:extLst>
                </a:gridCol>
                <a:gridCol w="971088">
                  <a:extLst>
                    <a:ext uri="{9D8B030D-6E8A-4147-A177-3AD203B41FA5}">
                      <a16:colId xmlns:a16="http://schemas.microsoft.com/office/drawing/2014/main" val="3960428219"/>
                    </a:ext>
                  </a:extLst>
                </a:gridCol>
                <a:gridCol w="905475">
                  <a:extLst>
                    <a:ext uri="{9D8B030D-6E8A-4147-A177-3AD203B41FA5}">
                      <a16:colId xmlns:a16="http://schemas.microsoft.com/office/drawing/2014/main" val="587751035"/>
                    </a:ext>
                  </a:extLst>
                </a:gridCol>
                <a:gridCol w="997334">
                  <a:extLst>
                    <a:ext uri="{9D8B030D-6E8A-4147-A177-3AD203B41FA5}">
                      <a16:colId xmlns:a16="http://schemas.microsoft.com/office/drawing/2014/main" val="2915748704"/>
                    </a:ext>
                  </a:extLst>
                </a:gridCol>
                <a:gridCol w="931719">
                  <a:extLst>
                    <a:ext uri="{9D8B030D-6E8A-4147-A177-3AD203B41FA5}">
                      <a16:colId xmlns:a16="http://schemas.microsoft.com/office/drawing/2014/main" val="99370573"/>
                    </a:ext>
                  </a:extLst>
                </a:gridCol>
                <a:gridCol w="905475">
                  <a:extLst>
                    <a:ext uri="{9D8B030D-6E8A-4147-A177-3AD203B41FA5}">
                      <a16:colId xmlns:a16="http://schemas.microsoft.com/office/drawing/2014/main" val="3675035817"/>
                    </a:ext>
                  </a:extLst>
                </a:gridCol>
              </a:tblGrid>
              <a:tr h="72887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PRIOR RESEARCH EXPERIENCE &amp;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1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2 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3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4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5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5719"/>
                  </a:ext>
                </a:extLst>
              </a:tr>
              <a:tr h="463826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416929"/>
                  </a:ext>
                </a:extLst>
              </a:tr>
              <a:tr h="344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</a:rPr>
                        <a:t>Have you participated in biomedical research as a research team member…? 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RESPONSES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614002"/>
                  </a:ext>
                </a:extLst>
              </a:tr>
              <a:tr h="47258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716862"/>
                  </a:ext>
                </a:extLst>
              </a:tr>
              <a:tr h="47258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949330"/>
                  </a:ext>
                </a:extLst>
              </a:tr>
              <a:tr h="419814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bg1"/>
                          </a:solidFill>
                        </a:rPr>
                        <a:t>Identify the type of biomedical research in which you have participated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833505"/>
                  </a:ext>
                </a:extLst>
              </a:tr>
              <a:tr h="443084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  Systematic or other types of reviews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185048"/>
                  </a:ext>
                </a:extLst>
              </a:tr>
              <a:tr h="443084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Randomized controlled trials (RCTs)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7651"/>
                  </a:ext>
                </a:extLst>
              </a:tr>
              <a:tr h="443084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Cohort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131553"/>
                  </a:ext>
                </a:extLst>
              </a:tr>
              <a:tr h="443084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9493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0800000" flipV="1">
            <a:off x="324677" y="611065"/>
            <a:ext cx="11542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RTI Participants’ Prior Research Experience &amp; Research Education Activities (Librarians)</a:t>
            </a:r>
          </a:p>
        </p:txBody>
      </p:sp>
    </p:spTree>
    <p:extLst>
      <p:ext uri="{BB962C8B-B14F-4D97-AF65-F5344CB8AC3E}">
        <p14:creationId xmlns:p14="http://schemas.microsoft.com/office/powerpoint/2010/main" val="289090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76E2EC-D039-1E4D-97DE-9C427D861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148072"/>
              </p:ext>
            </p:extLst>
          </p:nvPr>
        </p:nvGraphicFramePr>
        <p:xfrm>
          <a:off x="1" y="510341"/>
          <a:ext cx="12192000" cy="629715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434469">
                  <a:extLst>
                    <a:ext uri="{9D8B030D-6E8A-4147-A177-3AD203B41FA5}">
                      <a16:colId xmlns:a16="http://schemas.microsoft.com/office/drawing/2014/main" val="1399435913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3960428219"/>
                    </a:ext>
                  </a:extLst>
                </a:gridCol>
                <a:gridCol w="954156">
                  <a:extLst>
                    <a:ext uri="{9D8B030D-6E8A-4147-A177-3AD203B41FA5}">
                      <a16:colId xmlns:a16="http://schemas.microsoft.com/office/drawing/2014/main" val="587751035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2915748704"/>
                    </a:ext>
                  </a:extLst>
                </a:gridCol>
                <a:gridCol w="954157">
                  <a:extLst>
                    <a:ext uri="{9D8B030D-6E8A-4147-A177-3AD203B41FA5}">
                      <a16:colId xmlns:a16="http://schemas.microsoft.com/office/drawing/2014/main" val="99370573"/>
                    </a:ext>
                  </a:extLst>
                </a:gridCol>
                <a:gridCol w="127225">
                  <a:extLst>
                    <a:ext uri="{9D8B030D-6E8A-4147-A177-3AD203B41FA5}">
                      <a16:colId xmlns:a16="http://schemas.microsoft.com/office/drawing/2014/main" val="146369117"/>
                    </a:ext>
                  </a:extLst>
                </a:gridCol>
                <a:gridCol w="866689">
                  <a:extLst>
                    <a:ext uri="{9D8B030D-6E8A-4147-A177-3AD203B41FA5}">
                      <a16:colId xmlns:a16="http://schemas.microsoft.com/office/drawing/2014/main" val="3675035817"/>
                    </a:ext>
                  </a:extLst>
                </a:gridCol>
              </a:tblGrid>
              <a:tr h="695607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PRIOR RESEARCH EXPERIENCE &amp;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1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2 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3 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4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bg1"/>
                          </a:solidFill>
                        </a:rPr>
                        <a:t>Cohort 5</a:t>
                      </a:r>
                    </a:p>
                    <a:p>
                      <a:pPr algn="ctr"/>
                      <a:r>
                        <a:rPr lang="en-US" sz="1600" b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5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5719"/>
                  </a:ext>
                </a:extLst>
              </a:tr>
              <a:tr h="364450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3121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bg1"/>
                          </a:solidFill>
                        </a:rPr>
                        <a:t>Have you conducted library or health information research…?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RESPONSES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364400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04421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6432"/>
                  </a:ext>
                </a:extLst>
              </a:tr>
              <a:tr h="467002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bg1"/>
                          </a:solidFill>
                        </a:rPr>
                        <a:t>Identify type of library/health information research in which you have participated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70910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Surveys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797168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Interviews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42641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Content Analysis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945723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Bibliometrics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88427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Mixed methods research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4055"/>
                  </a:ext>
                </a:extLst>
              </a:tr>
              <a:tr h="376885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Secondary research (LIS systematic reviews, scoping reviews, etc.)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974883"/>
                  </a:ext>
                </a:extLst>
              </a:tr>
              <a:tr h="659550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Local research, assessment, or evaluation (in-house surveys, instructional evaluations, etc.)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54193"/>
                  </a:ext>
                </a:extLst>
              </a:tr>
              <a:tr h="54418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Other types of library or health information research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7239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0800000" flipV="1">
            <a:off x="495525" y="48675"/>
            <a:ext cx="11486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RTI Participants’ Prior Research Experience &amp; Research Education Activities (Librarians)</a:t>
            </a:r>
          </a:p>
        </p:txBody>
      </p:sp>
    </p:spTree>
    <p:extLst>
      <p:ext uri="{BB962C8B-B14F-4D97-AF65-F5344CB8AC3E}">
        <p14:creationId xmlns:p14="http://schemas.microsoft.com/office/powerpoint/2010/main" val="108578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76E2EC-D039-1E4D-97DE-9C427D861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724867"/>
              </p:ext>
            </p:extLst>
          </p:nvPr>
        </p:nvGraphicFramePr>
        <p:xfrm>
          <a:off x="0" y="696076"/>
          <a:ext cx="11820939" cy="584665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6480313">
                  <a:extLst>
                    <a:ext uri="{9D8B030D-6E8A-4147-A177-3AD203B41FA5}">
                      <a16:colId xmlns:a16="http://schemas.microsoft.com/office/drawing/2014/main" val="1399435913"/>
                    </a:ext>
                  </a:extLst>
                </a:gridCol>
                <a:gridCol w="1099930">
                  <a:extLst>
                    <a:ext uri="{9D8B030D-6E8A-4147-A177-3AD203B41FA5}">
                      <a16:colId xmlns:a16="http://schemas.microsoft.com/office/drawing/2014/main" val="3960428219"/>
                    </a:ext>
                  </a:extLst>
                </a:gridCol>
                <a:gridCol w="1179444">
                  <a:extLst>
                    <a:ext uri="{9D8B030D-6E8A-4147-A177-3AD203B41FA5}">
                      <a16:colId xmlns:a16="http://schemas.microsoft.com/office/drawing/2014/main" val="587751035"/>
                    </a:ext>
                  </a:extLst>
                </a:gridCol>
                <a:gridCol w="980661">
                  <a:extLst>
                    <a:ext uri="{9D8B030D-6E8A-4147-A177-3AD203B41FA5}">
                      <a16:colId xmlns:a16="http://schemas.microsoft.com/office/drawing/2014/main" val="2915748704"/>
                    </a:ext>
                  </a:extLst>
                </a:gridCol>
                <a:gridCol w="1086678">
                  <a:extLst>
                    <a:ext uri="{9D8B030D-6E8A-4147-A177-3AD203B41FA5}">
                      <a16:colId xmlns:a16="http://schemas.microsoft.com/office/drawing/2014/main" val="99370573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3675035817"/>
                    </a:ext>
                  </a:extLst>
                </a:gridCol>
              </a:tblGrid>
              <a:tr h="62914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bg1"/>
                          </a:solidFill>
                        </a:rPr>
                        <a:t>PRIOR RESEARCH EXPERIENCE &amp; ACTIVITIES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1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2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3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4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Cohort 5</a:t>
                      </a:r>
                    </a:p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5719"/>
                  </a:ext>
                </a:extLst>
              </a:tr>
              <a:tr h="181218">
                <a:tc>
                  <a:txBody>
                    <a:bodyPr/>
                    <a:lstStyle/>
                    <a:p>
                      <a:pPr algn="l"/>
                      <a:endParaRPr lang="en-US" sz="18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(N=26)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N=17)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312058"/>
                  </a:ext>
                </a:extLst>
              </a:tr>
              <a:tr h="402529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bg1"/>
                          </a:solidFill>
                        </a:rPr>
                        <a:t>Have you disseminated your research results?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RESPONSES 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33121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04421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6432"/>
                  </a:ext>
                </a:extLst>
              </a:tr>
              <a:tr h="429458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>
                          <a:solidFill>
                            <a:schemeClr val="bg1"/>
                          </a:solidFill>
                        </a:rPr>
                        <a:t>How have you disseminated your research results?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</a:rPr>
                        <a:t>(N=13)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70910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Published a book (solo or co-author)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797168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Published in a book chapter (chapter author or co-author)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742641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Published in a peer-reviewed journal (print or online)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945723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Published in a non-peer-reviewed journal (print or online)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88427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Presented a paper at a professional conference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4055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Presented a poster at a professional conference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974883"/>
                  </a:ext>
                </a:extLst>
              </a:tr>
              <a:tr h="466209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Presented at your home institution in an informal forum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454193"/>
                  </a:ext>
                </a:extLst>
              </a:tr>
              <a:tr h="627474"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72397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0800000" flipV="1">
            <a:off x="-127327" y="0"/>
            <a:ext cx="11486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RTI Participants’ Prior Research Experience &amp; Research Education Activities (Librarians)</a:t>
            </a:r>
          </a:p>
        </p:txBody>
      </p:sp>
    </p:spTree>
    <p:extLst>
      <p:ext uri="{BB962C8B-B14F-4D97-AF65-F5344CB8AC3E}">
        <p14:creationId xmlns:p14="http://schemas.microsoft.com/office/powerpoint/2010/main" val="3417111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/>
        </p:nvGraphicFramePr>
        <p:xfrm>
          <a:off x="363684" y="1132610"/>
          <a:ext cx="11492345" cy="568924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6654274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165726">
                  <a:extLst>
                    <a:ext uri="{9D8B030D-6E8A-4147-A177-3AD203B41FA5}">
                      <a16:colId xmlns:a16="http://schemas.microsoft.com/office/drawing/2014/main" val="3692516915"/>
                    </a:ext>
                  </a:extLst>
                </a:gridCol>
                <a:gridCol w="1015996">
                  <a:extLst>
                    <a:ext uri="{9D8B030D-6E8A-4147-A177-3AD203B41FA5}">
                      <a16:colId xmlns:a16="http://schemas.microsoft.com/office/drawing/2014/main" val="1691615806"/>
                    </a:ext>
                  </a:extLst>
                </a:gridCol>
                <a:gridCol w="961079">
                  <a:extLst>
                    <a:ext uri="{9D8B030D-6E8A-4147-A177-3AD203B41FA5}">
                      <a16:colId xmlns:a16="http://schemas.microsoft.com/office/drawing/2014/main" val="2480102467"/>
                    </a:ext>
                  </a:extLst>
                </a:gridCol>
                <a:gridCol w="878698">
                  <a:extLst>
                    <a:ext uri="{9D8B030D-6E8A-4147-A177-3AD203B41FA5}">
                      <a16:colId xmlns:a16="http://schemas.microsoft.com/office/drawing/2014/main" val="565794027"/>
                    </a:ext>
                  </a:extLst>
                </a:gridCol>
                <a:gridCol w="816572">
                  <a:extLst>
                    <a:ext uri="{9D8B030D-6E8A-4147-A177-3AD203B41FA5}">
                      <a16:colId xmlns:a16="http://schemas.microsoft.com/office/drawing/2014/main" val="4163798459"/>
                    </a:ext>
                  </a:extLst>
                </a:gridCol>
              </a:tblGrid>
              <a:tr h="431445">
                <a:tc rowSpan="2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000" dirty="0"/>
                        <a:t>REASONS  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% Agreement (Strongly agree or agree)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409882"/>
                  </a:ext>
                </a:extLst>
              </a:tr>
              <a:tr h="822960">
                <a:tc vMerge="1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REASONS 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C1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2018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C2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2019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C3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C4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C5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N=26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lang="en-US" sz="2000" b="0" dirty="0"/>
                        <a:t>Will support my career goals and future employment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highlight>
                          <a:srgbClr val="C0C0C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13868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lang="en-US" sz="2000" dirty="0"/>
                        <a:t>Will help me contribute to research and scholarship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advance the profession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21650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increase likelihood I will engage in evidence-based decision making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344309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provide opportunity to partner with and understand the needs of researchers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309663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increase likelihood I will conduct program evaluations and assessments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543738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help demonstrate the value of my library to my administration and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93331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support my tenure and/or promotion efforts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7933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7001" y="259011"/>
            <a:ext cx="11937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Participants’ Reasons for Participating in the RTI (Librarians)</a:t>
            </a:r>
          </a:p>
          <a:p>
            <a:pPr algn="ctr"/>
            <a:r>
              <a:rPr lang="en-US" sz="2800" b="1" dirty="0"/>
              <a:t>(in ranked order)</a:t>
            </a:r>
          </a:p>
        </p:txBody>
      </p:sp>
    </p:spTree>
    <p:extLst>
      <p:ext uri="{BB962C8B-B14F-4D97-AF65-F5344CB8AC3E}">
        <p14:creationId xmlns:p14="http://schemas.microsoft.com/office/powerpoint/2010/main" val="47826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/>
        </p:nvGraphicFramePr>
        <p:xfrm>
          <a:off x="1692442" y="1427747"/>
          <a:ext cx="8462211" cy="469463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274548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924019">
                  <a:extLst>
                    <a:ext uri="{9D8B030D-6E8A-4147-A177-3AD203B41FA5}">
                      <a16:colId xmlns:a16="http://schemas.microsoft.com/office/drawing/2014/main" val="3692516915"/>
                    </a:ext>
                  </a:extLst>
                </a:gridCol>
                <a:gridCol w="805334">
                  <a:extLst>
                    <a:ext uri="{9D8B030D-6E8A-4147-A177-3AD203B41FA5}">
                      <a16:colId xmlns:a16="http://schemas.microsoft.com/office/drawing/2014/main" val="1691615806"/>
                    </a:ext>
                  </a:extLst>
                </a:gridCol>
                <a:gridCol w="761804">
                  <a:extLst>
                    <a:ext uri="{9D8B030D-6E8A-4147-A177-3AD203B41FA5}">
                      <a16:colId xmlns:a16="http://schemas.microsoft.com/office/drawing/2014/main" val="2480102467"/>
                    </a:ext>
                  </a:extLst>
                </a:gridCol>
                <a:gridCol w="696506">
                  <a:extLst>
                    <a:ext uri="{9D8B030D-6E8A-4147-A177-3AD203B41FA5}">
                      <a16:colId xmlns:a16="http://schemas.microsoft.com/office/drawing/2014/main" val="565794027"/>
                    </a:ext>
                  </a:extLst>
                </a:gridCol>
              </a:tblGrid>
              <a:tr h="31745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REASONS 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% Agreement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409882"/>
                  </a:ext>
                </a:extLst>
              </a:tr>
              <a:tr h="948690">
                <a:tc vMerge="1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REASONS 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C4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N=26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(Lib)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C4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N=6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(Stud)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C5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N=26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(Lib)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C5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N=8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(Stud)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317453">
                <a:tc>
                  <a:txBody>
                    <a:bodyPr/>
                    <a:lstStyle/>
                    <a:p>
                      <a:r>
                        <a:rPr lang="en-US" sz="1400" b="0" dirty="0"/>
                        <a:t>Will support my career goals and future employment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highlight>
                            <a:srgbClr val="C0C0C0"/>
                          </a:highlight>
                        </a:rPr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138681"/>
                  </a:ext>
                </a:extLst>
              </a:tr>
              <a:tr h="317453">
                <a:tc>
                  <a:txBody>
                    <a:bodyPr/>
                    <a:lstStyle/>
                    <a:p>
                      <a:r>
                        <a:rPr lang="en-US" sz="1400" dirty="0"/>
                        <a:t>Will help me contribute to research and scholarship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96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539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Will increase likelihood I will engage in evidence-based decision making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21650"/>
                  </a:ext>
                </a:extLst>
              </a:tr>
              <a:tr h="317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Will advance the profession 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232417"/>
                  </a:ext>
                </a:extLst>
              </a:tr>
              <a:tr h="539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Will increase likelihood I will conduct program evaluations and assessments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261290"/>
                  </a:ext>
                </a:extLst>
              </a:tr>
              <a:tr h="539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Will provide opportunity to partner with and understand the needs of researchers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132571"/>
                  </a:ext>
                </a:extLst>
              </a:tr>
              <a:tr h="539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Will help demonstrate the value of my library to my administration and users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87590"/>
                  </a:ext>
                </a:extLst>
              </a:tr>
              <a:tr h="3174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Will support my tenure and/or promotion efforts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5327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7001" y="475579"/>
            <a:ext cx="1193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Reasons for Participating in the RTI (Librarians &amp; LIS Graduate Students)</a:t>
            </a:r>
          </a:p>
        </p:txBody>
      </p:sp>
    </p:spTree>
    <p:extLst>
      <p:ext uri="{BB962C8B-B14F-4D97-AF65-F5344CB8AC3E}">
        <p14:creationId xmlns:p14="http://schemas.microsoft.com/office/powerpoint/2010/main" val="3056509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811009"/>
              </p:ext>
            </p:extLst>
          </p:nvPr>
        </p:nvGraphicFramePr>
        <p:xfrm>
          <a:off x="317769" y="1517515"/>
          <a:ext cx="11297057" cy="458250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332915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492021">
                  <a:extLst>
                    <a:ext uri="{9D8B030D-6E8A-4147-A177-3AD203B41FA5}">
                      <a16:colId xmlns:a16="http://schemas.microsoft.com/office/drawing/2014/main" val="565794027"/>
                    </a:ext>
                  </a:extLst>
                </a:gridCol>
                <a:gridCol w="1472121">
                  <a:extLst>
                    <a:ext uri="{9D8B030D-6E8A-4147-A177-3AD203B41FA5}">
                      <a16:colId xmlns:a16="http://schemas.microsoft.com/office/drawing/2014/main" val="416379845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  <a:p>
                      <a:pPr algn="ctr"/>
                      <a:r>
                        <a:rPr lang="en-US" sz="2400" dirty="0"/>
                        <a:t>REASONS 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8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% Agreement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409882"/>
                  </a:ext>
                </a:extLst>
              </a:tr>
              <a:tr h="327436">
                <a:tc vMerge="1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REASONS 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C4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2021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N=6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C5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N=8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9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25987">
                <a:tc>
                  <a:txBody>
                    <a:bodyPr/>
                    <a:lstStyle/>
                    <a:p>
                      <a:endParaRPr lang="en-US" sz="2000" dirty="0"/>
                    </a:p>
                    <a:p>
                      <a:r>
                        <a:rPr lang="en-US" sz="2000" dirty="0"/>
                        <a:t>Will help me contribute to research and scholarship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100*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7130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advance the profession </a:t>
                      </a:r>
                    </a:p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721650"/>
                  </a:ext>
                </a:extLst>
              </a:tr>
              <a:tr h="1023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Will provide opportunity to partner with and understand the needs of researchers</a:t>
                      </a:r>
                    </a:p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264095"/>
                  </a:ext>
                </a:extLst>
              </a:tr>
              <a:tr h="709644">
                <a:tc>
                  <a:txBody>
                    <a:bodyPr/>
                    <a:lstStyle/>
                    <a:p>
                      <a:r>
                        <a:rPr lang="en-US" sz="2000" b="0" dirty="0"/>
                        <a:t>Will support my career goals and future employment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49858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7000" y="361739"/>
            <a:ext cx="11937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Participants’ Reasons for Participating in the RTI (LIS Graduate Students)</a:t>
            </a:r>
          </a:p>
        </p:txBody>
      </p:sp>
    </p:spTree>
    <p:extLst>
      <p:ext uri="{BB962C8B-B14F-4D97-AF65-F5344CB8AC3E}">
        <p14:creationId xmlns:p14="http://schemas.microsoft.com/office/powerpoint/2010/main" val="1036054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4731</TotalTime>
  <Words>1888</Words>
  <Application>Microsoft Office PowerPoint</Application>
  <PresentationFormat>Widescreen</PresentationFormat>
  <Paragraphs>521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Lessick</dc:creator>
  <cp:lastModifiedBy>Debra Cavanaugh</cp:lastModifiedBy>
  <cp:revision>30</cp:revision>
  <cp:lastPrinted>2022-11-05T18:51:34Z</cp:lastPrinted>
  <dcterms:created xsi:type="dcterms:W3CDTF">2022-11-03T00:32:12Z</dcterms:created>
  <dcterms:modified xsi:type="dcterms:W3CDTF">2024-09-18T14:53:13Z</dcterms:modified>
</cp:coreProperties>
</file>