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sldIdLst>
    <p:sldId id="385" r:id="rId2"/>
    <p:sldId id="379" r:id="rId3"/>
    <p:sldId id="375" r:id="rId4"/>
    <p:sldId id="386" r:id="rId5"/>
    <p:sldId id="387" r:id="rId6"/>
    <p:sldId id="388" r:id="rId7"/>
    <p:sldId id="419" r:id="rId8"/>
    <p:sldId id="420" r:id="rId9"/>
    <p:sldId id="380" r:id="rId10"/>
    <p:sldId id="382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8A9AC"/>
    <a:srgbClr val="91B4B7"/>
    <a:srgbClr val="CAF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69"/>
    <p:restoredTop sz="69388"/>
  </p:normalViewPr>
  <p:slideViewPr>
    <p:cSldViewPr snapToGrid="0">
      <p:cViewPr varScale="1">
        <p:scale>
          <a:sx n="69" d="100"/>
          <a:sy n="69" d="100"/>
        </p:scale>
        <p:origin x="774" y="48"/>
      </p:cViewPr>
      <p:guideLst/>
    </p:cSldViewPr>
  </p:slideViewPr>
  <p:notesTextViewPr>
    <p:cViewPr>
      <p:scale>
        <a:sx n="135" d="100"/>
        <a:sy n="135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Grid="0">
      <p:cViewPr varScale="1">
        <p:scale>
          <a:sx n="97" d="100"/>
          <a:sy n="97" d="100"/>
        </p:scale>
        <p:origin x="3416" y="20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812654-3D8F-1F40-93FC-923CEF030D48}" type="datetimeFigureOut">
              <a:rPr lang="en-US" smtClean="0"/>
              <a:t>9/18/2024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18E030-0FAB-AB46-95BF-6F8DA2E1A7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30973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4913" indent="-174913">
              <a:buClr>
                <a:srgbClr val="1A71A6"/>
              </a:buClr>
              <a:buFont typeface="Arial" panose="020B0604020202020204" pitchFamily="34" charset="0"/>
              <a:buChar char="•"/>
            </a:pPr>
            <a:r>
              <a:rPr lang="en-US" dirty="0"/>
              <a:t>Librarian Fellows reported having training</a:t>
            </a:r>
            <a:r>
              <a:rPr lang="en-US" baseline="0" dirty="0"/>
              <a:t> in research from various sources – these activities are ranked in order of frequency of the activity.</a:t>
            </a:r>
          </a:p>
          <a:p>
            <a:pPr marL="174913" indent="-174913">
              <a:buClr>
                <a:srgbClr val="1A71A6"/>
              </a:buClr>
              <a:buFont typeface="Arial" panose="020B0604020202020204" pitchFamily="34" charset="0"/>
              <a:buChar char="•"/>
            </a:pPr>
            <a:endParaRPr lang="en-US" dirty="0"/>
          </a:p>
          <a:p>
            <a:pPr marL="174913" indent="-174913">
              <a:buClr>
                <a:srgbClr val="1A71A6"/>
              </a:buClr>
              <a:buFont typeface="Arial" panose="020B0604020202020204" pitchFamily="34" charset="0"/>
              <a:buChar char="•"/>
            </a:pPr>
            <a:r>
              <a:rPr lang="en-US" dirty="0"/>
              <a:t>Over half of the participants in Cohort 1-5 (and almost half of Cohort 2) received research training in a LIS master’s course.</a:t>
            </a:r>
          </a:p>
          <a:p>
            <a:pPr marL="174913" indent="-174913">
              <a:buClr>
                <a:srgbClr val="1A71A6"/>
              </a:buClr>
              <a:buFont typeface="Arial" panose="020B0604020202020204" pitchFamily="34" charset="0"/>
              <a:buChar char="•"/>
            </a:pPr>
            <a:endParaRPr lang="en-US" dirty="0"/>
          </a:p>
          <a:p>
            <a:pPr marL="174913" marR="0" lvl="0" indent="-174913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A71A6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Over half of the participants in Cohort 1-5 (and almost half of Cohort 3) participated in research-related continuing education programs.</a:t>
            </a:r>
          </a:p>
          <a:p>
            <a:pPr marL="174913" marR="0" lvl="0" indent="-174913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A71A6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endParaRPr lang="en-US" dirty="0"/>
          </a:p>
          <a:p>
            <a:pPr marL="174913" marR="0" lvl="0" indent="-174913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A71A6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Over half of the participants in Cohort 1-5 (except Cohort 1 ) participated in self-education activities. </a:t>
            </a:r>
          </a:p>
          <a:p>
            <a:pPr marL="174913" indent="-174913">
              <a:buClr>
                <a:srgbClr val="1A71A6"/>
              </a:buClr>
              <a:buFont typeface="Arial" panose="020B0604020202020204" pitchFamily="34" charset="0"/>
              <a:buChar char="•"/>
            </a:pPr>
            <a:endParaRPr lang="en-US" dirty="0"/>
          </a:p>
          <a:p>
            <a:pPr marL="174913" indent="-174913">
              <a:buClr>
                <a:srgbClr val="1A71A6"/>
              </a:buClr>
              <a:buFont typeface="Arial" panose="020B0604020202020204" pitchFamily="34" charset="0"/>
              <a:buChar char="•"/>
            </a:pPr>
            <a:r>
              <a:rPr lang="en-US" dirty="0"/>
              <a:t> 2 participants in cohort 1 and 3 participants in cohort 5 had never received research training prior to the RTI program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B18E030-0FAB-AB46-95BF-6F8DA2E1A72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989862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Clr>
                <a:srgbClr val="1A71A6"/>
              </a:buClr>
            </a:pPr>
            <a:endParaRPr lang="en-US" dirty="0"/>
          </a:p>
          <a:p>
            <a:pPr marL="349827" marR="0" lvl="0" indent="-349827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A71A6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200" dirty="0"/>
              <a:t>Most students agreed or strongly agreed that the training will increase the likelihood that they will conduct program evaluations and assessments and engage in evidence-based decision-making.</a:t>
            </a:r>
          </a:p>
          <a:p>
            <a:pPr marL="349827" indent="-349827">
              <a:buClr>
                <a:srgbClr val="1A71A6"/>
              </a:buClr>
              <a:buFont typeface="Arial" panose="020B0604020202020204" pitchFamily="34" charset="0"/>
              <a:buChar char="•"/>
            </a:pPr>
            <a:endParaRPr lang="en-US" dirty="0"/>
          </a:p>
          <a:p>
            <a:pPr marL="349827" indent="-349827">
              <a:buClr>
                <a:srgbClr val="1A71A6"/>
              </a:buClr>
              <a:buFont typeface="Arial" panose="020B0604020202020204" pitchFamily="34" charset="0"/>
              <a:buChar char="•"/>
            </a:pPr>
            <a:r>
              <a:rPr lang="en-US" dirty="0"/>
              <a:t>Most participants in all three cohorts agreed or strongly agreed that the RTI will advance the profession and provide opportunities to partner with and understand the needs of researchers.</a:t>
            </a:r>
          </a:p>
          <a:p>
            <a:pPr marL="349827" indent="-349827">
              <a:buClr>
                <a:srgbClr val="1A71A6"/>
              </a:buClr>
              <a:buFont typeface="Arial" panose="020B0604020202020204" pitchFamily="34" charset="0"/>
              <a:buChar char="•"/>
            </a:pPr>
            <a:endParaRPr lang="en-US" dirty="0"/>
          </a:p>
          <a:p>
            <a:pPr marL="349827" indent="-349827">
              <a:buClr>
                <a:srgbClr val="1A71A6"/>
              </a:buClr>
              <a:buFont typeface="Arial" panose="020B0604020202020204" pitchFamily="34" charset="0"/>
              <a:buChar char="•"/>
            </a:pPr>
            <a:r>
              <a:rPr lang="en-US" dirty="0"/>
              <a:t>The two lowest-ranked reasons in both cohorts for attending were to demonstrate the value of the library to administration and users and support their tenure and/or promotion efforts.</a:t>
            </a:r>
          </a:p>
          <a:p>
            <a:pPr marL="2927349" lvl="6" indent="-174913">
              <a:buClr>
                <a:srgbClr val="1A71A6"/>
              </a:buClr>
              <a:buFont typeface="Arial"/>
              <a:buChar char="•"/>
            </a:pPr>
            <a:endParaRPr lang="en-US" dirty="0"/>
          </a:p>
          <a:p>
            <a:endParaRPr lang="en-US" dirty="0"/>
          </a:p>
          <a:p>
            <a:endParaRPr lang="en-US" baseline="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8B83925-F481-864B-8FF1-2AFC304706E1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2170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Clr>
                <a:srgbClr val="1A71A6"/>
              </a:buClr>
              <a:buFont typeface="Arial" panose="020B0604020202020204" pitchFamily="34" charset="0"/>
              <a:buNone/>
            </a:pPr>
            <a:r>
              <a:rPr lang="en-US" dirty="0"/>
              <a:t>The graduate students reported having training</a:t>
            </a:r>
            <a:r>
              <a:rPr lang="en-US" baseline="0" dirty="0"/>
              <a:t> in research from various sources.</a:t>
            </a:r>
          </a:p>
          <a:p>
            <a:pPr marL="174913" indent="-174913">
              <a:buClr>
                <a:srgbClr val="1A71A6"/>
              </a:buClr>
              <a:buFont typeface="Arial" panose="020B0604020202020204" pitchFamily="34" charset="0"/>
              <a:buChar char="•"/>
            </a:pPr>
            <a:endParaRPr lang="en-US" dirty="0"/>
          </a:p>
          <a:p>
            <a:pPr marL="174913" indent="-174913">
              <a:buClr>
                <a:srgbClr val="1A71A6"/>
              </a:buClr>
              <a:buFont typeface="Arial" panose="020B0604020202020204" pitchFamily="34" charset="0"/>
              <a:buChar char="•"/>
            </a:pPr>
            <a:r>
              <a:rPr lang="en-US" dirty="0"/>
              <a:t>Almost all students in both cohorts received research training in master’s degree courses. </a:t>
            </a:r>
          </a:p>
          <a:p>
            <a:pPr marL="174913" indent="-174913">
              <a:buClr>
                <a:srgbClr val="1A71A6"/>
              </a:buClr>
              <a:buFont typeface="Arial" panose="020B0604020202020204" pitchFamily="34" charset="0"/>
              <a:buChar char="•"/>
            </a:pPr>
            <a:endParaRPr lang="en-US" dirty="0"/>
          </a:p>
          <a:p>
            <a:pPr marL="174913" indent="-174913">
              <a:buClr>
                <a:srgbClr val="1A71A6"/>
              </a:buClr>
              <a:buFont typeface="Arial" panose="020B0604020202020204" pitchFamily="34" charset="0"/>
              <a:buChar char="•"/>
            </a:pPr>
            <a:r>
              <a:rPr lang="en-US" dirty="0"/>
              <a:t>Most students in cohort 4 and 2 students in cohort 5 participated in self-education activities about research. </a:t>
            </a:r>
          </a:p>
          <a:p>
            <a:pPr marL="174913" indent="-174913">
              <a:buClr>
                <a:srgbClr val="1A71A6"/>
              </a:buClr>
              <a:buFont typeface="Arial" panose="020B0604020202020204" pitchFamily="34" charset="0"/>
              <a:buChar char="•"/>
            </a:pPr>
            <a:endParaRPr lang="en-US" dirty="0"/>
          </a:p>
          <a:p>
            <a:pPr marL="174913" indent="-174913">
              <a:buClr>
                <a:srgbClr val="1A71A6"/>
              </a:buClr>
              <a:buFont typeface="Arial" panose="020B0604020202020204" pitchFamily="34" charset="0"/>
              <a:buChar char="•"/>
            </a:pPr>
            <a:r>
              <a:rPr lang="en-US" dirty="0"/>
              <a:t>Half the students in cohort 4 received research training through continuing education programs or through other degreed non-LIS courses.</a:t>
            </a:r>
          </a:p>
          <a:p>
            <a:pPr>
              <a:buClr>
                <a:srgbClr val="1A71A6"/>
              </a:buClr>
            </a:pPr>
            <a:endParaRPr lang="en-US" dirty="0"/>
          </a:p>
          <a:p>
            <a:pPr>
              <a:buClr>
                <a:srgbClr val="1A71A6"/>
              </a:buClr>
            </a:pPr>
            <a:endParaRPr lang="en-US" dirty="0"/>
          </a:p>
          <a:p>
            <a:pPr>
              <a:buClr>
                <a:srgbClr val="1A71A6"/>
              </a:buClr>
            </a:pPr>
            <a:endParaRPr lang="en-US" dirty="0"/>
          </a:p>
          <a:p>
            <a:pPr marL="349827" indent="-349827">
              <a:buClr>
                <a:srgbClr val="1A71A6"/>
              </a:buClr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8B83925-F481-864B-8FF1-2AFC304706E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64030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Clr>
                <a:srgbClr val="1A71A6"/>
              </a:buClr>
            </a:pPr>
            <a:endParaRPr lang="en-US" i="0" dirty="0"/>
          </a:p>
          <a:p>
            <a:pPr marL="174913" indent="-174913">
              <a:buClr>
                <a:srgbClr val="1A71A6"/>
              </a:buClr>
              <a:buFont typeface="Arial" panose="020B0604020202020204" pitchFamily="34" charset="0"/>
              <a:buChar char="•"/>
            </a:pPr>
            <a:endParaRPr lang="en-US" i="0" dirty="0"/>
          </a:p>
          <a:p>
            <a:pPr marL="174913" indent="-174913">
              <a:buClr>
                <a:srgbClr val="1A71A6"/>
              </a:buClr>
              <a:buFont typeface="Arial" panose="020B0604020202020204" pitchFamily="34" charset="0"/>
              <a:buChar char="•"/>
            </a:pPr>
            <a:r>
              <a:rPr lang="en-US" i="0" dirty="0"/>
              <a:t>The majority of librarians in all cohorts (except cohort 3) conducted research before attending the RTI. </a:t>
            </a:r>
          </a:p>
          <a:p>
            <a:pPr marL="174913" indent="-174913">
              <a:buClr>
                <a:srgbClr val="1A71A6"/>
              </a:buClr>
              <a:buFont typeface="Arial" panose="020B0604020202020204" pitchFamily="34" charset="0"/>
              <a:buChar char="•"/>
            </a:pPr>
            <a:endParaRPr lang="en-US" i="0" dirty="0"/>
          </a:p>
          <a:p>
            <a:pPr marL="174913" indent="-174913">
              <a:buClr>
                <a:srgbClr val="1A71A6"/>
              </a:buClr>
              <a:buFont typeface="Arial" panose="020B0604020202020204" pitchFamily="34" charset="0"/>
              <a:buChar char="•"/>
            </a:pPr>
            <a:r>
              <a:rPr lang="en-US" i="0" dirty="0"/>
              <a:t>Most librarians in cohorts 4 and 5 sometimes or rarely participated on a research team.</a:t>
            </a:r>
          </a:p>
          <a:p>
            <a:pPr marL="174913" indent="-174913">
              <a:buClr>
                <a:srgbClr val="1A71A6"/>
              </a:buClr>
              <a:buFont typeface="Arial" panose="020B0604020202020204" pitchFamily="34" charset="0"/>
              <a:buChar char="•"/>
            </a:pPr>
            <a:endParaRPr lang="en-US" i="0" dirty="0"/>
          </a:p>
          <a:p>
            <a:pPr marL="174913" indent="-174913">
              <a:buClr>
                <a:srgbClr val="1A71A6"/>
              </a:buClr>
              <a:buFont typeface="Arial" panose="020B0604020202020204" pitchFamily="34" charset="0"/>
              <a:buChar char="•"/>
            </a:pPr>
            <a:r>
              <a:rPr lang="en-US" i="0" dirty="0"/>
              <a:t>No librarians always participated on a research team. 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8B83925-F481-864B-8FF1-2AFC304706E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03279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Clr>
                <a:srgbClr val="1A71A6"/>
              </a:buClr>
              <a:buFont typeface="Arial" panose="020B0604020202020204" pitchFamily="34" charset="0"/>
              <a:buChar char="•"/>
            </a:pPr>
            <a:r>
              <a:rPr lang="en-US" dirty="0"/>
              <a:t>About a quarter of the librarians in both cohorts participated in biomedical research as team members.</a:t>
            </a:r>
          </a:p>
          <a:p>
            <a:pPr marL="171450" indent="-171450">
              <a:buClr>
                <a:srgbClr val="1A71A6"/>
              </a:buClr>
              <a:buFont typeface="Arial" panose="020B0604020202020204" pitchFamily="34" charset="0"/>
              <a:buChar char="•"/>
            </a:pPr>
            <a:endParaRPr lang="en-US" dirty="0"/>
          </a:p>
          <a:p>
            <a:pPr marL="171450" indent="-171450">
              <a:buClr>
                <a:srgbClr val="1A71A6"/>
              </a:buClr>
              <a:buFont typeface="Arial" panose="020B0604020202020204" pitchFamily="34" charset="0"/>
              <a:buChar char="•"/>
            </a:pPr>
            <a:r>
              <a:rPr lang="en-US" dirty="0"/>
              <a:t>All the librarians that responded have participated in systematic or other types of reviews.</a:t>
            </a:r>
          </a:p>
          <a:p>
            <a:pPr>
              <a:buClr>
                <a:srgbClr val="1A71A6"/>
              </a:buClr>
            </a:pPr>
            <a:endParaRPr lang="en-US" dirty="0"/>
          </a:p>
          <a:p>
            <a:pPr marL="349827" indent="-349827">
              <a:buClr>
                <a:srgbClr val="1A71A6"/>
              </a:buClr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8B83925-F481-864B-8FF1-2AFC304706E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3814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Clr>
                <a:srgbClr val="1A71A6"/>
              </a:buClr>
            </a:pPr>
            <a:endParaRPr lang="en-US" dirty="0"/>
          </a:p>
          <a:p>
            <a:pPr>
              <a:buClr>
                <a:srgbClr val="1A71A6"/>
              </a:buClr>
            </a:pPr>
            <a:endParaRPr lang="en-US" dirty="0"/>
          </a:p>
          <a:p>
            <a:pPr marL="349827" indent="-349827">
              <a:buClr>
                <a:srgbClr val="1A71A6"/>
              </a:buClr>
              <a:buFont typeface="Arial" panose="020B0604020202020204" pitchFamily="34" charset="0"/>
              <a:buChar char="•"/>
            </a:pPr>
            <a:r>
              <a:rPr lang="en-US" dirty="0"/>
              <a:t>The majority of librarians have conducted LIS research before attending the RTI.</a:t>
            </a:r>
          </a:p>
          <a:p>
            <a:pPr marL="349827" indent="-349827">
              <a:buClr>
                <a:srgbClr val="1A71A6"/>
              </a:buClr>
              <a:buFont typeface="Arial" panose="020B0604020202020204" pitchFamily="34" charset="0"/>
              <a:buChar char="•"/>
            </a:pPr>
            <a:endParaRPr lang="en-US" dirty="0"/>
          </a:p>
          <a:p>
            <a:pPr marL="349827" indent="-349827">
              <a:buClr>
                <a:srgbClr val="1A71A6"/>
              </a:buClr>
              <a:buFont typeface="Arial" panose="020B0604020202020204" pitchFamily="34" charset="0"/>
              <a:buChar char="•"/>
            </a:pPr>
            <a:r>
              <a:rPr lang="en-US" dirty="0"/>
              <a:t>The majority of librarians that responded have participated in surveys and local research/assessments.</a:t>
            </a:r>
          </a:p>
          <a:p>
            <a:pPr marL="349827" indent="-349827">
              <a:buClr>
                <a:srgbClr val="1A71A6"/>
              </a:buClr>
              <a:buFont typeface="Arial" panose="020B0604020202020204" pitchFamily="34" charset="0"/>
              <a:buChar char="•"/>
            </a:pPr>
            <a:endParaRPr 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8B83925-F481-864B-8FF1-2AFC304706E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728828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Clr>
                <a:srgbClr val="1A71A6"/>
              </a:buClr>
            </a:pPr>
            <a:endParaRPr lang="en-US" dirty="0"/>
          </a:p>
          <a:p>
            <a:pPr marL="171450" indent="-171450">
              <a:buClr>
                <a:srgbClr val="1A71A6"/>
              </a:buClr>
              <a:buFont typeface="Arial" panose="020B0604020202020204" pitchFamily="34" charset="0"/>
              <a:buChar char="•"/>
            </a:pPr>
            <a:r>
              <a:rPr lang="en-US" dirty="0"/>
              <a:t>The majority of librarians have disseminated their research results.</a:t>
            </a:r>
          </a:p>
          <a:p>
            <a:pPr marL="171450" indent="-171450">
              <a:buClr>
                <a:srgbClr val="1A71A6"/>
              </a:buClr>
              <a:buFont typeface="Arial" panose="020B0604020202020204" pitchFamily="34" charset="0"/>
              <a:buChar char="•"/>
            </a:pPr>
            <a:endParaRPr lang="en-US" dirty="0"/>
          </a:p>
          <a:p>
            <a:pPr marL="171450" indent="-171450">
              <a:buClr>
                <a:srgbClr val="1A71A6"/>
              </a:buClr>
              <a:buFont typeface="Arial" panose="020B0604020202020204" pitchFamily="34" charset="0"/>
              <a:buChar char="•"/>
            </a:pPr>
            <a:r>
              <a:rPr lang="en-US" dirty="0"/>
              <a:t>Most librarians who responded have published in a peer-reviewed journal or presented a paper or poster at a conference.</a:t>
            </a:r>
          </a:p>
          <a:p>
            <a:pPr marL="349827" indent="-349827">
              <a:buClr>
                <a:srgbClr val="1A71A6"/>
              </a:buClr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8B83925-F481-864B-8FF1-2AFC304706E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538097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520825" y="949325"/>
            <a:ext cx="3978275" cy="22383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992" y="4048170"/>
            <a:ext cx="5615940" cy="3664208"/>
          </a:xfrm>
        </p:spPr>
        <p:txBody>
          <a:bodyPr/>
          <a:lstStyle/>
          <a:p>
            <a:pPr>
              <a:buClr>
                <a:srgbClr val="1A71A6"/>
              </a:buClr>
            </a:pPr>
            <a:r>
              <a:rPr lang="en-US" b="1" dirty="0"/>
              <a:t>We also asked librarians to s</a:t>
            </a:r>
            <a:r>
              <a:rPr lang="en-US" b="1" baseline="0" dirty="0"/>
              <a:t>tate their reasons </a:t>
            </a:r>
            <a:r>
              <a:rPr lang="en-US" b="1" dirty="0"/>
              <a:t>for attending the RTI. </a:t>
            </a:r>
          </a:p>
          <a:p>
            <a:pPr>
              <a:buClr>
                <a:srgbClr val="1A71A6"/>
              </a:buClr>
            </a:pPr>
            <a:endParaRPr lang="en-US" dirty="0"/>
          </a:p>
          <a:p>
            <a:pPr marL="349827" indent="-349827">
              <a:buClr>
                <a:srgbClr val="1A71A6"/>
              </a:buClr>
              <a:buFont typeface="Arial" panose="020B0604020202020204" pitchFamily="34" charset="0"/>
              <a:buChar char="•"/>
            </a:pPr>
            <a:r>
              <a:rPr lang="en-US" b="1" dirty="0"/>
              <a:t>Highest ranked reason (only have data from cohort 4 and 5) reported by librarians was to support their career goals and future employment</a:t>
            </a:r>
            <a:r>
              <a:rPr lang="en-US" dirty="0"/>
              <a:t>!</a:t>
            </a:r>
          </a:p>
          <a:p>
            <a:pPr marL="349827" indent="-349827">
              <a:buClr>
                <a:srgbClr val="1A71A6"/>
              </a:buClr>
              <a:buFont typeface="Arial" panose="020B0604020202020204" pitchFamily="34" charset="0"/>
              <a:buChar char="•"/>
            </a:pPr>
            <a:endParaRPr lang="en-US" dirty="0"/>
          </a:p>
          <a:p>
            <a:pPr marL="349827" indent="-349827">
              <a:buClr>
                <a:srgbClr val="1A71A6"/>
              </a:buClr>
              <a:buFont typeface="Arial" panose="020B0604020202020204" pitchFamily="34" charset="0"/>
              <a:buChar char="•"/>
            </a:pPr>
            <a:r>
              <a:rPr lang="en-US" dirty="0"/>
              <a:t>Almost all librarians in cohorts 1-5 agreed or strongly agreed that the RTI will help them contribute to research and scholarship.</a:t>
            </a:r>
          </a:p>
          <a:p>
            <a:pPr marL="349827" indent="-349827">
              <a:buClr>
                <a:srgbClr val="1A71A6"/>
              </a:buClr>
              <a:buFont typeface="Arial" panose="020B0604020202020204" pitchFamily="34" charset="0"/>
              <a:buChar char="•"/>
            </a:pPr>
            <a:endParaRPr lang="en-US" dirty="0"/>
          </a:p>
          <a:p>
            <a:pPr marL="349827" indent="-349827">
              <a:buClr>
                <a:srgbClr val="1A71A6"/>
              </a:buClr>
              <a:buFont typeface="Arial" panose="020B0604020202020204" pitchFamily="34" charset="0"/>
              <a:buChar char="•"/>
            </a:pPr>
            <a:r>
              <a:rPr lang="en-US" dirty="0"/>
              <a:t>The vast majority in all five cohorts agreed or strongly agreed that RTI will advance the profession, increase the likelihood they will engage in evidence-based decisions making, and provide opportunities for partnership and understanding the needs of researchers.</a:t>
            </a:r>
          </a:p>
          <a:p>
            <a:pPr marL="349827" indent="-349827">
              <a:buClr>
                <a:srgbClr val="1A71A6"/>
              </a:buClr>
              <a:buFont typeface="Arial" panose="020B0604020202020204" pitchFamily="34" charset="0"/>
              <a:buChar char="•"/>
            </a:pPr>
            <a:endParaRPr lang="en-US" dirty="0"/>
          </a:p>
          <a:p>
            <a:pPr marL="349827" indent="-349827">
              <a:buClr>
                <a:srgbClr val="1A71A6"/>
              </a:buClr>
              <a:buFont typeface="Arial" panose="020B0604020202020204" pitchFamily="34" charset="0"/>
              <a:buChar char="•"/>
            </a:pPr>
            <a:r>
              <a:rPr lang="en-US" b="1" dirty="0"/>
              <a:t>The lowest ranked reason for librarians participating in the RTI is supporting tenure and promotion efforts</a:t>
            </a:r>
          </a:p>
          <a:p>
            <a:endParaRPr lang="en-US" dirty="0"/>
          </a:p>
          <a:p>
            <a:endParaRPr lang="en-US" baseline="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8B83925-F481-864B-8FF1-2AFC304706E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414327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85900" y="1163638"/>
            <a:ext cx="4310063" cy="242411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Clr>
                <a:srgbClr val="1A71A6"/>
              </a:buClr>
            </a:pPr>
            <a:r>
              <a:rPr lang="en-US" dirty="0"/>
              <a:t>We also asked graduate student participants to s</a:t>
            </a:r>
            <a:r>
              <a:rPr lang="en-US" baseline="0" dirty="0"/>
              <a:t>tate their reasons </a:t>
            </a:r>
            <a:r>
              <a:rPr lang="en-US" dirty="0"/>
              <a:t>for attending the RTI.</a:t>
            </a:r>
          </a:p>
          <a:p>
            <a:pPr>
              <a:buClr>
                <a:srgbClr val="1A71A6"/>
              </a:buClr>
            </a:pPr>
            <a:endParaRPr lang="en-US" dirty="0"/>
          </a:p>
          <a:p>
            <a:pPr marL="349827" indent="-349827">
              <a:buClr>
                <a:srgbClr val="1A71A6"/>
              </a:buClr>
              <a:buFont typeface="Arial" panose="020B0604020202020204" pitchFamily="34" charset="0"/>
              <a:buChar char="•"/>
            </a:pPr>
            <a:r>
              <a:rPr lang="en-US" b="1" dirty="0"/>
              <a:t>The highest ranked reasons for students participating in the RTI was to support their career goals and future employment and advancing the profession!</a:t>
            </a:r>
          </a:p>
          <a:p>
            <a:pPr marL="349827" indent="-349827">
              <a:buClr>
                <a:srgbClr val="1A71A6"/>
              </a:buClr>
              <a:buFont typeface="Arial" panose="020B0604020202020204" pitchFamily="34" charset="0"/>
              <a:buChar char="•"/>
            </a:pPr>
            <a:endParaRPr lang="en-US" dirty="0"/>
          </a:p>
          <a:p>
            <a:pPr marL="349827" indent="-349827">
              <a:buClr>
                <a:srgbClr val="1A71A6"/>
              </a:buClr>
              <a:buFont typeface="Arial" panose="020B0604020202020204" pitchFamily="34" charset="0"/>
              <a:buChar char="•"/>
            </a:pPr>
            <a:r>
              <a:rPr lang="en-US" dirty="0"/>
              <a:t>Other highly ranked reasons for students include the likelihood to engage in evidence-based decision making, and the opportunities for partnership and understanding the needs of researchers.</a:t>
            </a:r>
          </a:p>
          <a:p>
            <a:pPr marL="349827" indent="-349827">
              <a:buClr>
                <a:srgbClr val="1A71A6"/>
              </a:buClr>
              <a:buFont typeface="Arial" panose="020B0604020202020204" pitchFamily="34" charset="0"/>
              <a:buChar char="•"/>
            </a:pPr>
            <a:endParaRPr lang="en-US" dirty="0"/>
          </a:p>
          <a:p>
            <a:pPr marL="349827" indent="-349827">
              <a:buClr>
                <a:srgbClr val="1A71A6"/>
              </a:buClr>
              <a:buFont typeface="Arial" panose="020B0604020202020204" pitchFamily="34" charset="0"/>
              <a:buChar char="•"/>
            </a:pPr>
            <a:r>
              <a:rPr lang="en-US" b="1" dirty="0"/>
              <a:t>The lowest ranked reasons for students to attend include demonstrating the value of the library to administration and users; and supporting tenure and promotion efforts.</a:t>
            </a:r>
            <a:endParaRPr lang="en-US" b="1" baseline="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8B83925-F481-864B-8FF1-2AFC304706E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79569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Clr>
                <a:srgbClr val="1A71A6"/>
              </a:buClr>
            </a:pPr>
            <a:r>
              <a:rPr lang="en-US" sz="1310" dirty="0"/>
              <a:t>We also asked the graduate students to </a:t>
            </a:r>
            <a:r>
              <a:rPr lang="en-US" sz="1310" baseline="0" dirty="0"/>
              <a:t>state their reasons </a:t>
            </a:r>
            <a:r>
              <a:rPr lang="en-US" sz="1310" dirty="0"/>
              <a:t>for attending the RTI.</a:t>
            </a:r>
          </a:p>
          <a:p>
            <a:pPr>
              <a:buClr>
                <a:srgbClr val="1A71A6"/>
              </a:buClr>
            </a:pPr>
            <a:endParaRPr lang="en-US" sz="1310" dirty="0"/>
          </a:p>
          <a:p>
            <a:pPr marL="171450" indent="-171450">
              <a:buClr>
                <a:srgbClr val="1A71A6"/>
              </a:buClr>
              <a:buFont typeface="Arial" panose="020B0604020202020204" pitchFamily="34" charset="0"/>
              <a:buChar char="•"/>
            </a:pPr>
            <a:r>
              <a:rPr lang="en-US" sz="1310" b="1" dirty="0"/>
              <a:t>All students</a:t>
            </a:r>
            <a:r>
              <a:rPr lang="en-US" sz="1310" dirty="0"/>
              <a:t> in cohort 4 strongly agreed that the RTI will help them contribute to research scholarship, and </a:t>
            </a:r>
            <a:r>
              <a:rPr lang="en-US" sz="1310" b="1" dirty="0"/>
              <a:t>all students</a:t>
            </a:r>
            <a:r>
              <a:rPr lang="en-US" sz="1310" dirty="0"/>
              <a:t> in cohort 5 strongly agreed that the training will advance the profession.</a:t>
            </a:r>
          </a:p>
          <a:p>
            <a:pPr marL="171450" indent="-171450">
              <a:buClr>
                <a:srgbClr val="1A71A6"/>
              </a:buClr>
              <a:buFont typeface="Arial" panose="020B0604020202020204" pitchFamily="34" charset="0"/>
              <a:buChar char="•"/>
            </a:pPr>
            <a:endParaRPr lang="en-US" sz="1310" dirty="0"/>
          </a:p>
          <a:p>
            <a:pPr marL="171450" indent="-171450">
              <a:buClr>
                <a:srgbClr val="1A71A6"/>
              </a:buClr>
              <a:buFont typeface="Arial" panose="020B0604020202020204" pitchFamily="34" charset="0"/>
              <a:buChar char="•"/>
            </a:pPr>
            <a:r>
              <a:rPr lang="en-US" sz="1310" dirty="0"/>
              <a:t> Most students agreed or strongly agreed that the training will provide partnership opportunities and support their career goals and future employment. </a:t>
            </a:r>
          </a:p>
          <a:p>
            <a:pPr>
              <a:buClr>
                <a:srgbClr val="1A71A6"/>
              </a:buClr>
            </a:pPr>
            <a:endParaRPr lang="en-US" sz="1310" dirty="0"/>
          </a:p>
          <a:p>
            <a:endParaRPr lang="en-US" sz="1310" dirty="0"/>
          </a:p>
          <a:p>
            <a:endParaRPr lang="en-US" baseline="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8B83925-F481-864B-8FF1-2AFC304706E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95713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7498AA-ED86-C856-2149-25B9B34A2F5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3378754-14E6-7546-FAA1-C27BF200570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14F74D-FD03-78BB-8890-13E25F4785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136E4-CA51-6441-86A0-11511B4C7DBB}" type="datetimeFigureOut">
              <a:rPr lang="en-US" smtClean="0"/>
              <a:t>9/18/2024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0480B1-C0DD-6417-0FE0-BF6B6BE4B8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0C4ABC-089A-9373-0E16-3A01B880B1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704EB-30F8-B448-B645-791137AEC8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15187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A7B3E3-92A7-A4D4-5CF8-29451B1663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5762287-0CB2-CC9B-6C02-A17BD28490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3E9073-54AE-4DE1-680D-99E8EC3E3A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136E4-CA51-6441-86A0-11511B4C7DBB}" type="datetimeFigureOut">
              <a:rPr lang="en-US" smtClean="0"/>
              <a:t>9/18/2024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22B907-39A1-061C-DCA4-81DFFEFE3C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8D3C16-135D-4D94-7E93-B56503872E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704EB-30F8-B448-B645-791137AEC8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51758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97C82F1-23F8-C4BB-C170-85835F62624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CCC9F41-C9DC-ACEB-03B7-825CBEA3E30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BA71B9-4FDF-94FE-3359-546C413C96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136E4-CA51-6441-86A0-11511B4C7DBB}" type="datetimeFigureOut">
              <a:rPr lang="en-US" smtClean="0"/>
              <a:t>9/18/2024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B681F5-3B1F-A995-4F41-F970EB4C0F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E8346E-A0AF-911A-1B22-57EF8C71B9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704EB-30F8-B448-B645-791137AEC8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861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CBA881-0B65-0D29-F270-166A412EEE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9139E0-5EDA-9CE4-969C-2194FFAA44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7E8B30-CDA2-718F-F7AA-39A93D9D72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136E4-CA51-6441-86A0-11511B4C7DBB}" type="datetimeFigureOut">
              <a:rPr lang="en-US" smtClean="0"/>
              <a:t>9/18/2024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A1B4B8-CB58-31CF-CF55-DBE05CE807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E91EE7-68E6-EE4E-9BCA-C90D8F7C7F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704EB-30F8-B448-B645-791137AEC8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4893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3E2060-08B6-65AF-22B0-6DE4EA2924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9B5166C-1B58-49EE-8AB7-495E27F301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5A40C7-2767-AC54-37B7-10CB33D978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136E4-CA51-6441-86A0-11511B4C7DBB}" type="datetimeFigureOut">
              <a:rPr lang="en-US" smtClean="0"/>
              <a:t>9/18/2024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2281F8-5DA6-B5F3-A537-97CEDC8E33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514A3C-AE92-682F-C46B-79F33B2464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704EB-30F8-B448-B645-791137AEC8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6909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D18207-9F97-5F8A-6BC2-E0711C340C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9EF460-E6B4-3586-2261-1BE233B9947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3BAAE2B-E23B-9869-D20C-D498FD0A4C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DF410C2-96B9-1F6B-FB6A-781E6E7672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136E4-CA51-6441-86A0-11511B4C7DBB}" type="datetimeFigureOut">
              <a:rPr lang="en-US" smtClean="0"/>
              <a:t>9/18/2024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0CB5F17-7451-631B-81F2-64314BD44F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F465685-3336-9B7B-92CC-714C9ACDA7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704EB-30F8-B448-B645-791137AEC8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04042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A24DC4-4B00-5146-36C7-FE7FFBDCA3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5060D35-DC5C-501F-0F15-60D267900A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D42F945-5081-1F15-285D-BD1AA2A0ED1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3D53341-FBFD-88C5-3195-D1EABFF7C29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DA0DF3B-9511-1705-EFD2-684B5219FBE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F54CC51-CAF3-91BE-9BF1-B1198964A5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136E4-CA51-6441-86A0-11511B4C7DBB}" type="datetimeFigureOut">
              <a:rPr lang="en-US" smtClean="0"/>
              <a:t>9/18/2024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0AD1294-4E97-D43C-740F-49AE09E685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EFDF158-1C0C-0B35-9DDC-CDF0D3F37F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704EB-30F8-B448-B645-791137AEC8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8024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44561E-358E-0659-3137-B25A6BB34A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A4D81CB-DD3B-83A7-FA69-A379371810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136E4-CA51-6441-86A0-11511B4C7DBB}" type="datetimeFigureOut">
              <a:rPr lang="en-US" smtClean="0"/>
              <a:t>9/18/2024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19C54B0-0565-C368-D1EB-50D4B25108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07919E0-A851-187C-E602-09596756FB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704EB-30F8-B448-B645-791137AEC8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638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C956E84-FDF2-B2FA-56F1-B25431CE62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136E4-CA51-6441-86A0-11511B4C7DBB}" type="datetimeFigureOut">
              <a:rPr lang="en-US" smtClean="0"/>
              <a:t>9/18/2024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0A02D9A-394D-8578-5B0B-644B57CDB5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5BA8B62-F4DB-B55E-1250-6313FA3D5F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704EB-30F8-B448-B645-791137AEC8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74301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CB0772-910E-494A-DF21-9B34A4253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5983D0-7116-5D5E-2883-8E9328BAE2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087B7C6-94DC-35D1-A7B7-1E6655454FA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1D39EB8-E6B6-2D8E-FA4A-E57D6BD7A6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136E4-CA51-6441-86A0-11511B4C7DBB}" type="datetimeFigureOut">
              <a:rPr lang="en-US" smtClean="0"/>
              <a:t>9/18/2024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1CA57A9-E645-5119-3A0F-AAC97DE0E1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FA731FB-8330-920A-51C1-4767FB80E1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704EB-30F8-B448-B645-791137AEC8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4243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38C767-7129-D5F7-BD0F-A2788230D8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4490803-44CC-1001-7BE6-277C11CE66F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9016818-DF29-3311-1AA2-45AA8BD4AC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3CB7C69-A5C5-020F-463B-B75E714ECC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136E4-CA51-6441-86A0-11511B4C7DBB}" type="datetimeFigureOut">
              <a:rPr lang="en-US" smtClean="0"/>
              <a:t>9/18/2024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26FB63C-FB0B-6D23-F619-15A5037099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6C2AC5C-8AAB-8103-6D92-74D1AC48EB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704EB-30F8-B448-B645-791137AEC8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5229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0BB834E-CA84-F51A-312B-72997D242D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3B7505-2E77-CB64-23AF-71AC0D3042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0577C8-70A1-4961-9DE0-CF72F47AA14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4136E4-CA51-6441-86A0-11511B4C7DBB}" type="datetimeFigureOut">
              <a:rPr lang="en-US" smtClean="0"/>
              <a:t>9/18/2024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F2B996-7E35-C5A0-4981-334D8A8F7ED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816342-96A0-8233-22D9-B50289FE99D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7704EB-30F8-B448-B645-791137AEC8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60594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63EC96B3-4076-7A7C-437F-B8E00718775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82018"/>
              </p:ext>
            </p:extLst>
          </p:nvPr>
        </p:nvGraphicFramePr>
        <p:xfrm>
          <a:off x="0" y="1497496"/>
          <a:ext cx="12192000" cy="5703325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5540777">
                  <a:extLst>
                    <a:ext uri="{9D8B030D-6E8A-4147-A177-3AD203B41FA5}">
                      <a16:colId xmlns:a16="http://schemas.microsoft.com/office/drawing/2014/main" val="3913364072"/>
                    </a:ext>
                  </a:extLst>
                </a:gridCol>
                <a:gridCol w="1331785">
                  <a:extLst>
                    <a:ext uri="{9D8B030D-6E8A-4147-A177-3AD203B41FA5}">
                      <a16:colId xmlns:a16="http://schemas.microsoft.com/office/drawing/2014/main" val="3458229940"/>
                    </a:ext>
                  </a:extLst>
                </a:gridCol>
                <a:gridCol w="1413036">
                  <a:extLst>
                    <a:ext uri="{9D8B030D-6E8A-4147-A177-3AD203B41FA5}">
                      <a16:colId xmlns:a16="http://schemas.microsoft.com/office/drawing/2014/main" val="2121862761"/>
                    </a:ext>
                  </a:extLst>
                </a:gridCol>
                <a:gridCol w="1297715">
                  <a:extLst>
                    <a:ext uri="{9D8B030D-6E8A-4147-A177-3AD203B41FA5}">
                      <a16:colId xmlns:a16="http://schemas.microsoft.com/office/drawing/2014/main" val="1543336074"/>
                    </a:ext>
                  </a:extLst>
                </a:gridCol>
                <a:gridCol w="1297715">
                  <a:extLst>
                    <a:ext uri="{9D8B030D-6E8A-4147-A177-3AD203B41FA5}">
                      <a16:colId xmlns:a16="http://schemas.microsoft.com/office/drawing/2014/main" val="74737767"/>
                    </a:ext>
                  </a:extLst>
                </a:gridCol>
                <a:gridCol w="1310972">
                  <a:extLst>
                    <a:ext uri="{9D8B030D-6E8A-4147-A177-3AD203B41FA5}">
                      <a16:colId xmlns:a16="http://schemas.microsoft.com/office/drawing/2014/main" val="1168324123"/>
                    </a:ext>
                  </a:extLst>
                </a:gridCol>
              </a:tblGrid>
              <a:tr h="74782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>
                          <a:solidFill>
                            <a:schemeClr val="bg1"/>
                          </a:solidFill>
                        </a:rPr>
                        <a:t>PRIOR RESEARCH EXPERIENCE &amp; ACTIVITIES</a:t>
                      </a:r>
                    </a:p>
                    <a:p>
                      <a:pPr algn="ctr"/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solidFill>
                            <a:schemeClr val="bg1"/>
                          </a:solidFill>
                        </a:rPr>
                        <a:t>Cohort 1</a:t>
                      </a:r>
                    </a:p>
                    <a:p>
                      <a:pPr algn="ctr"/>
                      <a:r>
                        <a:rPr lang="en-US" sz="2000" b="0" dirty="0">
                          <a:solidFill>
                            <a:schemeClr val="bg1"/>
                          </a:solidFill>
                        </a:rPr>
                        <a:t>2018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solidFill>
                            <a:schemeClr val="bg1"/>
                          </a:solidFill>
                        </a:rPr>
                        <a:t>Cohort 2</a:t>
                      </a:r>
                    </a:p>
                    <a:p>
                      <a:pPr algn="ctr"/>
                      <a:r>
                        <a:rPr lang="en-US" sz="2000" b="0" dirty="0">
                          <a:solidFill>
                            <a:schemeClr val="bg1"/>
                          </a:solidFill>
                        </a:rPr>
                        <a:t>2019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solidFill>
                            <a:schemeClr val="bg1"/>
                          </a:solidFill>
                        </a:rPr>
                        <a:t>Cohort 3</a:t>
                      </a:r>
                    </a:p>
                    <a:p>
                      <a:pPr algn="ctr"/>
                      <a:r>
                        <a:rPr lang="en-US" sz="2000" b="0" dirty="0">
                          <a:solidFill>
                            <a:schemeClr val="bg1"/>
                          </a:solidFill>
                        </a:rPr>
                        <a:t>2020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solidFill>
                            <a:schemeClr val="bg1"/>
                          </a:solidFill>
                        </a:rPr>
                        <a:t>Cohort 4</a:t>
                      </a:r>
                    </a:p>
                    <a:p>
                      <a:pPr algn="ctr"/>
                      <a:r>
                        <a:rPr lang="en-US" sz="2000" b="0" dirty="0">
                          <a:solidFill>
                            <a:schemeClr val="bg1"/>
                          </a:solidFill>
                        </a:rPr>
                        <a:t>2021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solidFill>
                            <a:schemeClr val="bg1"/>
                          </a:solidFill>
                        </a:rPr>
                        <a:t>Cohort 5</a:t>
                      </a:r>
                    </a:p>
                    <a:p>
                      <a:pPr algn="ctr"/>
                      <a:r>
                        <a:rPr lang="en-US" sz="2000" b="0" dirty="0">
                          <a:solidFill>
                            <a:schemeClr val="bg1"/>
                          </a:solidFill>
                        </a:rPr>
                        <a:t>2022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3364636"/>
                  </a:ext>
                </a:extLst>
              </a:tr>
              <a:tr h="458125">
                <a:tc>
                  <a:txBody>
                    <a:bodyPr/>
                    <a:lstStyle/>
                    <a:p>
                      <a:pPr algn="l"/>
                      <a:r>
                        <a:rPr lang="en-US" sz="2000" b="0" dirty="0">
                          <a:solidFill>
                            <a:schemeClr val="bg1"/>
                          </a:solidFill>
                        </a:rPr>
                        <a:t>Prior research education activities of participants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solidFill>
                            <a:schemeClr val="bg1"/>
                          </a:solidFill>
                        </a:rPr>
                        <a:t>(N=20)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solidFill>
                            <a:schemeClr val="bg1"/>
                          </a:solidFill>
                        </a:rPr>
                        <a:t>(N=20)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solidFill>
                            <a:schemeClr val="bg1"/>
                          </a:solidFill>
                        </a:rPr>
                        <a:t>(N=20)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solidFill>
                            <a:schemeClr val="bg1"/>
                          </a:solidFill>
                        </a:rPr>
                        <a:t>(N=26)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solidFill>
                            <a:schemeClr val="bg1"/>
                          </a:solidFill>
                        </a:rPr>
                        <a:t>(N=26)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4473475"/>
                  </a:ext>
                </a:extLst>
              </a:tr>
              <a:tr h="747822">
                <a:tc>
                  <a:txBody>
                    <a:bodyPr/>
                    <a:lstStyle/>
                    <a:p>
                      <a:r>
                        <a:rPr lang="en-US" sz="2000" dirty="0"/>
                        <a:t>Formal master’s degree and information science course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11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F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13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20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20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5324510"/>
                  </a:ext>
                </a:extLst>
              </a:tr>
              <a:tr h="598684">
                <a:tc>
                  <a:txBody>
                    <a:bodyPr/>
                    <a:lstStyle/>
                    <a:p>
                      <a:r>
                        <a:rPr lang="en-US" sz="2000" dirty="0"/>
                        <a:t>Continuing education programs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13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F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13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20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16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4981986"/>
                  </a:ext>
                </a:extLst>
              </a:tr>
              <a:tr h="723581">
                <a:tc>
                  <a:txBody>
                    <a:bodyPr/>
                    <a:lstStyle/>
                    <a:p>
                      <a:r>
                        <a:rPr lang="en-US" sz="2000" dirty="0"/>
                        <a:t>Self-education activities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F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12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11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21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17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213044"/>
                  </a:ext>
                </a:extLst>
              </a:tr>
              <a:tr h="723581">
                <a:tc>
                  <a:txBody>
                    <a:bodyPr/>
                    <a:lstStyle/>
                    <a:p>
                      <a:r>
                        <a:rPr lang="en-US" sz="2000" dirty="0"/>
                        <a:t>Formal degree non-LIS course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F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11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8276025"/>
                  </a:ext>
                </a:extLst>
              </a:tr>
              <a:tr h="747822">
                <a:tc>
                  <a:txBody>
                    <a:bodyPr/>
                    <a:lstStyle/>
                    <a:p>
                      <a:r>
                        <a:rPr lang="en-US" sz="2000" dirty="0"/>
                        <a:t>Staff development programs provided by your institution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F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9859504"/>
                  </a:ext>
                </a:extLst>
              </a:tr>
              <a:tr h="422682">
                <a:tc>
                  <a:txBody>
                    <a:bodyPr/>
                    <a:lstStyle/>
                    <a:p>
                      <a:r>
                        <a:rPr lang="en-US" sz="2000" dirty="0"/>
                        <a:t>None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F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6254143"/>
                  </a:ext>
                </a:extLst>
              </a:tr>
              <a:tr h="533206">
                <a:tc>
                  <a:txBody>
                    <a:bodyPr/>
                    <a:lstStyle/>
                    <a:p>
                      <a:r>
                        <a:rPr lang="en-US" sz="2000" dirty="0"/>
                        <a:t>Formal doctoral degree LIS course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F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863969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67B3E0F6-91F3-0F6F-3295-F47AC93BD09E}"/>
              </a:ext>
            </a:extLst>
          </p:cNvPr>
          <p:cNvSpPr txBox="1"/>
          <p:nvPr/>
        </p:nvSpPr>
        <p:spPr>
          <a:xfrm rot="10800000" flipV="1">
            <a:off x="352911" y="286866"/>
            <a:ext cx="1148617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RTI Participants’ Prior Research Experience &amp; Research Education Activities (Librarians)</a:t>
            </a:r>
          </a:p>
          <a:p>
            <a:pPr algn="ctr"/>
            <a:r>
              <a:rPr lang="en-US" sz="2400" b="1" dirty="0"/>
              <a:t>(in ranked order)</a:t>
            </a:r>
          </a:p>
        </p:txBody>
      </p:sp>
    </p:spTree>
    <p:extLst>
      <p:ext uri="{BB962C8B-B14F-4D97-AF65-F5344CB8AC3E}">
        <p14:creationId xmlns:p14="http://schemas.microsoft.com/office/powerpoint/2010/main" val="6249616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1547A719-9CEC-9C43-8C7B-F60F5484CF2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9210953"/>
              </p:ext>
            </p:extLst>
          </p:nvPr>
        </p:nvGraphicFramePr>
        <p:xfrm>
          <a:off x="317769" y="1517515"/>
          <a:ext cx="11297057" cy="4582506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8332915">
                  <a:extLst>
                    <a:ext uri="{9D8B030D-6E8A-4147-A177-3AD203B41FA5}">
                      <a16:colId xmlns:a16="http://schemas.microsoft.com/office/drawing/2014/main" val="1523869062"/>
                    </a:ext>
                  </a:extLst>
                </a:gridCol>
                <a:gridCol w="1492021">
                  <a:extLst>
                    <a:ext uri="{9D8B030D-6E8A-4147-A177-3AD203B41FA5}">
                      <a16:colId xmlns:a16="http://schemas.microsoft.com/office/drawing/2014/main" val="565794027"/>
                    </a:ext>
                  </a:extLst>
                </a:gridCol>
                <a:gridCol w="1472121">
                  <a:extLst>
                    <a:ext uri="{9D8B030D-6E8A-4147-A177-3AD203B41FA5}">
                      <a16:colId xmlns:a16="http://schemas.microsoft.com/office/drawing/2014/main" val="4163798459"/>
                    </a:ext>
                  </a:extLst>
                </a:gridCol>
              </a:tblGrid>
              <a:tr h="0">
                <a:tc rowSpan="2"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  <a:p>
                      <a:pPr algn="ctr"/>
                      <a:r>
                        <a:rPr lang="en-US" sz="2400" dirty="0"/>
                        <a:t>REASONS </a:t>
                      </a:r>
                      <a:endParaRPr lang="en-US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8A9AC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% Agreement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8A9A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000" b="1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97409882"/>
                  </a:ext>
                </a:extLst>
              </a:tr>
              <a:tr h="327436">
                <a:tc vMerge="1"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REASONS </a:t>
                      </a:r>
                      <a:endParaRPr lang="en-US" sz="2000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bg1"/>
                          </a:solidFill>
                        </a:rPr>
                        <a:t>C4</a:t>
                      </a:r>
                    </a:p>
                    <a:p>
                      <a:pPr algn="ctr"/>
                      <a:r>
                        <a:rPr lang="en-US" sz="1800" b="1" dirty="0">
                          <a:solidFill>
                            <a:schemeClr val="bg1"/>
                          </a:solidFill>
                        </a:rPr>
                        <a:t>2021</a:t>
                      </a:r>
                    </a:p>
                    <a:p>
                      <a:pPr algn="ctr"/>
                      <a:r>
                        <a:rPr lang="en-US" sz="1800" b="1" dirty="0">
                          <a:solidFill>
                            <a:schemeClr val="bg1"/>
                          </a:solidFill>
                        </a:rPr>
                        <a:t>N=6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8A9A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bg1"/>
                          </a:solidFill>
                        </a:rPr>
                        <a:t>C5</a:t>
                      </a:r>
                    </a:p>
                    <a:p>
                      <a:pPr algn="ctr"/>
                      <a:r>
                        <a:rPr lang="en-US" sz="1800" b="1" dirty="0">
                          <a:solidFill>
                            <a:schemeClr val="bg1"/>
                          </a:solidFill>
                        </a:rPr>
                        <a:t>2022</a:t>
                      </a:r>
                    </a:p>
                    <a:p>
                      <a:pPr algn="ctr"/>
                      <a:r>
                        <a:rPr lang="en-US" sz="1800" b="1" dirty="0">
                          <a:solidFill>
                            <a:schemeClr val="bg1"/>
                          </a:solidFill>
                        </a:rPr>
                        <a:t>N=8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8A9A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7237059"/>
                  </a:ext>
                </a:extLst>
              </a:tr>
              <a:tr h="82598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Will increase likelihood I will conduct program evaluations and assessments</a:t>
                      </a:r>
                      <a:endParaRPr lang="en-US" sz="2000" b="1" dirty="0"/>
                    </a:p>
                    <a:p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/>
                        <a:t>100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/>
                        <a:t>75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8415786"/>
                  </a:ext>
                </a:extLst>
              </a:tr>
              <a:tr h="71309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Will increase likelihood I will engage in evidence-based decision making</a:t>
                      </a:r>
                      <a:endParaRPr lang="en-US" sz="2000" b="1" dirty="0"/>
                    </a:p>
                    <a:p>
                      <a:endParaRPr lang="en-US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100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88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1721650"/>
                  </a:ext>
                </a:extLst>
              </a:tr>
              <a:tr h="102313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Will help demonstrate the value of my library to my administration and users</a:t>
                      </a:r>
                    </a:p>
                    <a:p>
                      <a:endParaRPr lang="en-US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50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38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2264095"/>
                  </a:ext>
                </a:extLst>
              </a:tr>
              <a:tr h="70964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Will support my tenure and/or promotion efforts</a:t>
                      </a:r>
                    </a:p>
                    <a:p>
                      <a:endParaRPr lang="en-US" sz="20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33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25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9498584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127000" y="361739"/>
            <a:ext cx="1193799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2800" b="1" dirty="0"/>
          </a:p>
          <a:p>
            <a:pPr algn="ctr"/>
            <a:r>
              <a:rPr lang="en-US" sz="2800" b="1" dirty="0"/>
              <a:t>Participants’ Reasons for Participating in the RTI (LIS Graduate Students)</a:t>
            </a:r>
          </a:p>
        </p:txBody>
      </p:sp>
    </p:spTree>
    <p:extLst>
      <p:ext uri="{BB962C8B-B14F-4D97-AF65-F5344CB8AC3E}">
        <p14:creationId xmlns:p14="http://schemas.microsoft.com/office/powerpoint/2010/main" val="30189453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1C76E2EC-D039-1E4D-97DE-9C427D86193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841556"/>
              </p:ext>
            </p:extLst>
          </p:nvPr>
        </p:nvGraphicFramePr>
        <p:xfrm>
          <a:off x="719848" y="1634247"/>
          <a:ext cx="10350230" cy="4415689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6856590">
                  <a:extLst>
                    <a:ext uri="{9D8B030D-6E8A-4147-A177-3AD203B41FA5}">
                      <a16:colId xmlns:a16="http://schemas.microsoft.com/office/drawing/2014/main" val="1399435913"/>
                    </a:ext>
                  </a:extLst>
                </a:gridCol>
                <a:gridCol w="1746820">
                  <a:extLst>
                    <a:ext uri="{9D8B030D-6E8A-4147-A177-3AD203B41FA5}">
                      <a16:colId xmlns:a16="http://schemas.microsoft.com/office/drawing/2014/main" val="99370573"/>
                    </a:ext>
                  </a:extLst>
                </a:gridCol>
                <a:gridCol w="1746820">
                  <a:extLst>
                    <a:ext uri="{9D8B030D-6E8A-4147-A177-3AD203B41FA5}">
                      <a16:colId xmlns:a16="http://schemas.microsoft.com/office/drawing/2014/main" val="3675035817"/>
                    </a:ext>
                  </a:extLst>
                </a:gridCol>
              </a:tblGrid>
              <a:tr h="764396">
                <a:tc>
                  <a:txBody>
                    <a:bodyPr/>
                    <a:lstStyle/>
                    <a:p>
                      <a:pPr algn="l"/>
                      <a:r>
                        <a:rPr lang="en-US" sz="2400" b="0" dirty="0">
                          <a:solidFill>
                            <a:schemeClr val="bg1"/>
                          </a:solidFill>
                        </a:rPr>
                        <a:t>Prior research educational activities of students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8A9A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solidFill>
                            <a:schemeClr val="bg1"/>
                          </a:solidFill>
                        </a:rPr>
                        <a:t>Cohort 4</a:t>
                      </a:r>
                    </a:p>
                    <a:p>
                      <a:pPr algn="ctr"/>
                      <a:r>
                        <a:rPr lang="en-US" sz="2000" b="0" dirty="0">
                          <a:solidFill>
                            <a:schemeClr val="bg1"/>
                          </a:solidFill>
                        </a:rPr>
                        <a:t>2021</a:t>
                      </a:r>
                    </a:p>
                    <a:p>
                      <a:pPr algn="ctr"/>
                      <a:r>
                        <a:rPr lang="en-US" sz="2000" b="0" dirty="0">
                          <a:solidFill>
                            <a:schemeClr val="bg1"/>
                          </a:solidFill>
                        </a:rPr>
                        <a:t>(N=6)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8A9A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solidFill>
                            <a:schemeClr val="bg1"/>
                          </a:solidFill>
                        </a:rPr>
                        <a:t>Cohort 5</a:t>
                      </a:r>
                    </a:p>
                    <a:p>
                      <a:pPr algn="ctr"/>
                      <a:r>
                        <a:rPr lang="en-US" sz="2000" b="0" dirty="0">
                          <a:solidFill>
                            <a:schemeClr val="bg1"/>
                          </a:solidFill>
                        </a:rPr>
                        <a:t>2022</a:t>
                      </a:r>
                    </a:p>
                    <a:p>
                      <a:pPr algn="ctr"/>
                      <a:r>
                        <a:rPr lang="en-US" sz="2000" b="0" dirty="0">
                          <a:solidFill>
                            <a:schemeClr val="bg1"/>
                          </a:solidFill>
                        </a:rPr>
                        <a:t>(N=8)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8A9A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933121"/>
                  </a:ext>
                </a:extLst>
              </a:tr>
              <a:tr h="727816">
                <a:tc>
                  <a:txBody>
                    <a:bodyPr/>
                    <a:lstStyle/>
                    <a:p>
                      <a:r>
                        <a:rPr lang="en-US" sz="2000" dirty="0"/>
                        <a:t>Formal master’s degree and information science course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0804421"/>
                  </a:ext>
                </a:extLst>
              </a:tr>
              <a:tr h="449868">
                <a:tc>
                  <a:txBody>
                    <a:bodyPr/>
                    <a:lstStyle/>
                    <a:p>
                      <a:r>
                        <a:rPr lang="en-US" sz="2000" dirty="0"/>
                        <a:t>Self-education activities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1006734"/>
                  </a:ext>
                </a:extLst>
              </a:tr>
              <a:tr h="449868">
                <a:tc>
                  <a:txBody>
                    <a:bodyPr/>
                    <a:lstStyle/>
                    <a:p>
                      <a:r>
                        <a:rPr lang="en-US" sz="2000" dirty="0"/>
                        <a:t>Continuing education programs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816432"/>
                  </a:ext>
                </a:extLst>
              </a:tr>
              <a:tr h="594099">
                <a:tc>
                  <a:txBody>
                    <a:bodyPr/>
                    <a:lstStyle/>
                    <a:p>
                      <a:r>
                        <a:rPr lang="en-US" sz="2000" dirty="0"/>
                        <a:t>Formal degree non-LIS course(s)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9057682"/>
                  </a:ext>
                </a:extLst>
              </a:tr>
              <a:tr h="594099">
                <a:tc>
                  <a:txBody>
                    <a:bodyPr/>
                    <a:lstStyle/>
                    <a:p>
                      <a:r>
                        <a:rPr lang="en-US" sz="2000" dirty="0"/>
                        <a:t>None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9328392"/>
                  </a:ext>
                </a:extLst>
              </a:tr>
              <a:tr h="594099">
                <a:tc>
                  <a:txBody>
                    <a:bodyPr/>
                    <a:lstStyle/>
                    <a:p>
                      <a:r>
                        <a:rPr lang="en-US" sz="2000" dirty="0"/>
                        <a:t>Staff development programs provided by your institution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0877254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 rot="10800000" flipV="1">
            <a:off x="596346" y="416921"/>
            <a:ext cx="1047373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    RTI Participants’ Prior Research Educational Activities (LIS Graduate Students)</a:t>
            </a:r>
          </a:p>
          <a:p>
            <a:pPr algn="ctr"/>
            <a:r>
              <a:rPr lang="en-US" sz="2400" b="1" dirty="0"/>
              <a:t>(in ranked order)</a:t>
            </a:r>
          </a:p>
        </p:txBody>
      </p:sp>
    </p:spTree>
    <p:extLst>
      <p:ext uri="{BB962C8B-B14F-4D97-AF65-F5344CB8AC3E}">
        <p14:creationId xmlns:p14="http://schemas.microsoft.com/office/powerpoint/2010/main" val="39730760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1C76E2EC-D039-1E4D-97DE-9C427D86193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6469291"/>
              </p:ext>
            </p:extLst>
          </p:nvPr>
        </p:nvGraphicFramePr>
        <p:xfrm>
          <a:off x="185530" y="1550504"/>
          <a:ext cx="11860696" cy="4893456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7150342">
                  <a:extLst>
                    <a:ext uri="{9D8B030D-6E8A-4147-A177-3AD203B41FA5}">
                      <a16:colId xmlns:a16="http://schemas.microsoft.com/office/drawing/2014/main" val="1399435913"/>
                    </a:ext>
                  </a:extLst>
                </a:gridCol>
                <a:gridCol w="986493">
                  <a:extLst>
                    <a:ext uri="{9D8B030D-6E8A-4147-A177-3AD203B41FA5}">
                      <a16:colId xmlns:a16="http://schemas.microsoft.com/office/drawing/2014/main" val="3960428219"/>
                    </a:ext>
                  </a:extLst>
                </a:gridCol>
                <a:gridCol w="931574">
                  <a:extLst>
                    <a:ext uri="{9D8B030D-6E8A-4147-A177-3AD203B41FA5}">
                      <a16:colId xmlns:a16="http://schemas.microsoft.com/office/drawing/2014/main" val="587751035"/>
                    </a:ext>
                  </a:extLst>
                </a:gridCol>
                <a:gridCol w="952509">
                  <a:extLst>
                    <a:ext uri="{9D8B030D-6E8A-4147-A177-3AD203B41FA5}">
                      <a16:colId xmlns:a16="http://schemas.microsoft.com/office/drawing/2014/main" val="2915748704"/>
                    </a:ext>
                  </a:extLst>
                </a:gridCol>
                <a:gridCol w="906841">
                  <a:extLst>
                    <a:ext uri="{9D8B030D-6E8A-4147-A177-3AD203B41FA5}">
                      <a16:colId xmlns:a16="http://schemas.microsoft.com/office/drawing/2014/main" val="99370573"/>
                    </a:ext>
                  </a:extLst>
                </a:gridCol>
                <a:gridCol w="932937">
                  <a:extLst>
                    <a:ext uri="{9D8B030D-6E8A-4147-A177-3AD203B41FA5}">
                      <a16:colId xmlns:a16="http://schemas.microsoft.com/office/drawing/2014/main" val="3675035817"/>
                    </a:ext>
                  </a:extLst>
                </a:gridCol>
              </a:tblGrid>
              <a:tr h="193368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solidFill>
                            <a:schemeClr val="bg1"/>
                          </a:solidFill>
                        </a:rPr>
                        <a:t>PRIOR RESEARCH EXPERIENCE &amp; ACTIVITIES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bg1"/>
                          </a:solidFill>
                        </a:rPr>
                        <a:t>Cohort 1 2018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bg1"/>
                          </a:solidFill>
                        </a:rPr>
                        <a:t>Cohort 2 2019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bg1"/>
                          </a:solidFill>
                        </a:rPr>
                        <a:t>Cohort 3 2020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bg1"/>
                          </a:solidFill>
                        </a:rPr>
                        <a:t>Cohort 4</a:t>
                      </a:r>
                    </a:p>
                    <a:p>
                      <a:pPr algn="ctr"/>
                      <a:r>
                        <a:rPr lang="en-US" sz="1600" b="0" dirty="0">
                          <a:solidFill>
                            <a:schemeClr val="bg1"/>
                          </a:solidFill>
                        </a:rPr>
                        <a:t>2021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bg1"/>
                          </a:solidFill>
                        </a:rPr>
                        <a:t>Cohort 5</a:t>
                      </a:r>
                    </a:p>
                    <a:p>
                      <a:pPr algn="ctr"/>
                      <a:r>
                        <a:rPr lang="en-US" sz="1600" b="0" dirty="0">
                          <a:solidFill>
                            <a:schemeClr val="bg1"/>
                          </a:solidFill>
                        </a:rPr>
                        <a:t>2022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5245719"/>
                  </a:ext>
                </a:extLst>
              </a:tr>
              <a:tr h="449692"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bg1"/>
                          </a:solidFill>
                        </a:rPr>
                        <a:t>Have conducted research since master’s degree?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(N=19)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(N=20)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(N=20)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(N=26)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(N=26)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7478250"/>
                  </a:ext>
                </a:extLst>
              </a:tr>
              <a:tr h="405402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bg1"/>
                          </a:solidFill>
                        </a:rPr>
                        <a:t>RESPONSES 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3229217"/>
                  </a:ext>
                </a:extLst>
              </a:tr>
              <a:tr h="405402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63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F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55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25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62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65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1334000"/>
                  </a:ext>
                </a:extLst>
              </a:tr>
              <a:tr h="386750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No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37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F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45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75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38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35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7355748"/>
                  </a:ext>
                </a:extLst>
              </a:tr>
              <a:tr h="58851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</a:rPr>
                        <a:t>How often have you participated on a research team since obtaining LIS master’s degree?</a:t>
                      </a:r>
                      <a:endParaRPr lang="en-US" sz="18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en-US" sz="1600" b="0" dirty="0">
                          <a:solidFill>
                            <a:schemeClr val="bg1"/>
                          </a:solidFill>
                        </a:rPr>
                        <a:t>(N=26)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en-US" sz="1600" b="0" dirty="0">
                          <a:solidFill>
                            <a:schemeClr val="bg1"/>
                          </a:solidFill>
                        </a:rPr>
                        <a:t>(N=18)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8833505"/>
                  </a:ext>
                </a:extLst>
              </a:tr>
              <a:tr h="405402">
                <a:tc>
                  <a:txBody>
                    <a:bodyPr/>
                    <a:lstStyle/>
                    <a:p>
                      <a:pPr algn="r"/>
                      <a:r>
                        <a:rPr lang="en-US" sz="1800" dirty="0"/>
                        <a:t>  Always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7185048"/>
                  </a:ext>
                </a:extLst>
              </a:tr>
              <a:tr h="405402">
                <a:tc>
                  <a:txBody>
                    <a:bodyPr/>
                    <a:lstStyle/>
                    <a:p>
                      <a:pPr algn="r"/>
                      <a:r>
                        <a:rPr lang="en-US" sz="1800" dirty="0"/>
                        <a:t>Often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157651"/>
                  </a:ext>
                </a:extLst>
              </a:tr>
              <a:tr h="405402">
                <a:tc>
                  <a:txBody>
                    <a:bodyPr/>
                    <a:lstStyle/>
                    <a:p>
                      <a:pPr algn="r"/>
                      <a:r>
                        <a:rPr lang="en-US" sz="1800" dirty="0"/>
                        <a:t>Sometimes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0131553"/>
                  </a:ext>
                </a:extLst>
              </a:tr>
              <a:tr h="405402">
                <a:tc>
                  <a:txBody>
                    <a:bodyPr/>
                    <a:lstStyle/>
                    <a:p>
                      <a:pPr algn="r"/>
                      <a:r>
                        <a:rPr lang="en-US" sz="1800" dirty="0"/>
                        <a:t>Rarely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5094930"/>
                  </a:ext>
                </a:extLst>
              </a:tr>
              <a:tr h="405402">
                <a:tc>
                  <a:txBody>
                    <a:bodyPr/>
                    <a:lstStyle/>
                    <a:p>
                      <a:pPr algn="r"/>
                      <a:r>
                        <a:rPr lang="en-US" sz="1800" dirty="0"/>
                        <a:t>Never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7868337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 rot="10800000" flipV="1">
            <a:off x="397564" y="702953"/>
            <a:ext cx="116089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RTI Participants’ Prior Research Experience &amp; Research Education Activities (Librarians)</a:t>
            </a:r>
          </a:p>
        </p:txBody>
      </p:sp>
    </p:spTree>
    <p:extLst>
      <p:ext uri="{BB962C8B-B14F-4D97-AF65-F5344CB8AC3E}">
        <p14:creationId xmlns:p14="http://schemas.microsoft.com/office/powerpoint/2010/main" val="38822605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1C76E2EC-D039-1E4D-97DE-9C427D86193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9630661"/>
              </p:ext>
            </p:extLst>
          </p:nvPr>
        </p:nvGraphicFramePr>
        <p:xfrm>
          <a:off x="46382" y="1484243"/>
          <a:ext cx="12099235" cy="4695766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7388144">
                  <a:extLst>
                    <a:ext uri="{9D8B030D-6E8A-4147-A177-3AD203B41FA5}">
                      <a16:colId xmlns:a16="http://schemas.microsoft.com/office/drawing/2014/main" val="1399435913"/>
                    </a:ext>
                  </a:extLst>
                </a:gridCol>
                <a:gridCol w="971088">
                  <a:extLst>
                    <a:ext uri="{9D8B030D-6E8A-4147-A177-3AD203B41FA5}">
                      <a16:colId xmlns:a16="http://schemas.microsoft.com/office/drawing/2014/main" val="3960428219"/>
                    </a:ext>
                  </a:extLst>
                </a:gridCol>
                <a:gridCol w="905475">
                  <a:extLst>
                    <a:ext uri="{9D8B030D-6E8A-4147-A177-3AD203B41FA5}">
                      <a16:colId xmlns:a16="http://schemas.microsoft.com/office/drawing/2014/main" val="587751035"/>
                    </a:ext>
                  </a:extLst>
                </a:gridCol>
                <a:gridCol w="997334">
                  <a:extLst>
                    <a:ext uri="{9D8B030D-6E8A-4147-A177-3AD203B41FA5}">
                      <a16:colId xmlns:a16="http://schemas.microsoft.com/office/drawing/2014/main" val="2915748704"/>
                    </a:ext>
                  </a:extLst>
                </a:gridCol>
                <a:gridCol w="931719">
                  <a:extLst>
                    <a:ext uri="{9D8B030D-6E8A-4147-A177-3AD203B41FA5}">
                      <a16:colId xmlns:a16="http://schemas.microsoft.com/office/drawing/2014/main" val="99370573"/>
                    </a:ext>
                  </a:extLst>
                </a:gridCol>
                <a:gridCol w="905475">
                  <a:extLst>
                    <a:ext uri="{9D8B030D-6E8A-4147-A177-3AD203B41FA5}">
                      <a16:colId xmlns:a16="http://schemas.microsoft.com/office/drawing/2014/main" val="3675035817"/>
                    </a:ext>
                  </a:extLst>
                </a:gridCol>
              </a:tblGrid>
              <a:tr h="728870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solidFill>
                            <a:schemeClr val="bg1"/>
                          </a:solidFill>
                        </a:rPr>
                        <a:t>PRIOR RESEARCH EXPERIENCE &amp; ACTIVITIES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bg1"/>
                          </a:solidFill>
                        </a:rPr>
                        <a:t>Cohort 1 2018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bg1"/>
                          </a:solidFill>
                        </a:rPr>
                        <a:t>Cohort 2 2019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bg1"/>
                          </a:solidFill>
                        </a:rPr>
                        <a:t>Cohort 3 2020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bg1"/>
                          </a:solidFill>
                        </a:rPr>
                        <a:t>Cohort 4</a:t>
                      </a:r>
                    </a:p>
                    <a:p>
                      <a:pPr algn="ctr"/>
                      <a:r>
                        <a:rPr lang="en-US" sz="1600" b="0" dirty="0">
                          <a:solidFill>
                            <a:schemeClr val="bg1"/>
                          </a:solidFill>
                        </a:rPr>
                        <a:t>2021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bg1"/>
                          </a:solidFill>
                        </a:rPr>
                        <a:t>Cohort 5</a:t>
                      </a:r>
                    </a:p>
                    <a:p>
                      <a:pPr algn="ctr"/>
                      <a:r>
                        <a:rPr lang="en-US" sz="1600" b="0" dirty="0">
                          <a:solidFill>
                            <a:schemeClr val="bg1"/>
                          </a:solidFill>
                        </a:rPr>
                        <a:t>2022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5245719"/>
                  </a:ext>
                </a:extLst>
              </a:tr>
              <a:tr h="463826">
                <a:tc>
                  <a:txBody>
                    <a:bodyPr/>
                    <a:lstStyle/>
                    <a:p>
                      <a:pPr algn="l"/>
                      <a:endParaRPr lang="en-US" sz="18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bg1"/>
                          </a:solidFill>
                        </a:rPr>
                        <a:t>(N=26)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bg1"/>
                          </a:solidFill>
                        </a:rPr>
                        <a:t>(N=18)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0416929"/>
                  </a:ext>
                </a:extLst>
              </a:tr>
              <a:tr h="34403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>
                          <a:solidFill>
                            <a:schemeClr val="bg1"/>
                          </a:solidFill>
                        </a:rPr>
                        <a:t>Have you participated in biomedical research as a research team member…? </a:t>
                      </a:r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RESPONSES 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0614002"/>
                  </a:ext>
                </a:extLst>
              </a:tr>
              <a:tr h="472580">
                <a:tc>
                  <a:txBody>
                    <a:bodyPr/>
                    <a:lstStyle/>
                    <a:p>
                      <a:pPr algn="r"/>
                      <a:r>
                        <a:rPr lang="en-US" sz="1800" dirty="0"/>
                        <a:t>Yes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4716862"/>
                  </a:ext>
                </a:extLst>
              </a:tr>
              <a:tr h="472580">
                <a:tc>
                  <a:txBody>
                    <a:bodyPr/>
                    <a:lstStyle/>
                    <a:p>
                      <a:pPr algn="r"/>
                      <a:r>
                        <a:rPr lang="en-US" sz="1800" dirty="0"/>
                        <a:t>No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77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72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6949330"/>
                  </a:ext>
                </a:extLst>
              </a:tr>
              <a:tr h="419814">
                <a:tc>
                  <a:txBody>
                    <a:bodyPr/>
                    <a:lstStyle/>
                    <a:p>
                      <a:pPr algn="l"/>
                      <a:r>
                        <a:rPr lang="en-US" sz="1800" b="0" dirty="0">
                          <a:solidFill>
                            <a:schemeClr val="bg1"/>
                          </a:solidFill>
                        </a:rPr>
                        <a:t>Identify the type of biomedical research in which you have participated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bg1"/>
                          </a:solidFill>
                        </a:rPr>
                        <a:t>(N=6)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bg1"/>
                          </a:solidFill>
                        </a:rPr>
                        <a:t>(N=5)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8833505"/>
                  </a:ext>
                </a:extLst>
              </a:tr>
              <a:tr h="443084">
                <a:tc>
                  <a:txBody>
                    <a:bodyPr/>
                    <a:lstStyle/>
                    <a:p>
                      <a:pPr algn="r"/>
                      <a:r>
                        <a:rPr lang="en-US" sz="1800" dirty="0"/>
                        <a:t>  Systematic or other types of reviews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7185048"/>
                  </a:ext>
                </a:extLst>
              </a:tr>
              <a:tr h="443084">
                <a:tc>
                  <a:txBody>
                    <a:bodyPr/>
                    <a:lstStyle/>
                    <a:p>
                      <a:pPr algn="r"/>
                      <a:r>
                        <a:rPr lang="en-US" sz="1800" dirty="0"/>
                        <a:t>Randomized controlled trials (RCTs)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157651"/>
                  </a:ext>
                </a:extLst>
              </a:tr>
              <a:tr h="443084">
                <a:tc>
                  <a:txBody>
                    <a:bodyPr/>
                    <a:lstStyle/>
                    <a:p>
                      <a:pPr algn="r"/>
                      <a:r>
                        <a:rPr lang="en-US" sz="1800" dirty="0"/>
                        <a:t>Cohort studies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0131553"/>
                  </a:ext>
                </a:extLst>
              </a:tr>
              <a:tr h="443084">
                <a:tc>
                  <a:txBody>
                    <a:bodyPr/>
                    <a:lstStyle/>
                    <a:p>
                      <a:pPr algn="r"/>
                      <a:r>
                        <a:rPr lang="en-US" sz="1800" dirty="0"/>
                        <a:t>Other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5094930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 rot="10800000" flipV="1">
            <a:off x="324677" y="611065"/>
            <a:ext cx="115426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RTI Participants’ Prior Research Experience &amp; Research Education Activities (Librarians)</a:t>
            </a:r>
          </a:p>
        </p:txBody>
      </p:sp>
    </p:spTree>
    <p:extLst>
      <p:ext uri="{BB962C8B-B14F-4D97-AF65-F5344CB8AC3E}">
        <p14:creationId xmlns:p14="http://schemas.microsoft.com/office/powerpoint/2010/main" val="28909037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1C76E2EC-D039-1E4D-97DE-9C427D86193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3148072"/>
              </p:ext>
            </p:extLst>
          </p:nvPr>
        </p:nvGraphicFramePr>
        <p:xfrm>
          <a:off x="1" y="510341"/>
          <a:ext cx="12192000" cy="6297151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7434469">
                  <a:extLst>
                    <a:ext uri="{9D8B030D-6E8A-4147-A177-3AD203B41FA5}">
                      <a16:colId xmlns:a16="http://schemas.microsoft.com/office/drawing/2014/main" val="1399435913"/>
                    </a:ext>
                  </a:extLst>
                </a:gridCol>
                <a:gridCol w="927652">
                  <a:extLst>
                    <a:ext uri="{9D8B030D-6E8A-4147-A177-3AD203B41FA5}">
                      <a16:colId xmlns:a16="http://schemas.microsoft.com/office/drawing/2014/main" val="3960428219"/>
                    </a:ext>
                  </a:extLst>
                </a:gridCol>
                <a:gridCol w="954156">
                  <a:extLst>
                    <a:ext uri="{9D8B030D-6E8A-4147-A177-3AD203B41FA5}">
                      <a16:colId xmlns:a16="http://schemas.microsoft.com/office/drawing/2014/main" val="587751035"/>
                    </a:ext>
                  </a:extLst>
                </a:gridCol>
                <a:gridCol w="927652">
                  <a:extLst>
                    <a:ext uri="{9D8B030D-6E8A-4147-A177-3AD203B41FA5}">
                      <a16:colId xmlns:a16="http://schemas.microsoft.com/office/drawing/2014/main" val="2915748704"/>
                    </a:ext>
                  </a:extLst>
                </a:gridCol>
                <a:gridCol w="954157">
                  <a:extLst>
                    <a:ext uri="{9D8B030D-6E8A-4147-A177-3AD203B41FA5}">
                      <a16:colId xmlns:a16="http://schemas.microsoft.com/office/drawing/2014/main" val="99370573"/>
                    </a:ext>
                  </a:extLst>
                </a:gridCol>
                <a:gridCol w="127225">
                  <a:extLst>
                    <a:ext uri="{9D8B030D-6E8A-4147-A177-3AD203B41FA5}">
                      <a16:colId xmlns:a16="http://schemas.microsoft.com/office/drawing/2014/main" val="146369117"/>
                    </a:ext>
                  </a:extLst>
                </a:gridCol>
                <a:gridCol w="866689">
                  <a:extLst>
                    <a:ext uri="{9D8B030D-6E8A-4147-A177-3AD203B41FA5}">
                      <a16:colId xmlns:a16="http://schemas.microsoft.com/office/drawing/2014/main" val="3675035817"/>
                    </a:ext>
                  </a:extLst>
                </a:gridCol>
              </a:tblGrid>
              <a:tr h="695607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solidFill>
                            <a:schemeClr val="bg1"/>
                          </a:solidFill>
                        </a:rPr>
                        <a:t>PRIOR RESEARCH EXPERIENCE &amp; ACTIVITIES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bg1"/>
                          </a:solidFill>
                        </a:rPr>
                        <a:t>Cohort 1 2018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bg1"/>
                          </a:solidFill>
                        </a:rPr>
                        <a:t>Cohort 2 </a:t>
                      </a:r>
                    </a:p>
                    <a:p>
                      <a:pPr algn="ctr"/>
                      <a:r>
                        <a:rPr lang="en-US" sz="1600" b="0" dirty="0">
                          <a:solidFill>
                            <a:schemeClr val="bg1"/>
                          </a:solidFill>
                        </a:rPr>
                        <a:t>2019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bg1"/>
                          </a:solidFill>
                        </a:rPr>
                        <a:t>Cohort 3 </a:t>
                      </a:r>
                    </a:p>
                    <a:p>
                      <a:pPr algn="ctr"/>
                      <a:r>
                        <a:rPr lang="en-US" sz="1600" b="0" dirty="0">
                          <a:solidFill>
                            <a:schemeClr val="bg1"/>
                          </a:solidFill>
                        </a:rPr>
                        <a:t>2020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bg1"/>
                          </a:solidFill>
                        </a:rPr>
                        <a:t>Cohort 4</a:t>
                      </a:r>
                    </a:p>
                    <a:p>
                      <a:pPr algn="ctr"/>
                      <a:r>
                        <a:rPr lang="en-US" sz="1600" b="0" dirty="0">
                          <a:solidFill>
                            <a:schemeClr val="bg1"/>
                          </a:solidFill>
                        </a:rPr>
                        <a:t>2021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b="0">
                          <a:solidFill>
                            <a:schemeClr val="bg1"/>
                          </a:solidFill>
                        </a:rPr>
                        <a:t>Cohort 5</a:t>
                      </a:r>
                    </a:p>
                    <a:p>
                      <a:pPr algn="ctr"/>
                      <a:r>
                        <a:rPr lang="en-US" sz="1600" b="0">
                          <a:solidFill>
                            <a:schemeClr val="bg1"/>
                          </a:solidFill>
                        </a:rPr>
                        <a:t>2022</a:t>
                      </a:r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bg1"/>
                          </a:solidFill>
                        </a:rPr>
                        <a:t>Cohort 5</a:t>
                      </a:r>
                    </a:p>
                    <a:p>
                      <a:pPr algn="ctr"/>
                      <a:r>
                        <a:rPr lang="en-US" sz="1600" b="0" dirty="0">
                          <a:solidFill>
                            <a:schemeClr val="bg1"/>
                          </a:solidFill>
                        </a:rPr>
                        <a:t>2022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5245719"/>
                  </a:ext>
                </a:extLst>
              </a:tr>
              <a:tr h="364450">
                <a:tc>
                  <a:txBody>
                    <a:bodyPr/>
                    <a:lstStyle/>
                    <a:p>
                      <a:pPr algn="l"/>
                      <a:endParaRPr lang="en-US" sz="18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bg1"/>
                          </a:solidFill>
                        </a:rPr>
                        <a:t>(N=26)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bg1"/>
                          </a:solidFill>
                        </a:rPr>
                        <a:t>(N=18)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bg1"/>
                          </a:solidFill>
                        </a:rPr>
                        <a:t>(N=18)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933121"/>
                  </a:ext>
                </a:extLst>
              </a:tr>
              <a:tr h="37688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>
                          <a:solidFill>
                            <a:schemeClr val="bg1"/>
                          </a:solidFill>
                        </a:rPr>
                        <a:t>Have you conducted library or health information research…?</a:t>
                      </a:r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RESPONSES 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4364400"/>
                  </a:ext>
                </a:extLst>
              </a:tr>
              <a:tr h="376885">
                <a:tc>
                  <a:txBody>
                    <a:bodyPr/>
                    <a:lstStyle/>
                    <a:p>
                      <a:pPr algn="r"/>
                      <a:r>
                        <a:rPr lang="en-US" sz="1800" dirty="0"/>
                        <a:t>Yes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78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0804421"/>
                  </a:ext>
                </a:extLst>
              </a:tr>
              <a:tr h="376885">
                <a:tc>
                  <a:txBody>
                    <a:bodyPr/>
                    <a:lstStyle/>
                    <a:p>
                      <a:pPr algn="r"/>
                      <a:r>
                        <a:rPr lang="en-US" sz="1800" dirty="0"/>
                        <a:t>No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816432"/>
                  </a:ext>
                </a:extLst>
              </a:tr>
              <a:tr h="467002">
                <a:tc>
                  <a:txBody>
                    <a:bodyPr/>
                    <a:lstStyle/>
                    <a:p>
                      <a:pPr algn="l"/>
                      <a:r>
                        <a:rPr lang="en-US" sz="1800" b="0" dirty="0">
                          <a:solidFill>
                            <a:schemeClr val="bg1"/>
                          </a:solidFill>
                        </a:rPr>
                        <a:t>Identify type of library/health information research in which you have participated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en-US" sz="1600" b="0" dirty="0">
                          <a:solidFill>
                            <a:schemeClr val="bg1"/>
                          </a:solidFill>
                        </a:rPr>
                        <a:t>(N=15)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en-US" sz="1600" b="0" dirty="0">
                          <a:solidFill>
                            <a:schemeClr val="bg1"/>
                          </a:solidFill>
                        </a:rPr>
                        <a:t>(N=13)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2270910"/>
                  </a:ext>
                </a:extLst>
              </a:tr>
              <a:tr h="376885">
                <a:tc>
                  <a:txBody>
                    <a:bodyPr/>
                    <a:lstStyle/>
                    <a:p>
                      <a:pPr algn="r"/>
                      <a:r>
                        <a:rPr lang="en-US" sz="1800" dirty="0"/>
                        <a:t>Surveys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5797168"/>
                  </a:ext>
                </a:extLst>
              </a:tr>
              <a:tr h="376885">
                <a:tc>
                  <a:txBody>
                    <a:bodyPr/>
                    <a:lstStyle/>
                    <a:p>
                      <a:pPr algn="r"/>
                      <a:r>
                        <a:rPr lang="en-US" sz="1800" dirty="0"/>
                        <a:t>Interviews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5742641"/>
                  </a:ext>
                </a:extLst>
              </a:tr>
              <a:tr h="376885">
                <a:tc>
                  <a:txBody>
                    <a:bodyPr/>
                    <a:lstStyle/>
                    <a:p>
                      <a:pPr algn="r"/>
                      <a:r>
                        <a:rPr lang="en-US" sz="1800" dirty="0"/>
                        <a:t>Content Analysis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9945723"/>
                  </a:ext>
                </a:extLst>
              </a:tr>
              <a:tr h="376885">
                <a:tc>
                  <a:txBody>
                    <a:bodyPr/>
                    <a:lstStyle/>
                    <a:p>
                      <a:pPr algn="r"/>
                      <a:r>
                        <a:rPr lang="en-US" sz="1800" dirty="0"/>
                        <a:t>Bibliometrics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8888427"/>
                  </a:ext>
                </a:extLst>
              </a:tr>
              <a:tr h="376885">
                <a:tc>
                  <a:txBody>
                    <a:bodyPr/>
                    <a:lstStyle/>
                    <a:p>
                      <a:pPr algn="r"/>
                      <a:r>
                        <a:rPr lang="en-US" sz="1800" dirty="0"/>
                        <a:t>Mixed methods research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444055"/>
                  </a:ext>
                </a:extLst>
              </a:tr>
              <a:tr h="376885">
                <a:tc>
                  <a:txBody>
                    <a:bodyPr/>
                    <a:lstStyle/>
                    <a:p>
                      <a:pPr algn="r"/>
                      <a:r>
                        <a:rPr lang="en-US" sz="1800" dirty="0"/>
                        <a:t>Secondary research (LIS systematic reviews, scoping reviews, etc.)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6974883"/>
                  </a:ext>
                </a:extLst>
              </a:tr>
              <a:tr h="659550">
                <a:tc>
                  <a:txBody>
                    <a:bodyPr/>
                    <a:lstStyle/>
                    <a:p>
                      <a:pPr algn="r"/>
                      <a:r>
                        <a:rPr lang="en-US" sz="1800" dirty="0"/>
                        <a:t>Local research, assessment, or evaluation (in-house surveys, instructional evaluations, etc.)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0454193"/>
                  </a:ext>
                </a:extLst>
              </a:tr>
              <a:tr h="544189">
                <a:tc>
                  <a:txBody>
                    <a:bodyPr/>
                    <a:lstStyle/>
                    <a:p>
                      <a:pPr algn="r"/>
                      <a:r>
                        <a:rPr lang="en-US" sz="1800" dirty="0"/>
                        <a:t>Other types of library or health information research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3723976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 rot="10800000" flipV="1">
            <a:off x="495525" y="48675"/>
            <a:ext cx="114861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RTI Participants’ Prior Research Experience &amp; Research Education Activities (Librarians)</a:t>
            </a:r>
          </a:p>
        </p:txBody>
      </p:sp>
    </p:spTree>
    <p:extLst>
      <p:ext uri="{BB962C8B-B14F-4D97-AF65-F5344CB8AC3E}">
        <p14:creationId xmlns:p14="http://schemas.microsoft.com/office/powerpoint/2010/main" val="10857814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1C76E2EC-D039-1E4D-97DE-9C427D86193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1724867"/>
              </p:ext>
            </p:extLst>
          </p:nvPr>
        </p:nvGraphicFramePr>
        <p:xfrm>
          <a:off x="0" y="696076"/>
          <a:ext cx="11820939" cy="5846651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6480313">
                  <a:extLst>
                    <a:ext uri="{9D8B030D-6E8A-4147-A177-3AD203B41FA5}">
                      <a16:colId xmlns:a16="http://schemas.microsoft.com/office/drawing/2014/main" val="1399435913"/>
                    </a:ext>
                  </a:extLst>
                </a:gridCol>
                <a:gridCol w="1099930">
                  <a:extLst>
                    <a:ext uri="{9D8B030D-6E8A-4147-A177-3AD203B41FA5}">
                      <a16:colId xmlns:a16="http://schemas.microsoft.com/office/drawing/2014/main" val="3960428219"/>
                    </a:ext>
                  </a:extLst>
                </a:gridCol>
                <a:gridCol w="1179444">
                  <a:extLst>
                    <a:ext uri="{9D8B030D-6E8A-4147-A177-3AD203B41FA5}">
                      <a16:colId xmlns:a16="http://schemas.microsoft.com/office/drawing/2014/main" val="587751035"/>
                    </a:ext>
                  </a:extLst>
                </a:gridCol>
                <a:gridCol w="980661">
                  <a:extLst>
                    <a:ext uri="{9D8B030D-6E8A-4147-A177-3AD203B41FA5}">
                      <a16:colId xmlns:a16="http://schemas.microsoft.com/office/drawing/2014/main" val="2915748704"/>
                    </a:ext>
                  </a:extLst>
                </a:gridCol>
                <a:gridCol w="1086678">
                  <a:extLst>
                    <a:ext uri="{9D8B030D-6E8A-4147-A177-3AD203B41FA5}">
                      <a16:colId xmlns:a16="http://schemas.microsoft.com/office/drawing/2014/main" val="99370573"/>
                    </a:ext>
                  </a:extLst>
                </a:gridCol>
                <a:gridCol w="993913">
                  <a:extLst>
                    <a:ext uri="{9D8B030D-6E8A-4147-A177-3AD203B41FA5}">
                      <a16:colId xmlns:a16="http://schemas.microsoft.com/office/drawing/2014/main" val="3675035817"/>
                    </a:ext>
                  </a:extLst>
                </a:gridCol>
              </a:tblGrid>
              <a:tr h="629141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solidFill>
                            <a:schemeClr val="bg1"/>
                          </a:solidFill>
                        </a:rPr>
                        <a:t>PRIOR RESEARCH EXPERIENCE &amp; ACTIVITIES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bg1"/>
                          </a:solidFill>
                        </a:rPr>
                        <a:t>Cohort 1</a:t>
                      </a:r>
                    </a:p>
                    <a:p>
                      <a:pPr algn="ctr"/>
                      <a:r>
                        <a:rPr lang="en-US" sz="1600" b="0" dirty="0">
                          <a:solidFill>
                            <a:schemeClr val="bg1"/>
                          </a:solidFill>
                        </a:rPr>
                        <a:t>2018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bg1"/>
                          </a:solidFill>
                        </a:rPr>
                        <a:t>Cohort 2</a:t>
                      </a:r>
                    </a:p>
                    <a:p>
                      <a:pPr algn="ctr"/>
                      <a:r>
                        <a:rPr lang="en-US" sz="1600" b="0" dirty="0">
                          <a:solidFill>
                            <a:schemeClr val="bg1"/>
                          </a:solidFill>
                        </a:rPr>
                        <a:t>2019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bg1"/>
                          </a:solidFill>
                        </a:rPr>
                        <a:t>Cohort 3 2020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bg1"/>
                          </a:solidFill>
                        </a:rPr>
                        <a:t>Cohort 4</a:t>
                      </a:r>
                    </a:p>
                    <a:p>
                      <a:pPr algn="ctr"/>
                      <a:r>
                        <a:rPr lang="en-US" sz="1600" b="0" dirty="0">
                          <a:solidFill>
                            <a:schemeClr val="bg1"/>
                          </a:solidFill>
                        </a:rPr>
                        <a:t>2021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bg1"/>
                          </a:solidFill>
                        </a:rPr>
                        <a:t>Cohort 5</a:t>
                      </a:r>
                    </a:p>
                    <a:p>
                      <a:pPr algn="ctr"/>
                      <a:r>
                        <a:rPr lang="en-US" sz="1600" b="0" dirty="0">
                          <a:solidFill>
                            <a:schemeClr val="bg1"/>
                          </a:solidFill>
                        </a:rPr>
                        <a:t>2022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5245719"/>
                  </a:ext>
                </a:extLst>
              </a:tr>
              <a:tr h="181218">
                <a:tc>
                  <a:txBody>
                    <a:bodyPr/>
                    <a:lstStyle/>
                    <a:p>
                      <a:pPr algn="l"/>
                      <a:endParaRPr lang="en-US" sz="18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solidFill>
                            <a:schemeClr val="bg1"/>
                          </a:solidFill>
                        </a:rPr>
                        <a:t>(N=26)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solidFill>
                            <a:schemeClr val="bg1"/>
                          </a:solidFill>
                        </a:rPr>
                        <a:t>N=17)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6312058"/>
                  </a:ext>
                </a:extLst>
              </a:tr>
              <a:tr h="402529">
                <a:tc>
                  <a:txBody>
                    <a:bodyPr/>
                    <a:lstStyle/>
                    <a:p>
                      <a:pPr algn="l"/>
                      <a:r>
                        <a:rPr lang="en-US" sz="1800" b="0" dirty="0">
                          <a:solidFill>
                            <a:schemeClr val="bg1"/>
                          </a:solidFill>
                        </a:rPr>
                        <a:t>Have you disseminated your research results?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bg1"/>
                          </a:solidFill>
                        </a:rPr>
                        <a:t>RESPONSES 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933121"/>
                  </a:ext>
                </a:extLst>
              </a:tr>
              <a:tr h="365752">
                <a:tc>
                  <a:txBody>
                    <a:bodyPr/>
                    <a:lstStyle/>
                    <a:p>
                      <a:pPr algn="r"/>
                      <a:r>
                        <a:rPr lang="en-US" sz="1800" dirty="0"/>
                        <a:t>Yes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76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0804421"/>
                  </a:ext>
                </a:extLst>
              </a:tr>
              <a:tr h="365752">
                <a:tc>
                  <a:txBody>
                    <a:bodyPr/>
                    <a:lstStyle/>
                    <a:p>
                      <a:pPr algn="r"/>
                      <a:r>
                        <a:rPr lang="en-US" sz="1800" dirty="0"/>
                        <a:t>No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816432"/>
                  </a:ext>
                </a:extLst>
              </a:tr>
              <a:tr h="429458">
                <a:tc>
                  <a:txBody>
                    <a:bodyPr/>
                    <a:lstStyle/>
                    <a:p>
                      <a:pPr algn="l"/>
                      <a:r>
                        <a:rPr lang="en-US" sz="1800" b="0" dirty="0">
                          <a:solidFill>
                            <a:schemeClr val="bg1"/>
                          </a:solidFill>
                        </a:rPr>
                        <a:t>How have you disseminated your research results?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bg1"/>
                          </a:solidFill>
                        </a:rPr>
                        <a:t>(N=15)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bg1"/>
                          </a:solidFill>
                        </a:rPr>
                        <a:t>(N=13)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2270910"/>
                  </a:ext>
                </a:extLst>
              </a:tr>
              <a:tr h="365752">
                <a:tc>
                  <a:txBody>
                    <a:bodyPr/>
                    <a:lstStyle/>
                    <a:p>
                      <a:pPr algn="r"/>
                      <a:r>
                        <a:rPr lang="en-US" sz="1800" dirty="0"/>
                        <a:t>Published a book (solo or co-author)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5797168"/>
                  </a:ext>
                </a:extLst>
              </a:tr>
              <a:tr h="365752">
                <a:tc>
                  <a:txBody>
                    <a:bodyPr/>
                    <a:lstStyle/>
                    <a:p>
                      <a:pPr algn="r"/>
                      <a:r>
                        <a:rPr lang="en-US" sz="1800" dirty="0"/>
                        <a:t>Published in a book chapter (chapter author or co-author)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5742641"/>
                  </a:ext>
                </a:extLst>
              </a:tr>
              <a:tr h="365752">
                <a:tc>
                  <a:txBody>
                    <a:bodyPr/>
                    <a:lstStyle/>
                    <a:p>
                      <a:pPr algn="r"/>
                      <a:r>
                        <a:rPr lang="en-US" sz="1800" dirty="0"/>
                        <a:t>Published in a peer-reviewed journal (print or online)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9945723"/>
                  </a:ext>
                </a:extLst>
              </a:tr>
              <a:tr h="365752">
                <a:tc>
                  <a:txBody>
                    <a:bodyPr/>
                    <a:lstStyle/>
                    <a:p>
                      <a:pPr algn="r"/>
                      <a:r>
                        <a:rPr lang="en-US" sz="1800" dirty="0"/>
                        <a:t>Published in a non-peer-reviewed journal (print or online)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8888427"/>
                  </a:ext>
                </a:extLst>
              </a:tr>
              <a:tr h="365752">
                <a:tc>
                  <a:txBody>
                    <a:bodyPr/>
                    <a:lstStyle/>
                    <a:p>
                      <a:pPr algn="r"/>
                      <a:r>
                        <a:rPr lang="en-US" sz="1800" dirty="0"/>
                        <a:t>Presented a paper at a professional conference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444055"/>
                  </a:ext>
                </a:extLst>
              </a:tr>
              <a:tr h="365752">
                <a:tc>
                  <a:txBody>
                    <a:bodyPr/>
                    <a:lstStyle/>
                    <a:p>
                      <a:pPr algn="r"/>
                      <a:r>
                        <a:rPr lang="en-US" sz="1800" dirty="0"/>
                        <a:t>Presented a poster at a professional conference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6974883"/>
                  </a:ext>
                </a:extLst>
              </a:tr>
              <a:tr h="466209">
                <a:tc>
                  <a:txBody>
                    <a:bodyPr/>
                    <a:lstStyle/>
                    <a:p>
                      <a:pPr algn="r"/>
                      <a:r>
                        <a:rPr lang="en-US" sz="1800" dirty="0"/>
                        <a:t>Presented at your home institution in an informal forum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0454193"/>
                  </a:ext>
                </a:extLst>
              </a:tr>
              <a:tr h="627474">
                <a:tc>
                  <a:txBody>
                    <a:bodyPr/>
                    <a:lstStyle/>
                    <a:p>
                      <a:pPr algn="r"/>
                      <a:r>
                        <a:rPr lang="en-US" sz="1800" dirty="0"/>
                        <a:t>Other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3723976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 rot="10800000" flipV="1">
            <a:off x="-127327" y="0"/>
            <a:ext cx="114861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RTI Participants’ Prior Research Experience &amp; Research Education Activities (Librarians)</a:t>
            </a:r>
          </a:p>
        </p:txBody>
      </p:sp>
    </p:spTree>
    <p:extLst>
      <p:ext uri="{BB962C8B-B14F-4D97-AF65-F5344CB8AC3E}">
        <p14:creationId xmlns:p14="http://schemas.microsoft.com/office/powerpoint/2010/main" val="34171110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1547A719-9CEC-9C43-8C7B-F60F5484CF21}"/>
              </a:ext>
            </a:extLst>
          </p:cNvPr>
          <p:cNvGraphicFramePr>
            <a:graphicFrameLocks noGrp="1"/>
          </p:cNvGraphicFramePr>
          <p:nvPr/>
        </p:nvGraphicFramePr>
        <p:xfrm>
          <a:off x="363684" y="1132610"/>
          <a:ext cx="11492345" cy="5689245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6654274">
                  <a:extLst>
                    <a:ext uri="{9D8B030D-6E8A-4147-A177-3AD203B41FA5}">
                      <a16:colId xmlns:a16="http://schemas.microsoft.com/office/drawing/2014/main" val="1523869062"/>
                    </a:ext>
                  </a:extLst>
                </a:gridCol>
                <a:gridCol w="1165726">
                  <a:extLst>
                    <a:ext uri="{9D8B030D-6E8A-4147-A177-3AD203B41FA5}">
                      <a16:colId xmlns:a16="http://schemas.microsoft.com/office/drawing/2014/main" val="3692516915"/>
                    </a:ext>
                  </a:extLst>
                </a:gridCol>
                <a:gridCol w="1015996">
                  <a:extLst>
                    <a:ext uri="{9D8B030D-6E8A-4147-A177-3AD203B41FA5}">
                      <a16:colId xmlns:a16="http://schemas.microsoft.com/office/drawing/2014/main" val="1691615806"/>
                    </a:ext>
                  </a:extLst>
                </a:gridCol>
                <a:gridCol w="961079">
                  <a:extLst>
                    <a:ext uri="{9D8B030D-6E8A-4147-A177-3AD203B41FA5}">
                      <a16:colId xmlns:a16="http://schemas.microsoft.com/office/drawing/2014/main" val="2480102467"/>
                    </a:ext>
                  </a:extLst>
                </a:gridCol>
                <a:gridCol w="878698">
                  <a:extLst>
                    <a:ext uri="{9D8B030D-6E8A-4147-A177-3AD203B41FA5}">
                      <a16:colId xmlns:a16="http://schemas.microsoft.com/office/drawing/2014/main" val="565794027"/>
                    </a:ext>
                  </a:extLst>
                </a:gridCol>
                <a:gridCol w="816572">
                  <a:extLst>
                    <a:ext uri="{9D8B030D-6E8A-4147-A177-3AD203B41FA5}">
                      <a16:colId xmlns:a16="http://schemas.microsoft.com/office/drawing/2014/main" val="4163798459"/>
                    </a:ext>
                  </a:extLst>
                </a:gridCol>
              </a:tblGrid>
              <a:tr h="431445">
                <a:tc rowSpan="2"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  <a:p>
                      <a:pPr algn="ctr"/>
                      <a:r>
                        <a:rPr lang="en-US" sz="2000" dirty="0"/>
                        <a:t>REASONS  </a:t>
                      </a:r>
                      <a:endParaRPr lang="en-US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% Agreement (Strongly agree or agree)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000" b="1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000" b="1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000" b="1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000" b="1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97409882"/>
                  </a:ext>
                </a:extLst>
              </a:tr>
              <a:tr h="822960">
                <a:tc vMerge="1"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REASONS </a:t>
                      </a:r>
                      <a:endParaRPr lang="en-US" sz="2000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1"/>
                          </a:solidFill>
                        </a:rPr>
                        <a:t>C1</a:t>
                      </a:r>
                    </a:p>
                    <a:p>
                      <a:pPr algn="ctr"/>
                      <a:r>
                        <a:rPr lang="en-US" sz="1600" b="1" dirty="0">
                          <a:solidFill>
                            <a:schemeClr val="bg1"/>
                          </a:solidFill>
                        </a:rPr>
                        <a:t>2018</a:t>
                      </a:r>
                    </a:p>
                    <a:p>
                      <a:pPr algn="ctr"/>
                      <a:r>
                        <a:rPr lang="en-US" sz="1600" b="1" dirty="0">
                          <a:solidFill>
                            <a:schemeClr val="bg1"/>
                          </a:solidFill>
                        </a:rPr>
                        <a:t>N=19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1"/>
                          </a:solidFill>
                        </a:rPr>
                        <a:t>C2</a:t>
                      </a:r>
                    </a:p>
                    <a:p>
                      <a:pPr algn="ctr"/>
                      <a:r>
                        <a:rPr lang="en-US" sz="1600" b="1" dirty="0">
                          <a:solidFill>
                            <a:schemeClr val="bg1"/>
                          </a:solidFill>
                        </a:rPr>
                        <a:t>2019</a:t>
                      </a:r>
                    </a:p>
                    <a:p>
                      <a:pPr algn="ctr"/>
                      <a:r>
                        <a:rPr lang="en-US" sz="1600" b="1" dirty="0">
                          <a:solidFill>
                            <a:schemeClr val="bg1"/>
                          </a:solidFill>
                        </a:rPr>
                        <a:t>N=20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1"/>
                          </a:solidFill>
                        </a:rPr>
                        <a:t>C3</a:t>
                      </a:r>
                    </a:p>
                    <a:p>
                      <a:pPr algn="ctr"/>
                      <a:r>
                        <a:rPr lang="en-US" sz="1600" b="1" dirty="0">
                          <a:solidFill>
                            <a:schemeClr val="bg1"/>
                          </a:solidFill>
                        </a:rPr>
                        <a:t>2020</a:t>
                      </a:r>
                    </a:p>
                    <a:p>
                      <a:pPr algn="ctr"/>
                      <a:r>
                        <a:rPr lang="en-US" sz="1600" b="1" dirty="0">
                          <a:solidFill>
                            <a:schemeClr val="bg1"/>
                          </a:solidFill>
                        </a:rPr>
                        <a:t>N=20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1"/>
                          </a:solidFill>
                        </a:rPr>
                        <a:t>C4</a:t>
                      </a:r>
                    </a:p>
                    <a:p>
                      <a:pPr algn="ctr"/>
                      <a:r>
                        <a:rPr lang="en-US" sz="1600" b="1" dirty="0">
                          <a:solidFill>
                            <a:schemeClr val="bg1"/>
                          </a:solidFill>
                        </a:rPr>
                        <a:t>2021</a:t>
                      </a:r>
                    </a:p>
                    <a:p>
                      <a:pPr algn="ctr"/>
                      <a:r>
                        <a:rPr lang="en-US" sz="1600" b="1" dirty="0">
                          <a:solidFill>
                            <a:schemeClr val="bg1"/>
                          </a:solidFill>
                        </a:rPr>
                        <a:t>N=26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1"/>
                          </a:solidFill>
                        </a:rPr>
                        <a:t>C5</a:t>
                      </a:r>
                    </a:p>
                    <a:p>
                      <a:pPr algn="ctr"/>
                      <a:r>
                        <a:rPr lang="en-US" sz="1600" b="1" dirty="0">
                          <a:solidFill>
                            <a:schemeClr val="bg1"/>
                          </a:solidFill>
                        </a:rPr>
                        <a:t>2022</a:t>
                      </a:r>
                    </a:p>
                    <a:p>
                      <a:pPr algn="ctr"/>
                      <a:r>
                        <a:rPr lang="en-US" sz="1600" b="1" dirty="0">
                          <a:solidFill>
                            <a:schemeClr val="bg1"/>
                          </a:solidFill>
                        </a:rPr>
                        <a:t>N=26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7237059"/>
                  </a:ext>
                </a:extLst>
              </a:tr>
              <a:tr h="400050">
                <a:tc>
                  <a:txBody>
                    <a:bodyPr/>
                    <a:lstStyle/>
                    <a:p>
                      <a:r>
                        <a:rPr lang="en-US" sz="2000" b="0" dirty="0"/>
                        <a:t>Will support my career goals and future employment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highlight>
                          <a:srgbClr val="C0C0C0"/>
                        </a:highligh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highlight>
                          <a:srgbClr val="C0C0C0"/>
                        </a:highligh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highlight>
                          <a:srgbClr val="C0C0C0"/>
                        </a:highligh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96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100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0138681"/>
                  </a:ext>
                </a:extLst>
              </a:tr>
              <a:tr h="400050">
                <a:tc>
                  <a:txBody>
                    <a:bodyPr/>
                    <a:lstStyle/>
                    <a:p>
                      <a:r>
                        <a:rPr lang="en-US" sz="2000" dirty="0"/>
                        <a:t>Will help me contribute to research and scholarship</a:t>
                      </a:r>
                      <a:endParaRPr lang="en-US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/>
                        <a:t>100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F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/>
                        <a:t>100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/>
                        <a:t>100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/>
                        <a:t>92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/>
                        <a:t>96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8415786"/>
                  </a:ext>
                </a:extLst>
              </a:tr>
              <a:tr h="40005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Will advance the profession</a:t>
                      </a:r>
                      <a:endParaRPr lang="en-US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95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F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100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95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88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88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1721650"/>
                  </a:ext>
                </a:extLst>
              </a:tr>
              <a:tr h="70866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Will increase likelihood I will engage in evidence-based decision making</a:t>
                      </a:r>
                      <a:endParaRPr lang="en-US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95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F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95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75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85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92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0344309"/>
                  </a:ext>
                </a:extLst>
              </a:tr>
              <a:tr h="70866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Will provide opportunity to partner with and understand the needs of researchers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95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F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95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90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88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88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7309663"/>
                  </a:ext>
                </a:extLst>
              </a:tr>
              <a:tr h="70866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Will increase likelihood I will conduct program evaluations and assessments</a:t>
                      </a:r>
                      <a:endParaRPr lang="en-US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/>
                        <a:t>100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F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/>
                        <a:t>95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/>
                        <a:t>70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/>
                        <a:t>77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/>
                        <a:t>88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5543738"/>
                  </a:ext>
                </a:extLst>
              </a:tr>
              <a:tr h="70866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Will help demonstrate the value of my library to my administration and users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85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F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100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80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81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77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4933319"/>
                  </a:ext>
                </a:extLst>
              </a:tr>
              <a:tr h="40005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Will support my tenure and/or promotion efforts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75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F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50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70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73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69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6793309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127001" y="259011"/>
            <a:ext cx="1193799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Participants’ Reasons for Participating in the RTI (Librarians)</a:t>
            </a:r>
          </a:p>
          <a:p>
            <a:pPr algn="ctr"/>
            <a:r>
              <a:rPr lang="en-US" sz="2800" b="1" dirty="0"/>
              <a:t>(in ranked order)</a:t>
            </a:r>
          </a:p>
        </p:txBody>
      </p:sp>
    </p:spTree>
    <p:extLst>
      <p:ext uri="{BB962C8B-B14F-4D97-AF65-F5344CB8AC3E}">
        <p14:creationId xmlns:p14="http://schemas.microsoft.com/office/powerpoint/2010/main" val="4782689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1547A719-9CEC-9C43-8C7B-F60F5484CF21}"/>
              </a:ext>
            </a:extLst>
          </p:cNvPr>
          <p:cNvGraphicFramePr>
            <a:graphicFrameLocks noGrp="1"/>
          </p:cNvGraphicFramePr>
          <p:nvPr/>
        </p:nvGraphicFramePr>
        <p:xfrm>
          <a:off x="1692442" y="1427747"/>
          <a:ext cx="8462211" cy="4694635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5274548">
                  <a:extLst>
                    <a:ext uri="{9D8B030D-6E8A-4147-A177-3AD203B41FA5}">
                      <a16:colId xmlns:a16="http://schemas.microsoft.com/office/drawing/2014/main" val="1523869062"/>
                    </a:ext>
                  </a:extLst>
                </a:gridCol>
                <a:gridCol w="924019">
                  <a:extLst>
                    <a:ext uri="{9D8B030D-6E8A-4147-A177-3AD203B41FA5}">
                      <a16:colId xmlns:a16="http://schemas.microsoft.com/office/drawing/2014/main" val="3692516915"/>
                    </a:ext>
                  </a:extLst>
                </a:gridCol>
                <a:gridCol w="805334">
                  <a:extLst>
                    <a:ext uri="{9D8B030D-6E8A-4147-A177-3AD203B41FA5}">
                      <a16:colId xmlns:a16="http://schemas.microsoft.com/office/drawing/2014/main" val="1691615806"/>
                    </a:ext>
                  </a:extLst>
                </a:gridCol>
                <a:gridCol w="761804">
                  <a:extLst>
                    <a:ext uri="{9D8B030D-6E8A-4147-A177-3AD203B41FA5}">
                      <a16:colId xmlns:a16="http://schemas.microsoft.com/office/drawing/2014/main" val="2480102467"/>
                    </a:ext>
                  </a:extLst>
                </a:gridCol>
                <a:gridCol w="696506">
                  <a:extLst>
                    <a:ext uri="{9D8B030D-6E8A-4147-A177-3AD203B41FA5}">
                      <a16:colId xmlns:a16="http://schemas.microsoft.com/office/drawing/2014/main" val="565794027"/>
                    </a:ext>
                  </a:extLst>
                </a:gridCol>
              </a:tblGrid>
              <a:tr h="317453">
                <a:tc rowSpan="2"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  <a:p>
                      <a:pPr algn="ctr"/>
                      <a:r>
                        <a:rPr lang="en-US" sz="1400" dirty="0"/>
                        <a:t>REASONS </a:t>
                      </a:r>
                      <a:endParaRPr lang="en-US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% Agreement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000" b="1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000" b="1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000" b="1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97409882"/>
                  </a:ext>
                </a:extLst>
              </a:tr>
              <a:tr h="948690">
                <a:tc vMerge="1"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REASONS </a:t>
                      </a:r>
                      <a:endParaRPr lang="en-US" sz="2000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C4</a:t>
                      </a:r>
                    </a:p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2021</a:t>
                      </a:r>
                    </a:p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N=26</a:t>
                      </a:r>
                    </a:p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(Lib)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C4</a:t>
                      </a:r>
                    </a:p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2022</a:t>
                      </a:r>
                    </a:p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N=6</a:t>
                      </a:r>
                    </a:p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(Stud)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C5</a:t>
                      </a:r>
                    </a:p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2022</a:t>
                      </a:r>
                    </a:p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N=26</a:t>
                      </a:r>
                    </a:p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(Lib)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C5</a:t>
                      </a:r>
                    </a:p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2021</a:t>
                      </a:r>
                    </a:p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N=8</a:t>
                      </a:r>
                    </a:p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(Stud)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7237059"/>
                  </a:ext>
                </a:extLst>
              </a:tr>
              <a:tr h="317453">
                <a:tc>
                  <a:txBody>
                    <a:bodyPr/>
                    <a:lstStyle/>
                    <a:p>
                      <a:r>
                        <a:rPr lang="en-US" sz="1400" b="0" dirty="0"/>
                        <a:t>Will support my career goals and future employment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96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F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highlight>
                            <a:srgbClr val="C0C0C0"/>
                          </a:highlight>
                        </a:rPr>
                        <a:t>100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F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0138681"/>
                  </a:ext>
                </a:extLst>
              </a:tr>
              <a:tr h="317453">
                <a:tc>
                  <a:txBody>
                    <a:bodyPr/>
                    <a:lstStyle/>
                    <a:p>
                      <a:r>
                        <a:rPr lang="en-US" sz="1400" dirty="0"/>
                        <a:t>Will help me contribute to research and scholarship</a:t>
                      </a:r>
                      <a:endParaRPr lang="en-US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/>
                        <a:t>92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F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/>
                        <a:t>100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/>
                        <a:t>96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F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/>
                        <a:t>75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8415786"/>
                  </a:ext>
                </a:extLst>
              </a:tr>
              <a:tr h="53967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Will increase likelihood I will engage in evidence-based decision making</a:t>
                      </a:r>
                      <a:endParaRPr lang="en-US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85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F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92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F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88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1721650"/>
                  </a:ext>
                </a:extLst>
              </a:tr>
              <a:tr h="31745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Will advance the profession </a:t>
                      </a:r>
                      <a:endParaRPr lang="en-US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88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F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88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F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7232417"/>
                  </a:ext>
                </a:extLst>
              </a:tr>
              <a:tr h="53967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Will increase likelihood I will conduct program evaluations and assessments</a:t>
                      </a:r>
                      <a:endParaRPr lang="en-US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77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F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88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F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75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1261290"/>
                  </a:ext>
                </a:extLst>
              </a:tr>
              <a:tr h="53967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Will provide opportunity to partner with and understand the needs of researchers</a:t>
                      </a:r>
                      <a:endParaRPr lang="en-US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88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F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69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F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88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7132571"/>
                  </a:ext>
                </a:extLst>
              </a:tr>
              <a:tr h="53967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Will help demonstrate the value of my library to my administration and users</a:t>
                      </a:r>
                      <a:endParaRPr lang="en-US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81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F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50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77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F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38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8387590"/>
                  </a:ext>
                </a:extLst>
              </a:tr>
              <a:tr h="31745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Will support my tenure and/or promotion efforts</a:t>
                      </a:r>
                      <a:endParaRPr lang="en-US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73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F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33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69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F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25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853279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127001" y="475579"/>
            <a:ext cx="119379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Reasons for Participating in the RTI (Librarians &amp; LIS Graduate Students)</a:t>
            </a:r>
          </a:p>
        </p:txBody>
      </p:sp>
    </p:spTree>
    <p:extLst>
      <p:ext uri="{BB962C8B-B14F-4D97-AF65-F5344CB8AC3E}">
        <p14:creationId xmlns:p14="http://schemas.microsoft.com/office/powerpoint/2010/main" val="30565094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1547A719-9CEC-9C43-8C7B-F60F5484CF2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4811009"/>
              </p:ext>
            </p:extLst>
          </p:nvPr>
        </p:nvGraphicFramePr>
        <p:xfrm>
          <a:off x="317769" y="1517515"/>
          <a:ext cx="11297057" cy="4582506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8332915">
                  <a:extLst>
                    <a:ext uri="{9D8B030D-6E8A-4147-A177-3AD203B41FA5}">
                      <a16:colId xmlns:a16="http://schemas.microsoft.com/office/drawing/2014/main" val="1523869062"/>
                    </a:ext>
                  </a:extLst>
                </a:gridCol>
                <a:gridCol w="1492021">
                  <a:extLst>
                    <a:ext uri="{9D8B030D-6E8A-4147-A177-3AD203B41FA5}">
                      <a16:colId xmlns:a16="http://schemas.microsoft.com/office/drawing/2014/main" val="565794027"/>
                    </a:ext>
                  </a:extLst>
                </a:gridCol>
                <a:gridCol w="1472121">
                  <a:extLst>
                    <a:ext uri="{9D8B030D-6E8A-4147-A177-3AD203B41FA5}">
                      <a16:colId xmlns:a16="http://schemas.microsoft.com/office/drawing/2014/main" val="4163798459"/>
                    </a:ext>
                  </a:extLst>
                </a:gridCol>
              </a:tblGrid>
              <a:tr h="0">
                <a:tc rowSpan="2"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  <a:p>
                      <a:pPr algn="ctr"/>
                      <a:r>
                        <a:rPr lang="en-US" sz="2400" dirty="0"/>
                        <a:t>REASONS </a:t>
                      </a:r>
                      <a:endParaRPr lang="en-US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8A9AC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% Agreement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8A9A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000" b="1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97409882"/>
                  </a:ext>
                </a:extLst>
              </a:tr>
              <a:tr h="327436">
                <a:tc vMerge="1"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REASONS </a:t>
                      </a:r>
                      <a:endParaRPr lang="en-US" sz="2000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bg1"/>
                          </a:solidFill>
                        </a:rPr>
                        <a:t>C4</a:t>
                      </a:r>
                    </a:p>
                    <a:p>
                      <a:pPr algn="ctr"/>
                      <a:r>
                        <a:rPr lang="en-US" sz="1800" b="1" dirty="0">
                          <a:solidFill>
                            <a:schemeClr val="bg1"/>
                          </a:solidFill>
                        </a:rPr>
                        <a:t>2021</a:t>
                      </a:r>
                    </a:p>
                    <a:p>
                      <a:pPr algn="ctr"/>
                      <a:r>
                        <a:rPr lang="en-US" sz="1800" b="1" dirty="0">
                          <a:solidFill>
                            <a:schemeClr val="bg1"/>
                          </a:solidFill>
                        </a:rPr>
                        <a:t>N=6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8A9A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bg1"/>
                          </a:solidFill>
                        </a:rPr>
                        <a:t>C5</a:t>
                      </a:r>
                    </a:p>
                    <a:p>
                      <a:pPr algn="ctr"/>
                      <a:r>
                        <a:rPr lang="en-US" sz="1800" b="1" dirty="0">
                          <a:solidFill>
                            <a:schemeClr val="bg1"/>
                          </a:solidFill>
                        </a:rPr>
                        <a:t>2022</a:t>
                      </a:r>
                    </a:p>
                    <a:p>
                      <a:pPr algn="ctr"/>
                      <a:r>
                        <a:rPr lang="en-US" sz="1800" b="1" dirty="0">
                          <a:solidFill>
                            <a:schemeClr val="bg1"/>
                          </a:solidFill>
                        </a:rPr>
                        <a:t>N=8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8A9A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7237059"/>
                  </a:ext>
                </a:extLst>
              </a:tr>
              <a:tr h="825987">
                <a:tc>
                  <a:txBody>
                    <a:bodyPr/>
                    <a:lstStyle/>
                    <a:p>
                      <a:endParaRPr lang="en-US" sz="2000" dirty="0"/>
                    </a:p>
                    <a:p>
                      <a:r>
                        <a:rPr lang="en-US" sz="2000" dirty="0"/>
                        <a:t>Will help me contribute to research and scholarship</a:t>
                      </a:r>
                      <a:endParaRPr lang="en-US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/>
                        <a:t>100*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/>
                        <a:t>75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8415786"/>
                  </a:ext>
                </a:extLst>
              </a:tr>
              <a:tr h="71309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Will advance the profession </a:t>
                      </a:r>
                    </a:p>
                    <a:p>
                      <a:endParaRPr lang="en-US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100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100*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1721650"/>
                  </a:ext>
                </a:extLst>
              </a:tr>
              <a:tr h="102313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Will provide opportunity to partner with and understand the needs of researchers</a:t>
                      </a:r>
                    </a:p>
                    <a:p>
                      <a:endParaRPr lang="en-US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100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88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2264095"/>
                  </a:ext>
                </a:extLst>
              </a:tr>
              <a:tr h="709644">
                <a:tc>
                  <a:txBody>
                    <a:bodyPr/>
                    <a:lstStyle/>
                    <a:p>
                      <a:r>
                        <a:rPr lang="en-US" sz="2000" b="0" dirty="0"/>
                        <a:t>Will support my career goals and future employment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100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100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9498584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127000" y="361739"/>
            <a:ext cx="1193799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2800" b="1" dirty="0"/>
          </a:p>
          <a:p>
            <a:pPr algn="ctr"/>
            <a:r>
              <a:rPr lang="en-US" sz="2800" b="1" dirty="0"/>
              <a:t>Participants’ Reasons for Participating in the RTI (LIS Graduate Students)</a:t>
            </a:r>
          </a:p>
        </p:txBody>
      </p:sp>
    </p:spTree>
    <p:extLst>
      <p:ext uri="{BB962C8B-B14F-4D97-AF65-F5344CB8AC3E}">
        <p14:creationId xmlns:p14="http://schemas.microsoft.com/office/powerpoint/2010/main" val="10360542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Metadata/LabelInfo.xml><?xml version="1.0" encoding="utf-8"?>
<clbl:labelList xmlns:clbl="http://schemas.microsoft.com/office/2020/mipLabelMetadata">
  <clbl:label id="{d026bb9f-849e-4520-adf3-36adc211bebd}" enabled="1" method="Privileged" siteId="{ac144e41-8001-48f0-9e1c-170716ed06b6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4731</TotalTime>
  <Words>1888</Words>
  <Application>Microsoft Office PowerPoint</Application>
  <PresentationFormat>Widescreen</PresentationFormat>
  <Paragraphs>521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Susan Lessick</dc:creator>
  <cp:lastModifiedBy>Debra Cavanaugh</cp:lastModifiedBy>
  <cp:revision>30</cp:revision>
  <cp:lastPrinted>2022-11-05T18:51:34Z</cp:lastPrinted>
  <dcterms:created xsi:type="dcterms:W3CDTF">2022-11-03T00:32:12Z</dcterms:created>
  <dcterms:modified xsi:type="dcterms:W3CDTF">2024-09-18T14:53:13Z</dcterms:modified>
</cp:coreProperties>
</file>