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301" r:id="rId5"/>
    <p:sldId id="311" r:id="rId6"/>
    <p:sldId id="313" r:id="rId7"/>
    <p:sldId id="315" r:id="rId8"/>
    <p:sldId id="318" r:id="rId9"/>
    <p:sldId id="31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266"/>
    <p:restoredTop sz="72109"/>
  </p:normalViewPr>
  <p:slideViewPr>
    <p:cSldViewPr snapToGrid="0" snapToObjects="1">
      <p:cViewPr varScale="1">
        <p:scale>
          <a:sx n="72" d="100"/>
          <a:sy n="72" d="100"/>
        </p:scale>
        <p:origin x="192" y="54"/>
      </p:cViewPr>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C24483-E11E-AB48-B006-47BE47437FA3}" type="datetimeFigureOut">
              <a:rPr lang="en-US" smtClean="0"/>
              <a:t>9/18/2024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AB6CCD-8669-E84F-80FC-B2D94CC9D400}" type="slidenum">
              <a:rPr lang="en-US" smtClean="0"/>
              <a:t>‹#›</a:t>
            </a:fld>
            <a:endParaRPr lang="en-US"/>
          </a:p>
        </p:txBody>
      </p:sp>
    </p:spTree>
    <p:extLst>
      <p:ext uri="{BB962C8B-B14F-4D97-AF65-F5344CB8AC3E}">
        <p14:creationId xmlns:p14="http://schemas.microsoft.com/office/powerpoint/2010/main" val="594158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1</a:t>
            </a:fld>
            <a:endParaRPr lang="en-US"/>
          </a:p>
        </p:txBody>
      </p:sp>
    </p:spTree>
    <p:extLst>
      <p:ext uri="{BB962C8B-B14F-4D97-AF65-F5344CB8AC3E}">
        <p14:creationId xmlns:p14="http://schemas.microsoft.com/office/powerpoint/2010/main" val="331656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CoP activities were rated on average from 57%-79%.</a:t>
            </a:r>
          </a:p>
          <a:p>
            <a:endParaRPr lang="en-US" dirty="0"/>
          </a:p>
          <a:p>
            <a:r>
              <a:rPr lang="en-US" dirty="0"/>
              <a:t>Higher rated CoP activities included the ”content of CoP posts were relevant” (79%) and “I was able to ask my colleagues for feedback on my research”.</a:t>
            </a:r>
          </a:p>
        </p:txBody>
      </p:sp>
      <p:sp>
        <p:nvSpPr>
          <p:cNvPr id="4" name="Slide Number Placeholder 3"/>
          <p:cNvSpPr>
            <a:spLocks noGrp="1"/>
          </p:cNvSpPr>
          <p:nvPr>
            <p:ph type="sldNum" sz="quarter" idx="5"/>
          </p:nvPr>
        </p:nvSpPr>
        <p:spPr/>
        <p:txBody>
          <a:bodyPr/>
          <a:lstStyle/>
          <a:p>
            <a:fld id="{E8AB6CCD-8669-E84F-80FC-B2D94CC9D400}" type="slidenum">
              <a:rPr lang="en-US" smtClean="0"/>
              <a:t>2</a:t>
            </a:fld>
            <a:endParaRPr lang="en-US"/>
          </a:p>
        </p:txBody>
      </p:sp>
    </p:spTree>
    <p:extLst>
      <p:ext uri="{BB962C8B-B14F-4D97-AF65-F5344CB8AC3E}">
        <p14:creationId xmlns:p14="http://schemas.microsoft.com/office/powerpoint/2010/main" val="1776532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Numerous mentoring activities were highly rated (avg=82-92%)</a:t>
            </a:r>
          </a:p>
          <a:p>
            <a:endParaRPr lang="en-US" dirty="0"/>
          </a:p>
          <a:p>
            <a:r>
              <a:rPr lang="en-US" dirty="0"/>
              <a:t>Two of the highest rated mentoring activities were ”my mentor was supportive &amp; encouraging” and “my mentor was accessible to me”.</a:t>
            </a:r>
          </a:p>
          <a:p>
            <a:endParaRPr lang="en-US" dirty="0"/>
          </a:p>
        </p:txBody>
      </p:sp>
      <p:sp>
        <p:nvSpPr>
          <p:cNvPr id="4" name="Slide Number Placeholder 3"/>
          <p:cNvSpPr>
            <a:spLocks noGrp="1"/>
          </p:cNvSpPr>
          <p:nvPr>
            <p:ph type="sldNum" sz="quarter" idx="5"/>
          </p:nvPr>
        </p:nvSpPr>
        <p:spPr/>
        <p:txBody>
          <a:bodyPr/>
          <a:lstStyle/>
          <a:p>
            <a:fld id="{E8AB6CCD-8669-E84F-80FC-B2D94CC9D400}" type="slidenum">
              <a:rPr lang="en-US" smtClean="0"/>
              <a:t>3</a:t>
            </a:fld>
            <a:endParaRPr lang="en-US"/>
          </a:p>
        </p:txBody>
      </p:sp>
    </p:spTree>
    <p:extLst>
      <p:ext uri="{BB962C8B-B14F-4D97-AF65-F5344CB8AC3E}">
        <p14:creationId xmlns:p14="http://schemas.microsoft.com/office/powerpoint/2010/main" val="60786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Reporting activities were ranked 61%-89%.</a:t>
            </a:r>
          </a:p>
          <a:p>
            <a:endParaRPr lang="en-US" dirty="0"/>
          </a:p>
          <a:p>
            <a:r>
              <a:rPr lang="en-US" dirty="0"/>
              <a:t>Highly rated reporting activities were “frequency of reports”,  “questions in the report were relevant and captured my research activities”, and “overall completing the quarterly reports was helpful to my research progress”.</a:t>
            </a:r>
          </a:p>
          <a:p>
            <a:endParaRPr lang="en-US" dirty="0"/>
          </a:p>
          <a:p>
            <a:r>
              <a:rPr lang="en-US" dirty="0"/>
              <a:t>”The timeline in the report for completing my research project was realistic” was the lowest rated activity.</a:t>
            </a:r>
          </a:p>
          <a:p>
            <a:endParaRPr lang="en-US" dirty="0"/>
          </a:p>
          <a:p>
            <a:r>
              <a:rPr lang="en-US" dirty="0"/>
              <a:t>  </a:t>
            </a:r>
          </a:p>
        </p:txBody>
      </p:sp>
      <p:sp>
        <p:nvSpPr>
          <p:cNvPr id="4" name="Slide Number Placeholder 3"/>
          <p:cNvSpPr>
            <a:spLocks noGrp="1"/>
          </p:cNvSpPr>
          <p:nvPr>
            <p:ph type="sldNum" sz="quarter" idx="5"/>
          </p:nvPr>
        </p:nvSpPr>
        <p:spPr/>
        <p:txBody>
          <a:bodyPr/>
          <a:lstStyle/>
          <a:p>
            <a:fld id="{E8AB6CCD-8669-E84F-80FC-B2D94CC9D400}" type="slidenum">
              <a:rPr lang="en-US" smtClean="0"/>
              <a:t>4</a:t>
            </a:fld>
            <a:endParaRPr lang="en-US"/>
          </a:p>
        </p:txBody>
      </p:sp>
    </p:spTree>
    <p:extLst>
      <p:ext uri="{BB962C8B-B14F-4D97-AF65-F5344CB8AC3E}">
        <p14:creationId xmlns:p14="http://schemas.microsoft.com/office/powerpoint/2010/main" val="4769167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average, poster presentation activities ranged from 65%-86%.</a:t>
            </a:r>
          </a:p>
          <a:p>
            <a:endParaRPr lang="en-US" dirty="0"/>
          </a:p>
          <a:p>
            <a:r>
              <a:rPr lang="en-US" dirty="0"/>
              <a:t>The highest-rated activities related to their poster presentation were “I am confident that have the ability to design a research poster…and to give a research presentation”.</a:t>
            </a:r>
          </a:p>
          <a:p>
            <a:endParaRPr lang="en-US" dirty="0"/>
          </a:p>
          <a:p>
            <a:r>
              <a:rPr lang="en-US" dirty="0"/>
              <a:t>Other highly rated activities include:</a:t>
            </a:r>
          </a:p>
          <a:p>
            <a:pPr marL="171450" indent="-171450">
              <a:buFont typeface="Arial" panose="020B0604020202020204" pitchFamily="34" charset="0"/>
              <a:buChar char="•"/>
            </a:pPr>
            <a:r>
              <a:rPr lang="en-US" dirty="0"/>
              <a:t>I had sufficient time to develop my poster</a:t>
            </a:r>
          </a:p>
          <a:p>
            <a:pPr marL="171450" indent="-171450">
              <a:buFont typeface="Arial" panose="020B0604020202020204" pitchFamily="34" charset="0"/>
              <a:buChar char="•"/>
            </a:pPr>
            <a:r>
              <a:rPr lang="en-US" dirty="0"/>
              <a:t>I had sufficient time to develop my presentation</a:t>
            </a:r>
          </a:p>
          <a:p>
            <a:pPr marL="171450" indent="-171450">
              <a:buFont typeface="Arial" panose="020B0604020202020204" pitchFamily="34" charset="0"/>
              <a:buChar char="•"/>
            </a:pPr>
            <a:r>
              <a:rPr lang="en-US" dirty="0"/>
              <a:t>I enjoyed sharing my research knowledge and project with audience</a:t>
            </a:r>
          </a:p>
          <a:p>
            <a:endParaRPr lang="en-US" dirty="0"/>
          </a:p>
          <a:p>
            <a:pPr marL="171450" indent="-171450">
              <a:buFont typeface="Arial" panose="020B0604020202020204" pitchFamily="34" charset="0"/>
              <a:buChar char="•"/>
            </a:pPr>
            <a:endParaRPr lang="en-US" dirty="0"/>
          </a:p>
          <a:p>
            <a:r>
              <a:rPr lang="en-US" dirty="0"/>
              <a:t>	</a:t>
            </a:r>
          </a:p>
        </p:txBody>
      </p:sp>
      <p:sp>
        <p:nvSpPr>
          <p:cNvPr id="4" name="Slide Number Placeholder 3"/>
          <p:cNvSpPr>
            <a:spLocks noGrp="1"/>
          </p:cNvSpPr>
          <p:nvPr>
            <p:ph type="sldNum" sz="quarter" idx="5"/>
          </p:nvPr>
        </p:nvSpPr>
        <p:spPr/>
        <p:txBody>
          <a:bodyPr/>
          <a:lstStyle/>
          <a:p>
            <a:fld id="{E8AB6CCD-8669-E84F-80FC-B2D94CC9D400}" type="slidenum">
              <a:rPr lang="en-US" smtClean="0"/>
              <a:t>5</a:t>
            </a:fld>
            <a:endParaRPr lang="en-US"/>
          </a:p>
        </p:txBody>
      </p:sp>
    </p:spTree>
    <p:extLst>
      <p:ext uri="{BB962C8B-B14F-4D97-AF65-F5344CB8AC3E}">
        <p14:creationId xmlns:p14="http://schemas.microsoft.com/office/powerpoint/2010/main" val="1173079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fellows’ perceptions of learning performance at the end of the program were very highly rated. Ratings ranged from 90%-95%.</a:t>
            </a:r>
          </a:p>
          <a:p>
            <a:endParaRPr lang="en-US" sz="1200" dirty="0">
              <a:effectLst/>
              <a:latin typeface="+mn-lt"/>
              <a:ea typeface="+mn-ea"/>
              <a:cs typeface="+mn-cs"/>
            </a:endParaRPr>
          </a:p>
          <a:p>
            <a:r>
              <a:rPr lang="en-US" sz="1800" dirty="0">
                <a:effectLst/>
                <a:latin typeface="Times New Roman" panose="02020603050405020304" pitchFamily="18" charset="0"/>
                <a:ea typeface="Times New Roman" panose="02020603050405020304" pitchFamily="18" charset="0"/>
                <a:cs typeface="Calibri" panose="020F0502020204030204" pitchFamily="34" charset="0"/>
              </a:rPr>
              <a:t>These four learning performance statements corresponded to four learning performance statements for funded IMLS Learning Award projects.</a:t>
            </a:r>
          </a:p>
          <a:p>
            <a:endParaRPr lang="en-US" sz="1800" dirty="0">
              <a:effectLst/>
              <a:latin typeface="Times New Roman" panose="02020603050405020304" pitchFamily="18" charset="0"/>
              <a:ea typeface="Times New Roman" panose="02020603050405020304" pitchFamily="18" charset="0"/>
              <a:cs typeface="Calibri" panose="020F0502020204030204" pitchFamily="34" charset="0"/>
            </a:endParaRPr>
          </a:p>
          <a:p>
            <a:r>
              <a:rPr lang="en-US" sz="1800" dirty="0">
                <a:effectLst/>
                <a:latin typeface="Times New Roman" panose="02020603050405020304" pitchFamily="18" charset="0"/>
                <a:ea typeface="Times New Roman" panose="02020603050405020304" pitchFamily="18" charset="0"/>
                <a:cs typeface="Calibri" panose="020F0502020204030204" pitchFamily="34" charset="0"/>
              </a:rPr>
              <a:t>------------------------</a:t>
            </a:r>
          </a:p>
          <a:p>
            <a:r>
              <a:rPr lang="en-US" sz="1800" b="1" dirty="0">
                <a:effectLst/>
                <a:latin typeface="Times New Roman" panose="02020603050405020304" pitchFamily="18" charset="0"/>
                <a:ea typeface="Times New Roman" panose="02020603050405020304" pitchFamily="18" charset="0"/>
                <a:cs typeface="Calibri" panose="020F0502020204030204" pitchFamily="34" charset="0"/>
              </a:rPr>
              <a:t>2021 Participants’ Overall Comments</a:t>
            </a:r>
          </a:p>
          <a:p>
            <a:endParaRPr lang="en-US" sz="1800" dirty="0">
              <a:effectLst/>
              <a:latin typeface="Times New Roman" panose="02020603050405020304" pitchFamily="18" charset="0"/>
              <a:ea typeface="Times New Roman" panose="02020603050405020304" pitchFamily="18" charset="0"/>
              <a:cs typeface="Calibri" panose="020F0502020204030204" pitchFamily="34" charset="0"/>
            </a:endParaRPr>
          </a:p>
          <a:p>
            <a:r>
              <a:rPr lang="en-US" sz="2800" dirty="0">
                <a:solidFill>
                  <a:srgbClr val="323D48"/>
                </a:solidFill>
                <a:effectLst/>
                <a:latin typeface="Helvetica" pitchFamily="2" charset="0"/>
              </a:rPr>
              <a:t>I have learned foundation research skills that would not have been possible without the structure and guidance of the program/faculty. It was a tremendous experience overall that has enhanced my research skill development and confidence. Thank you to all who make this program possible--- it is so valuable for the future of our profession!</a:t>
            </a:r>
          </a:p>
          <a:p>
            <a:r>
              <a:rPr lang="en-US" sz="1800" dirty="0">
                <a:effectLst/>
                <a:latin typeface="Times New Roman" panose="02020603050405020304" pitchFamily="18" charset="0"/>
                <a:ea typeface="Times New Roman" panose="02020603050405020304" pitchFamily="18" charset="0"/>
                <a:cs typeface="Calibri" panose="020F0502020204030204" pitchFamily="34" charset="0"/>
              </a:rPr>
              <a:t> </a:t>
            </a:r>
          </a:p>
          <a:p>
            <a:r>
              <a:rPr lang="en-US" dirty="0">
                <a:solidFill>
                  <a:srgbClr val="323D48"/>
                </a:solidFill>
                <a:effectLst/>
                <a:latin typeface="Helvetica" pitchFamily="2" charset="0"/>
              </a:rPr>
              <a:t>RTI forever changed how I look at research. I am in a doctoral program and I have utilized every single thing I learned in RTI in my coursework and in preparation for my dissertation. I also feel so fortunate to have connected with so many people about research. My work felt important and valued. The time I spent with my mentor and team really brought a sense of closeness that still feels like home. While there were times when I felt lost, the year-long process allowed time for the lessons and work to gel in my brain. Once I realized that everyone was there to help, I developed trust that they would not judge me or my work and that if I messed up, I was not risking my career. I have changed how I work with my clients(residents, fellows, and faculty) as well. My approach is much more clear and honest and I can relate to what they are going through on their research journey and where they might get confused. I feel confident about my research subject and can now see that this work is important and relevant. Although I was scared to stand up and speak, I am relieved that I did. I am able to be an advocate in more ways than I had anticipated and expect to continue. When I was at MLA in New Orleans, it was my RTI cohort and teachers and mentor that helped me feel like I belonged! I was able to do two other projects besides the RTI poster session because of those connections. I would recommend RTI (and have) to anyone who is interested in furthering their own research and research knowledge, hopes to connect with others about their work, wants to collaborate with brilliant mentors and colleagues, and needs structure to accomplish all of the above. I look forward to staying a member of the RTI Community of Practice and hope to be able to give back someday what I was given.</a:t>
            </a:r>
          </a:p>
          <a:p>
            <a:endParaRPr lang="en-US" dirty="0">
              <a:solidFill>
                <a:srgbClr val="323D48"/>
              </a:solidFill>
              <a:effectLst/>
              <a:latin typeface="Helvetica"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323D48"/>
                </a:solidFill>
                <a:effectLst/>
                <a:latin typeface="Helvetica" pitchFamily="2" charset="0"/>
              </a:rPr>
              <a:t>2020 </a:t>
            </a:r>
            <a:r>
              <a:rPr lang="en-US" sz="1200" b="1" dirty="0">
                <a:effectLst/>
                <a:latin typeface="Times New Roman" panose="02020603050405020304" pitchFamily="18" charset="0"/>
                <a:ea typeface="Times New Roman" panose="02020603050405020304" pitchFamily="18" charset="0"/>
                <a:cs typeface="Calibri" panose="020F0502020204030204" pitchFamily="34" charset="0"/>
              </a:rPr>
              <a:t>Participants’ Overall Comments</a:t>
            </a:r>
          </a:p>
          <a:p>
            <a:endParaRPr lang="en-US" dirty="0">
              <a:solidFill>
                <a:srgbClr val="333E48"/>
              </a:solidFill>
              <a:effectLst/>
              <a:latin typeface="Helvetica" pitchFamily="2" charset="0"/>
            </a:endParaRPr>
          </a:p>
          <a:p>
            <a:r>
              <a:rPr lang="en-US" dirty="0">
                <a:solidFill>
                  <a:srgbClr val="333E48"/>
                </a:solidFill>
                <a:effectLst/>
                <a:latin typeface="Helvetica" pitchFamily="2" charset="0"/>
              </a:rPr>
              <a:t>I had an amazing research idea that I knew would be valuable to hospital librarians like me, but</a:t>
            </a:r>
          </a:p>
          <a:p>
            <a:r>
              <a:rPr lang="en-US" dirty="0">
                <a:solidFill>
                  <a:srgbClr val="333E48"/>
                </a:solidFill>
                <a:effectLst/>
                <a:latin typeface="Helvetica" pitchFamily="2" charset="0"/>
              </a:rPr>
              <a:t>I no idea how to do it or how to get it done while working in a busy healthcare system. The</a:t>
            </a:r>
          </a:p>
          <a:p>
            <a:r>
              <a:rPr lang="en-US" dirty="0">
                <a:solidFill>
                  <a:srgbClr val="333E48"/>
                </a:solidFill>
                <a:effectLst/>
                <a:latin typeface="Helvetica" pitchFamily="2" charset="0"/>
              </a:rPr>
              <a:t>faculty and mentors at RTI exceeded my expectations! There were there to teach me and</a:t>
            </a:r>
          </a:p>
          <a:p>
            <a:r>
              <a:rPr lang="en-US" dirty="0">
                <a:solidFill>
                  <a:srgbClr val="333E48"/>
                </a:solidFill>
                <a:effectLst/>
                <a:latin typeface="Helvetica" pitchFamily="2" charset="0"/>
              </a:rPr>
              <a:t>guide me every step of the way. Now my team is conducting a research study that will have</a:t>
            </a:r>
          </a:p>
          <a:p>
            <a:r>
              <a:rPr lang="en-US" dirty="0">
                <a:solidFill>
                  <a:srgbClr val="333E48"/>
                </a:solidFill>
                <a:effectLst/>
                <a:latin typeface="Helvetica" pitchFamily="2" charset="0"/>
              </a:rPr>
              <a:t>meaning and provide value to the future of our profession. I couldn't have done it without RTI.</a:t>
            </a:r>
          </a:p>
          <a:p>
            <a:endParaRPr lang="en-US" dirty="0">
              <a:solidFill>
                <a:srgbClr val="333E48"/>
              </a:solidFill>
              <a:effectLst/>
              <a:latin typeface="Helvetica" pitchFamily="2" charset="0"/>
            </a:endParaRPr>
          </a:p>
          <a:p>
            <a:r>
              <a:rPr lang="en-US" dirty="0">
                <a:solidFill>
                  <a:srgbClr val="333E48"/>
                </a:solidFill>
                <a:effectLst/>
                <a:latin typeface="Helvetica" pitchFamily="2" charset="0"/>
              </a:rPr>
              <a:t>The RTI/MLA fellowship program, instilled in me the confidence to conduct librarian-led</a:t>
            </a:r>
          </a:p>
          <a:p>
            <a:r>
              <a:rPr lang="en-US" dirty="0">
                <a:solidFill>
                  <a:srgbClr val="333E48"/>
                </a:solidFill>
                <a:effectLst/>
                <a:latin typeface="Helvetica" pitchFamily="2" charset="0"/>
              </a:rPr>
              <a:t>research that I would have otherwise felt I was not equipped to do. It's provided me the</a:t>
            </a:r>
          </a:p>
          <a:p>
            <a:r>
              <a:rPr lang="en-US" dirty="0">
                <a:solidFill>
                  <a:srgbClr val="333E48"/>
                </a:solidFill>
                <a:effectLst/>
                <a:latin typeface="Helvetica" pitchFamily="2" charset="0"/>
              </a:rPr>
              <a:t>resources and mentorship needed for me to pursue some really awesome research projects.</a:t>
            </a:r>
          </a:p>
          <a:p>
            <a:endParaRPr lang="en-US" dirty="0">
              <a:solidFill>
                <a:srgbClr val="333E48"/>
              </a:solidFill>
              <a:effectLst/>
              <a:latin typeface="Helvetica" pitchFamily="2" charset="0"/>
            </a:endParaRPr>
          </a:p>
          <a:p>
            <a:r>
              <a:rPr lang="en-US" dirty="0">
                <a:solidFill>
                  <a:srgbClr val="333E48"/>
                </a:solidFill>
                <a:effectLst/>
                <a:latin typeface="Helvetica" pitchFamily="2" charset="0"/>
              </a:rPr>
              <a:t>I could always come up with something more eloquent if you need. But I don't know how new</a:t>
            </a:r>
          </a:p>
          <a:p>
            <a:r>
              <a:rPr lang="en-US" dirty="0">
                <a:solidFill>
                  <a:srgbClr val="333E48"/>
                </a:solidFill>
                <a:effectLst/>
                <a:latin typeface="Helvetica" pitchFamily="2" charset="0"/>
              </a:rPr>
              <a:t>Health Science/Medical librarians are expected to begin doing research without the type of</a:t>
            </a:r>
          </a:p>
          <a:p>
            <a:r>
              <a:rPr lang="en-US" dirty="0">
                <a:solidFill>
                  <a:srgbClr val="333E48"/>
                </a:solidFill>
                <a:effectLst/>
                <a:latin typeface="Helvetica" pitchFamily="2" charset="0"/>
              </a:rPr>
              <a:t>assistance I got from MLARTI. It was a worthwhile expense.</a:t>
            </a:r>
          </a:p>
          <a:p>
            <a:endParaRPr lang="en-US" dirty="0">
              <a:solidFill>
                <a:srgbClr val="333E48"/>
              </a:solidFill>
              <a:effectLst/>
              <a:latin typeface="Helvetica" pitchFamily="2" charset="0"/>
            </a:endParaRPr>
          </a:p>
          <a:p>
            <a:r>
              <a:rPr lang="en-US" dirty="0">
                <a:solidFill>
                  <a:srgbClr val="333E48"/>
                </a:solidFill>
                <a:effectLst/>
                <a:latin typeface="Helvetica" pitchFamily="2" charset="0"/>
              </a:rPr>
              <a:t>The Research Training Institute gave me the background knowledge and confidence to initiate</a:t>
            </a:r>
          </a:p>
          <a:p>
            <a:r>
              <a:rPr lang="en-US" dirty="0">
                <a:solidFill>
                  <a:srgbClr val="333E48"/>
                </a:solidFill>
                <a:effectLst/>
                <a:latin typeface="Helvetica" pitchFamily="2" charset="0"/>
              </a:rPr>
              <a:t>research studies at my library. The mentoring and support I received was critical to my</a:t>
            </a:r>
          </a:p>
          <a:p>
            <a:r>
              <a:rPr lang="en-US" dirty="0">
                <a:solidFill>
                  <a:srgbClr val="333E48"/>
                </a:solidFill>
                <a:effectLst/>
                <a:latin typeface="Helvetica" pitchFamily="2" charset="0"/>
              </a:rPr>
              <a:t>development as a researcher!</a:t>
            </a:r>
          </a:p>
          <a:p>
            <a:endParaRPr lang="en-US" dirty="0">
              <a:solidFill>
                <a:srgbClr val="333E48"/>
              </a:solidFill>
              <a:effectLst/>
              <a:latin typeface="Helvetica"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333E48"/>
                </a:solidFill>
                <a:effectLst/>
                <a:latin typeface="Helvetica" pitchFamily="2" charset="0"/>
              </a:rPr>
              <a:t>2019 </a:t>
            </a:r>
            <a:r>
              <a:rPr lang="en-US" sz="1200" b="1" dirty="0">
                <a:effectLst/>
                <a:latin typeface="Times New Roman" panose="02020603050405020304" pitchFamily="18" charset="0"/>
                <a:ea typeface="Times New Roman" panose="02020603050405020304" pitchFamily="18" charset="0"/>
                <a:cs typeface="Calibri" panose="020F0502020204030204" pitchFamily="34" charset="0"/>
              </a:rPr>
              <a:t>Participants’ Overall Comments</a:t>
            </a:r>
          </a:p>
          <a:p>
            <a:endParaRPr lang="en-US" b="1" dirty="0">
              <a:solidFill>
                <a:srgbClr val="333E48"/>
              </a:solidFill>
              <a:effectLst/>
              <a:latin typeface="Helvetica" pitchFamily="2" charset="0"/>
            </a:endParaRPr>
          </a:p>
          <a:p>
            <a:r>
              <a:rPr lang="en-US" dirty="0">
                <a:solidFill>
                  <a:srgbClr val="333E48"/>
                </a:solidFill>
                <a:effectLst/>
                <a:latin typeface="Helvetica" pitchFamily="2" charset="0"/>
              </a:rPr>
              <a:t>RTI has been extremely helpful to furthering my research endeavors. The camaraderie of like</a:t>
            </a:r>
          </a:p>
          <a:p>
            <a:r>
              <a:rPr lang="en-US" dirty="0">
                <a:solidFill>
                  <a:srgbClr val="333E48"/>
                </a:solidFill>
                <a:effectLst/>
                <a:latin typeface="Helvetica" pitchFamily="2" charset="0"/>
              </a:rPr>
              <a:t>minded researchers was very enriching and engaging.</a:t>
            </a:r>
          </a:p>
          <a:p>
            <a:endParaRPr lang="en-US" dirty="0">
              <a:solidFill>
                <a:srgbClr val="333E48"/>
              </a:solidFill>
              <a:effectLst/>
              <a:latin typeface="Helvetica" pitchFamily="2" charset="0"/>
            </a:endParaRPr>
          </a:p>
          <a:p>
            <a:r>
              <a:rPr lang="en-US" dirty="0">
                <a:solidFill>
                  <a:srgbClr val="333E48"/>
                </a:solidFill>
                <a:effectLst/>
                <a:latin typeface="Helvetica" pitchFamily="2" charset="0"/>
              </a:rPr>
              <a:t>The RTI/MLA got me started with research and led to my first peer-reviewed publication. The</a:t>
            </a:r>
          </a:p>
          <a:p>
            <a:r>
              <a:rPr lang="en-US" dirty="0">
                <a:solidFill>
                  <a:srgbClr val="333E48"/>
                </a:solidFill>
                <a:effectLst/>
                <a:latin typeface="Helvetica" pitchFamily="2" charset="0"/>
              </a:rPr>
              <a:t>RTI/MLA program is invaluable.</a:t>
            </a:r>
          </a:p>
          <a:p>
            <a:endParaRPr lang="en-US" dirty="0">
              <a:solidFill>
                <a:srgbClr val="333E48"/>
              </a:solidFill>
              <a:effectLst/>
              <a:latin typeface="Helvetica" pitchFamily="2" charset="0"/>
            </a:endParaRPr>
          </a:p>
          <a:p>
            <a:r>
              <a:rPr lang="en-US" dirty="0">
                <a:solidFill>
                  <a:srgbClr val="333E48"/>
                </a:solidFill>
                <a:effectLst/>
                <a:latin typeface="Helvetica" pitchFamily="2" charset="0"/>
              </a:rPr>
              <a:t>When I began the RTI program, I had a general idea for my research project but needed help</a:t>
            </a:r>
          </a:p>
          <a:p>
            <a:r>
              <a:rPr lang="en-US" dirty="0">
                <a:solidFill>
                  <a:srgbClr val="333E48"/>
                </a:solidFill>
                <a:effectLst/>
                <a:latin typeface="Helvetica" pitchFamily="2" charset="0"/>
              </a:rPr>
              <a:t>honing it and coming up with a specific plan. RTI got me on track to finish a project I'd been</a:t>
            </a:r>
          </a:p>
          <a:p>
            <a:r>
              <a:rPr lang="en-US" dirty="0">
                <a:solidFill>
                  <a:srgbClr val="333E48"/>
                </a:solidFill>
                <a:effectLst/>
                <a:latin typeface="Helvetica" pitchFamily="2" charset="0"/>
              </a:rPr>
              <a:t>wanting to do for a while. The results of my research even attracted the attention of university</a:t>
            </a:r>
          </a:p>
          <a:p>
            <a:r>
              <a:rPr lang="en-US" dirty="0">
                <a:solidFill>
                  <a:srgbClr val="333E48"/>
                </a:solidFill>
                <a:effectLst/>
                <a:latin typeface="Helvetica" pitchFamily="2" charset="0"/>
              </a:rPr>
              <a:t>administration!</a:t>
            </a:r>
          </a:p>
          <a:p>
            <a:endParaRPr lang="en-US" dirty="0">
              <a:solidFill>
                <a:srgbClr val="333E48"/>
              </a:solidFill>
              <a:effectLst/>
              <a:latin typeface="Helvetica" pitchFamily="2" charset="0"/>
            </a:endParaRPr>
          </a:p>
          <a:p>
            <a:r>
              <a:rPr lang="en-US" dirty="0">
                <a:solidFill>
                  <a:srgbClr val="333E48"/>
                </a:solidFill>
                <a:effectLst/>
                <a:latin typeface="Helvetica" pitchFamily="2" charset="0"/>
              </a:rPr>
              <a:t>RTI was a transformational experience. It was foundational to my research capability, and my</a:t>
            </a:r>
          </a:p>
          <a:p>
            <a:r>
              <a:rPr lang="en-US" dirty="0">
                <a:solidFill>
                  <a:srgbClr val="333E48"/>
                </a:solidFill>
                <a:effectLst/>
                <a:latin typeface="Helvetica" pitchFamily="2" charset="0"/>
              </a:rPr>
              <a:t>strengths across the board as a librarian have increased because of this institute.</a:t>
            </a:r>
          </a:p>
          <a:p>
            <a:endParaRPr lang="en-US" dirty="0">
              <a:solidFill>
                <a:srgbClr val="333E48"/>
              </a:solidFill>
              <a:effectLst/>
              <a:latin typeface="Helvetica"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333E48"/>
                </a:solidFill>
                <a:effectLst/>
                <a:latin typeface="Helvetica" pitchFamily="2" charset="0"/>
              </a:rPr>
              <a:t>2018 </a:t>
            </a:r>
            <a:r>
              <a:rPr lang="en-US" sz="1200" b="1" dirty="0">
                <a:effectLst/>
                <a:latin typeface="Times New Roman" panose="02020603050405020304" pitchFamily="18" charset="0"/>
                <a:ea typeface="Times New Roman" panose="02020603050405020304" pitchFamily="18" charset="0"/>
                <a:cs typeface="Calibri" panose="020F0502020204030204" pitchFamily="34" charset="0"/>
              </a:rPr>
              <a:t>2021 Participants’ Overall Comments</a:t>
            </a:r>
          </a:p>
          <a:p>
            <a:endParaRPr lang="en-US" b="1" dirty="0">
              <a:solidFill>
                <a:srgbClr val="333E48"/>
              </a:solidFill>
              <a:effectLst/>
              <a:latin typeface="Helvetica" pitchFamily="2" charset="0"/>
            </a:endParaRPr>
          </a:p>
          <a:p>
            <a:r>
              <a:rPr lang="en-US" dirty="0">
                <a:solidFill>
                  <a:srgbClr val="333E48"/>
                </a:solidFill>
                <a:effectLst/>
                <a:latin typeface="Helvetica" pitchFamily="2" charset="0"/>
              </a:rPr>
              <a:t>The MLA RTI has proven to be an extremely rewarding experience. Not only did I learn a lot, I</a:t>
            </a:r>
          </a:p>
          <a:p>
            <a:r>
              <a:rPr lang="en-US" dirty="0">
                <a:solidFill>
                  <a:srgbClr val="333E48"/>
                </a:solidFill>
                <a:effectLst/>
                <a:latin typeface="Helvetica" pitchFamily="2" charset="0"/>
              </a:rPr>
              <a:t>have been able to apply to my official research project and other projects at my home</a:t>
            </a:r>
          </a:p>
          <a:p>
            <a:r>
              <a:rPr lang="en-US" dirty="0">
                <a:solidFill>
                  <a:srgbClr val="333E48"/>
                </a:solidFill>
                <a:effectLst/>
                <a:latin typeface="Helvetica" pitchFamily="2" charset="0"/>
              </a:rPr>
              <a:t>institution. The support from my colleagues, mentor, and Susan has been invaluable. I believe</a:t>
            </a:r>
          </a:p>
          <a:p>
            <a:r>
              <a:rPr lang="en-US" dirty="0">
                <a:solidFill>
                  <a:srgbClr val="333E48"/>
                </a:solidFill>
                <a:effectLst/>
                <a:latin typeface="Helvetica" pitchFamily="2" charset="0"/>
              </a:rPr>
              <a:t>a lifelong community of learners and researchers has been established. I am excited to</a:t>
            </a:r>
          </a:p>
          <a:p>
            <a:r>
              <a:rPr lang="en-US" dirty="0">
                <a:solidFill>
                  <a:srgbClr val="333E48"/>
                </a:solidFill>
                <a:effectLst/>
                <a:latin typeface="Helvetica" pitchFamily="2" charset="0"/>
              </a:rPr>
              <a:t>complete my project and share the results at the next MLA meeting.</a:t>
            </a:r>
          </a:p>
          <a:p>
            <a:endParaRPr lang="en-US" dirty="0">
              <a:solidFill>
                <a:srgbClr val="333E48"/>
              </a:solidFill>
              <a:effectLst/>
              <a:latin typeface="Helvetica" pitchFamily="2" charset="0"/>
            </a:endParaRPr>
          </a:p>
          <a:p>
            <a:r>
              <a:rPr lang="en-US" dirty="0">
                <a:solidFill>
                  <a:srgbClr val="333E48"/>
                </a:solidFill>
                <a:effectLst/>
                <a:latin typeface="Helvetica" pitchFamily="2" charset="0"/>
              </a:rPr>
              <a:t>This program is a wonderful introduction to research. I was able to go from an idea to a fully</a:t>
            </a:r>
          </a:p>
          <a:p>
            <a:r>
              <a:rPr lang="en-US" dirty="0">
                <a:solidFill>
                  <a:srgbClr val="333E48"/>
                </a:solidFill>
                <a:effectLst/>
                <a:latin typeface="Helvetica" pitchFamily="2" charset="0"/>
              </a:rPr>
              <a:t>executed survey with results I was able to present. Exactly the right amount of encouragement</a:t>
            </a:r>
          </a:p>
          <a:p>
            <a:r>
              <a:rPr lang="en-US" dirty="0">
                <a:solidFill>
                  <a:srgbClr val="333E48"/>
                </a:solidFill>
                <a:effectLst/>
                <a:latin typeface="Helvetica" pitchFamily="2" charset="0"/>
              </a:rPr>
              <a:t>and rigor to help a novice get on their feet.</a:t>
            </a:r>
          </a:p>
          <a:p>
            <a:endParaRPr lang="en-US" dirty="0">
              <a:solidFill>
                <a:srgbClr val="333E48"/>
              </a:solidFill>
              <a:effectLst/>
              <a:latin typeface="Helvetica" pitchFamily="2" charset="0"/>
            </a:endParaRPr>
          </a:p>
          <a:p>
            <a:r>
              <a:rPr lang="en-US" dirty="0">
                <a:solidFill>
                  <a:srgbClr val="333E48"/>
                </a:solidFill>
                <a:effectLst/>
                <a:latin typeface="Helvetica" pitchFamily="2" charset="0"/>
              </a:rPr>
              <a:t>A well-planned, variety of activities and mentors to guide you to bring a research project to life.</a:t>
            </a:r>
          </a:p>
          <a:p>
            <a:r>
              <a:rPr lang="en-US" dirty="0">
                <a:solidFill>
                  <a:srgbClr val="333E48"/>
                </a:solidFill>
                <a:effectLst/>
                <a:latin typeface="Helvetica" pitchFamily="2" charset="0"/>
              </a:rPr>
              <a:t>The opportunity to form strong research buddies bonds.</a:t>
            </a:r>
          </a:p>
          <a:p>
            <a:endParaRPr lang="en-US" dirty="0">
              <a:solidFill>
                <a:srgbClr val="333E48"/>
              </a:solidFill>
              <a:effectLst/>
              <a:latin typeface="Helvetica" pitchFamily="2" charset="0"/>
            </a:endParaRPr>
          </a:p>
          <a:p>
            <a:r>
              <a:rPr lang="en-US" dirty="0">
                <a:solidFill>
                  <a:srgbClr val="333E48"/>
                </a:solidFill>
                <a:effectLst/>
                <a:latin typeface="Helvetica" pitchFamily="2" charset="0"/>
              </a:rPr>
              <a:t>I leave the RTI with the right set of skills to assist others at my institution in their research</a:t>
            </a:r>
          </a:p>
          <a:p>
            <a:r>
              <a:rPr lang="en-US" dirty="0">
                <a:solidFill>
                  <a:srgbClr val="333E48"/>
                </a:solidFill>
                <a:effectLst/>
                <a:latin typeface="Helvetica" pitchFamily="2" charset="0"/>
              </a:rPr>
              <a:t>projects and to feel confident in doing my own research. I'm also grateful for the connections</a:t>
            </a:r>
          </a:p>
          <a:p>
            <a:r>
              <a:rPr lang="en-US" dirty="0">
                <a:solidFill>
                  <a:srgbClr val="333E48"/>
                </a:solidFill>
                <a:effectLst/>
                <a:latin typeface="Helvetica" pitchFamily="2" charset="0"/>
              </a:rPr>
              <a:t>and friendships I made throughout the year.</a:t>
            </a:r>
          </a:p>
          <a:p>
            <a:endParaRPr lang="en-US" dirty="0">
              <a:solidFill>
                <a:srgbClr val="333E48"/>
              </a:solidFill>
              <a:effectLst/>
              <a:latin typeface="Helvetica" pitchFamily="2" charset="0"/>
            </a:endParaRPr>
          </a:p>
          <a:p>
            <a:endParaRPr lang="en-US" dirty="0">
              <a:solidFill>
                <a:srgbClr val="333E48"/>
              </a:solidFill>
              <a:effectLst/>
              <a:latin typeface="Helvetica" pitchFamily="2" charset="0"/>
            </a:endParaRPr>
          </a:p>
          <a:p>
            <a:endParaRPr lang="en-US" dirty="0">
              <a:solidFill>
                <a:srgbClr val="333E48"/>
              </a:solidFill>
              <a:effectLst/>
              <a:latin typeface="Helvetica" pitchFamily="2" charset="0"/>
            </a:endParaRPr>
          </a:p>
          <a:p>
            <a:endParaRPr lang="en-US" b="1" dirty="0">
              <a:solidFill>
                <a:srgbClr val="333E48"/>
              </a:solidFill>
              <a:effectLst/>
              <a:latin typeface="Helvetica" pitchFamily="2" charset="0"/>
            </a:endParaRPr>
          </a:p>
          <a:p>
            <a:endParaRPr lang="en-US" b="1" dirty="0">
              <a:solidFill>
                <a:srgbClr val="333E48"/>
              </a:solidFill>
              <a:effectLst/>
              <a:latin typeface="Helvetica" pitchFamily="2" charset="0"/>
            </a:endParaRPr>
          </a:p>
          <a:p>
            <a:endParaRPr lang="en-US" b="1" dirty="0">
              <a:solidFill>
                <a:srgbClr val="333E48"/>
              </a:solidFill>
              <a:effectLst/>
              <a:latin typeface="Helvetica" pitchFamily="2" charset="0"/>
            </a:endParaRPr>
          </a:p>
          <a:p>
            <a:endParaRPr lang="en-US" dirty="0">
              <a:solidFill>
                <a:srgbClr val="333E48"/>
              </a:solidFill>
              <a:effectLst/>
              <a:latin typeface="Helvetica" pitchFamily="2" charset="0"/>
            </a:endParaRPr>
          </a:p>
          <a:p>
            <a:endParaRPr lang="en-US" dirty="0">
              <a:solidFill>
                <a:srgbClr val="333E48"/>
              </a:solidFill>
              <a:effectLst/>
              <a:latin typeface="Helvetica" pitchFamily="2" charset="0"/>
            </a:endParaRPr>
          </a:p>
          <a:p>
            <a:endParaRPr lang="en-US" dirty="0">
              <a:solidFill>
                <a:srgbClr val="333E48"/>
              </a:solidFill>
              <a:effectLst/>
              <a:latin typeface="Helvetica" pitchFamily="2" charset="0"/>
            </a:endParaRPr>
          </a:p>
          <a:p>
            <a:endParaRPr lang="en-US" dirty="0">
              <a:solidFill>
                <a:srgbClr val="333E48"/>
              </a:solidFill>
              <a:effectLst/>
              <a:latin typeface="Helvetica" pitchFamily="2" charset="0"/>
            </a:endParaRPr>
          </a:p>
          <a:p>
            <a:endParaRPr lang="en-US" dirty="0">
              <a:solidFill>
                <a:srgbClr val="333E48"/>
              </a:solidFill>
              <a:effectLst/>
              <a:latin typeface="Helvetica" pitchFamily="2" charset="0"/>
            </a:endParaRPr>
          </a:p>
          <a:p>
            <a:endParaRPr lang="en-US" b="1" dirty="0">
              <a:solidFill>
                <a:srgbClr val="323D48"/>
              </a:solidFill>
              <a:effectLst/>
              <a:latin typeface="Helvetica" pitchFamily="2" charset="0"/>
            </a:endParaRPr>
          </a:p>
          <a:p>
            <a:endParaRPr lang="en-US" b="1" dirty="0">
              <a:solidFill>
                <a:srgbClr val="323D48"/>
              </a:solidFill>
              <a:effectLst/>
              <a:latin typeface="Helvetica" pitchFamily="2" charset="0"/>
            </a:endParaRPr>
          </a:p>
          <a:p>
            <a:endParaRPr lang="en-US" dirty="0">
              <a:solidFill>
                <a:srgbClr val="323D48"/>
              </a:solidFill>
              <a:effectLst/>
              <a:latin typeface="Helvetica" pitchFamily="2" charset="0"/>
            </a:endParaRPr>
          </a:p>
          <a:p>
            <a:r>
              <a:rPr lang="en-US" dirty="0">
                <a:solidFill>
                  <a:srgbClr val="323D48"/>
                </a:solidFill>
                <a:effectLst/>
                <a:latin typeface="Helvetica" pitchFamily="2" charset="0"/>
              </a:rPr>
              <a:t>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E8AB6CCD-8669-E84F-80FC-B2D94CC9D400}" type="slidenum">
              <a:rPr lang="en-US" smtClean="0"/>
              <a:t>6</a:t>
            </a:fld>
            <a:endParaRPr lang="en-US"/>
          </a:p>
        </p:txBody>
      </p:sp>
    </p:spTree>
    <p:extLst>
      <p:ext uri="{BB962C8B-B14F-4D97-AF65-F5344CB8AC3E}">
        <p14:creationId xmlns:p14="http://schemas.microsoft.com/office/powerpoint/2010/main" val="4107639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2E330-70EF-9544-8CE1-16D67771AC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8512CF-EA14-7649-94FF-2137C43347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2D8B327-B610-F644-8DEE-8005B433796C}"/>
              </a:ext>
            </a:extLst>
          </p:cNvPr>
          <p:cNvSpPr>
            <a:spLocks noGrp="1"/>
          </p:cNvSpPr>
          <p:nvPr>
            <p:ph type="dt" sz="half" idx="10"/>
          </p:nvPr>
        </p:nvSpPr>
        <p:spPr/>
        <p:txBody>
          <a:bodyPr/>
          <a:lstStyle/>
          <a:p>
            <a:fld id="{60FCC73C-BA51-D448-808B-F684F027A046}" type="datetimeFigureOut">
              <a:rPr lang="en-US" smtClean="0"/>
              <a:t>9/18/2024</a:t>
            </a:fld>
            <a:endParaRPr lang="en-US"/>
          </a:p>
        </p:txBody>
      </p:sp>
      <p:sp>
        <p:nvSpPr>
          <p:cNvPr id="5" name="Footer Placeholder 4">
            <a:extLst>
              <a:ext uri="{FF2B5EF4-FFF2-40B4-BE49-F238E27FC236}">
                <a16:creationId xmlns:a16="http://schemas.microsoft.com/office/drawing/2014/main" id="{6F50D159-40A1-7648-861E-ED047E2038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BC311B-F2EB-714D-BBD3-48E537678376}"/>
              </a:ext>
            </a:extLst>
          </p:cNvPr>
          <p:cNvSpPr>
            <a:spLocks noGrp="1"/>
          </p:cNvSpPr>
          <p:nvPr>
            <p:ph type="sldNum" sz="quarter" idx="12"/>
          </p:nvPr>
        </p:nvSpPr>
        <p:spPr/>
        <p:txBody>
          <a:bodyPr/>
          <a:lstStyle/>
          <a:p>
            <a:fld id="{97806E13-5A94-4D49-8AA8-1E88FAC54505}" type="slidenum">
              <a:rPr lang="en-US" smtClean="0"/>
              <a:t>‹#›</a:t>
            </a:fld>
            <a:endParaRPr lang="en-US"/>
          </a:p>
        </p:txBody>
      </p:sp>
    </p:spTree>
    <p:extLst>
      <p:ext uri="{BB962C8B-B14F-4D97-AF65-F5344CB8AC3E}">
        <p14:creationId xmlns:p14="http://schemas.microsoft.com/office/powerpoint/2010/main" val="1137690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8EEE-AB24-F449-A9BF-E23174F6272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56BF000-59F2-5940-884E-B1D588CB3E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14584B-EC16-6C4B-8412-3ADC8365FB0E}"/>
              </a:ext>
            </a:extLst>
          </p:cNvPr>
          <p:cNvSpPr>
            <a:spLocks noGrp="1"/>
          </p:cNvSpPr>
          <p:nvPr>
            <p:ph type="dt" sz="half" idx="10"/>
          </p:nvPr>
        </p:nvSpPr>
        <p:spPr/>
        <p:txBody>
          <a:bodyPr/>
          <a:lstStyle/>
          <a:p>
            <a:fld id="{60FCC73C-BA51-D448-808B-F684F027A046}" type="datetimeFigureOut">
              <a:rPr lang="en-US" smtClean="0"/>
              <a:t>9/18/2024</a:t>
            </a:fld>
            <a:endParaRPr lang="en-US"/>
          </a:p>
        </p:txBody>
      </p:sp>
      <p:sp>
        <p:nvSpPr>
          <p:cNvPr id="5" name="Footer Placeholder 4">
            <a:extLst>
              <a:ext uri="{FF2B5EF4-FFF2-40B4-BE49-F238E27FC236}">
                <a16:creationId xmlns:a16="http://schemas.microsoft.com/office/drawing/2014/main" id="{DDA605C7-503A-D44B-9F96-915E75EDAF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8CE36-09C0-C34D-AA47-ED2D62F7A3B6}"/>
              </a:ext>
            </a:extLst>
          </p:cNvPr>
          <p:cNvSpPr>
            <a:spLocks noGrp="1"/>
          </p:cNvSpPr>
          <p:nvPr>
            <p:ph type="sldNum" sz="quarter" idx="12"/>
          </p:nvPr>
        </p:nvSpPr>
        <p:spPr/>
        <p:txBody>
          <a:bodyPr/>
          <a:lstStyle/>
          <a:p>
            <a:fld id="{97806E13-5A94-4D49-8AA8-1E88FAC54505}" type="slidenum">
              <a:rPr lang="en-US" smtClean="0"/>
              <a:t>‹#›</a:t>
            </a:fld>
            <a:endParaRPr lang="en-US"/>
          </a:p>
        </p:txBody>
      </p:sp>
    </p:spTree>
    <p:extLst>
      <p:ext uri="{BB962C8B-B14F-4D97-AF65-F5344CB8AC3E}">
        <p14:creationId xmlns:p14="http://schemas.microsoft.com/office/powerpoint/2010/main" val="1745847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1E64A4-6BAB-6441-8081-130AEFB31A9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CD5FA58-5CF4-4C4B-9F7C-FAA3B230A8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B8326A-3FBE-8846-8148-2A5BE8FAAADA}"/>
              </a:ext>
            </a:extLst>
          </p:cNvPr>
          <p:cNvSpPr>
            <a:spLocks noGrp="1"/>
          </p:cNvSpPr>
          <p:nvPr>
            <p:ph type="dt" sz="half" idx="10"/>
          </p:nvPr>
        </p:nvSpPr>
        <p:spPr/>
        <p:txBody>
          <a:bodyPr/>
          <a:lstStyle/>
          <a:p>
            <a:fld id="{60FCC73C-BA51-D448-808B-F684F027A046}" type="datetimeFigureOut">
              <a:rPr lang="en-US" smtClean="0"/>
              <a:t>9/18/2024</a:t>
            </a:fld>
            <a:endParaRPr lang="en-US"/>
          </a:p>
        </p:txBody>
      </p:sp>
      <p:sp>
        <p:nvSpPr>
          <p:cNvPr id="5" name="Footer Placeholder 4">
            <a:extLst>
              <a:ext uri="{FF2B5EF4-FFF2-40B4-BE49-F238E27FC236}">
                <a16:creationId xmlns:a16="http://schemas.microsoft.com/office/drawing/2014/main" id="{2DA13C91-A82D-194B-8223-C866A91DEB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C85C2-CD65-BC4B-A74E-7C9848CB5933}"/>
              </a:ext>
            </a:extLst>
          </p:cNvPr>
          <p:cNvSpPr>
            <a:spLocks noGrp="1"/>
          </p:cNvSpPr>
          <p:nvPr>
            <p:ph type="sldNum" sz="quarter" idx="12"/>
          </p:nvPr>
        </p:nvSpPr>
        <p:spPr/>
        <p:txBody>
          <a:bodyPr/>
          <a:lstStyle/>
          <a:p>
            <a:fld id="{97806E13-5A94-4D49-8AA8-1E88FAC54505}" type="slidenum">
              <a:rPr lang="en-US" smtClean="0"/>
              <a:t>‹#›</a:t>
            </a:fld>
            <a:endParaRPr lang="en-US"/>
          </a:p>
        </p:txBody>
      </p:sp>
    </p:spTree>
    <p:extLst>
      <p:ext uri="{BB962C8B-B14F-4D97-AF65-F5344CB8AC3E}">
        <p14:creationId xmlns:p14="http://schemas.microsoft.com/office/powerpoint/2010/main" val="755741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F1F14-AEE3-ED4B-909C-8DBD2AF154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D0AE0A-C0D3-0F45-907B-7128404F28C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226E93-554B-ED4E-AFEF-1A8279F522D8}"/>
              </a:ext>
            </a:extLst>
          </p:cNvPr>
          <p:cNvSpPr>
            <a:spLocks noGrp="1"/>
          </p:cNvSpPr>
          <p:nvPr>
            <p:ph type="dt" sz="half" idx="10"/>
          </p:nvPr>
        </p:nvSpPr>
        <p:spPr/>
        <p:txBody>
          <a:bodyPr/>
          <a:lstStyle/>
          <a:p>
            <a:fld id="{60FCC73C-BA51-D448-808B-F684F027A046}" type="datetimeFigureOut">
              <a:rPr lang="en-US" smtClean="0"/>
              <a:t>9/18/2024</a:t>
            </a:fld>
            <a:endParaRPr lang="en-US"/>
          </a:p>
        </p:txBody>
      </p:sp>
      <p:sp>
        <p:nvSpPr>
          <p:cNvPr id="5" name="Footer Placeholder 4">
            <a:extLst>
              <a:ext uri="{FF2B5EF4-FFF2-40B4-BE49-F238E27FC236}">
                <a16:creationId xmlns:a16="http://schemas.microsoft.com/office/drawing/2014/main" id="{0E2F296D-DE70-054A-9B0F-47F610CAB8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987CAD-F8D1-8C4A-BC64-7031155C20F4}"/>
              </a:ext>
            </a:extLst>
          </p:cNvPr>
          <p:cNvSpPr>
            <a:spLocks noGrp="1"/>
          </p:cNvSpPr>
          <p:nvPr>
            <p:ph type="sldNum" sz="quarter" idx="12"/>
          </p:nvPr>
        </p:nvSpPr>
        <p:spPr/>
        <p:txBody>
          <a:bodyPr/>
          <a:lstStyle/>
          <a:p>
            <a:fld id="{97806E13-5A94-4D49-8AA8-1E88FAC54505}" type="slidenum">
              <a:rPr lang="en-US" smtClean="0"/>
              <a:t>‹#›</a:t>
            </a:fld>
            <a:endParaRPr lang="en-US"/>
          </a:p>
        </p:txBody>
      </p:sp>
    </p:spTree>
    <p:extLst>
      <p:ext uri="{BB962C8B-B14F-4D97-AF65-F5344CB8AC3E}">
        <p14:creationId xmlns:p14="http://schemas.microsoft.com/office/powerpoint/2010/main" val="3515727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54978-2B52-B64A-9491-35101FB8DA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CD1B8FE-CD04-D741-87D1-FEB6CC4EAA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849704-1B4B-C242-9419-633B8ABD50FB}"/>
              </a:ext>
            </a:extLst>
          </p:cNvPr>
          <p:cNvSpPr>
            <a:spLocks noGrp="1"/>
          </p:cNvSpPr>
          <p:nvPr>
            <p:ph type="dt" sz="half" idx="10"/>
          </p:nvPr>
        </p:nvSpPr>
        <p:spPr/>
        <p:txBody>
          <a:bodyPr/>
          <a:lstStyle/>
          <a:p>
            <a:fld id="{60FCC73C-BA51-D448-808B-F684F027A046}" type="datetimeFigureOut">
              <a:rPr lang="en-US" smtClean="0"/>
              <a:t>9/18/2024</a:t>
            </a:fld>
            <a:endParaRPr lang="en-US"/>
          </a:p>
        </p:txBody>
      </p:sp>
      <p:sp>
        <p:nvSpPr>
          <p:cNvPr id="5" name="Footer Placeholder 4">
            <a:extLst>
              <a:ext uri="{FF2B5EF4-FFF2-40B4-BE49-F238E27FC236}">
                <a16:creationId xmlns:a16="http://schemas.microsoft.com/office/drawing/2014/main" id="{ED037385-3D93-F049-B953-D730D0B8E2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3E7340-12F6-944A-B15A-4DBDB7A3D2DE}"/>
              </a:ext>
            </a:extLst>
          </p:cNvPr>
          <p:cNvSpPr>
            <a:spLocks noGrp="1"/>
          </p:cNvSpPr>
          <p:nvPr>
            <p:ph type="sldNum" sz="quarter" idx="12"/>
          </p:nvPr>
        </p:nvSpPr>
        <p:spPr/>
        <p:txBody>
          <a:bodyPr/>
          <a:lstStyle/>
          <a:p>
            <a:fld id="{97806E13-5A94-4D49-8AA8-1E88FAC54505}" type="slidenum">
              <a:rPr lang="en-US" smtClean="0"/>
              <a:t>‹#›</a:t>
            </a:fld>
            <a:endParaRPr lang="en-US"/>
          </a:p>
        </p:txBody>
      </p:sp>
    </p:spTree>
    <p:extLst>
      <p:ext uri="{BB962C8B-B14F-4D97-AF65-F5344CB8AC3E}">
        <p14:creationId xmlns:p14="http://schemas.microsoft.com/office/powerpoint/2010/main" val="3507126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B46B2-B64A-3849-B486-6A562A560A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BA7AC1-D8B5-6F4F-947F-494CF75840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8ECD133-71C8-0844-BE32-ED36C548DB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6B88F4A-CE76-784C-9DF7-93AB1D66C642}"/>
              </a:ext>
            </a:extLst>
          </p:cNvPr>
          <p:cNvSpPr>
            <a:spLocks noGrp="1"/>
          </p:cNvSpPr>
          <p:nvPr>
            <p:ph type="dt" sz="half" idx="10"/>
          </p:nvPr>
        </p:nvSpPr>
        <p:spPr/>
        <p:txBody>
          <a:bodyPr/>
          <a:lstStyle/>
          <a:p>
            <a:fld id="{60FCC73C-BA51-D448-808B-F684F027A046}" type="datetimeFigureOut">
              <a:rPr lang="en-US" smtClean="0"/>
              <a:t>9/18/2024</a:t>
            </a:fld>
            <a:endParaRPr lang="en-US"/>
          </a:p>
        </p:txBody>
      </p:sp>
      <p:sp>
        <p:nvSpPr>
          <p:cNvPr id="6" name="Footer Placeholder 5">
            <a:extLst>
              <a:ext uri="{FF2B5EF4-FFF2-40B4-BE49-F238E27FC236}">
                <a16:creationId xmlns:a16="http://schemas.microsoft.com/office/drawing/2014/main" id="{8C14137C-FC41-E24F-A1C2-F77DC4015D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ECB210-5D9D-CC45-825D-993C060F3403}"/>
              </a:ext>
            </a:extLst>
          </p:cNvPr>
          <p:cNvSpPr>
            <a:spLocks noGrp="1"/>
          </p:cNvSpPr>
          <p:nvPr>
            <p:ph type="sldNum" sz="quarter" idx="12"/>
          </p:nvPr>
        </p:nvSpPr>
        <p:spPr/>
        <p:txBody>
          <a:bodyPr/>
          <a:lstStyle/>
          <a:p>
            <a:fld id="{97806E13-5A94-4D49-8AA8-1E88FAC54505}" type="slidenum">
              <a:rPr lang="en-US" smtClean="0"/>
              <a:t>‹#›</a:t>
            </a:fld>
            <a:endParaRPr lang="en-US"/>
          </a:p>
        </p:txBody>
      </p:sp>
    </p:spTree>
    <p:extLst>
      <p:ext uri="{BB962C8B-B14F-4D97-AF65-F5344CB8AC3E}">
        <p14:creationId xmlns:p14="http://schemas.microsoft.com/office/powerpoint/2010/main" val="1026874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BFB2F-4666-4344-AF78-A4FB7ABF1E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2339BFE-73BC-D64B-B946-EF3B7812C4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7AAAA0-59CD-E34A-B081-B9BE67875DC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335B9B-D511-824F-9A60-2AA452E320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34D210-4201-5249-A2EB-A5BDCB38E0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C701A5B-D364-FC40-9604-0FC4242A33D9}"/>
              </a:ext>
            </a:extLst>
          </p:cNvPr>
          <p:cNvSpPr>
            <a:spLocks noGrp="1"/>
          </p:cNvSpPr>
          <p:nvPr>
            <p:ph type="dt" sz="half" idx="10"/>
          </p:nvPr>
        </p:nvSpPr>
        <p:spPr/>
        <p:txBody>
          <a:bodyPr/>
          <a:lstStyle/>
          <a:p>
            <a:fld id="{60FCC73C-BA51-D448-808B-F684F027A046}" type="datetimeFigureOut">
              <a:rPr lang="en-US" smtClean="0"/>
              <a:t>9/18/2024</a:t>
            </a:fld>
            <a:endParaRPr lang="en-US"/>
          </a:p>
        </p:txBody>
      </p:sp>
      <p:sp>
        <p:nvSpPr>
          <p:cNvPr id="8" name="Footer Placeholder 7">
            <a:extLst>
              <a:ext uri="{FF2B5EF4-FFF2-40B4-BE49-F238E27FC236}">
                <a16:creationId xmlns:a16="http://schemas.microsoft.com/office/drawing/2014/main" id="{05369D04-9DC3-294B-A663-25B82F80E6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BE66913-8402-364C-952A-A51ADA9F2973}"/>
              </a:ext>
            </a:extLst>
          </p:cNvPr>
          <p:cNvSpPr>
            <a:spLocks noGrp="1"/>
          </p:cNvSpPr>
          <p:nvPr>
            <p:ph type="sldNum" sz="quarter" idx="12"/>
          </p:nvPr>
        </p:nvSpPr>
        <p:spPr/>
        <p:txBody>
          <a:bodyPr/>
          <a:lstStyle/>
          <a:p>
            <a:fld id="{97806E13-5A94-4D49-8AA8-1E88FAC54505}" type="slidenum">
              <a:rPr lang="en-US" smtClean="0"/>
              <a:t>‹#›</a:t>
            </a:fld>
            <a:endParaRPr lang="en-US"/>
          </a:p>
        </p:txBody>
      </p:sp>
    </p:spTree>
    <p:extLst>
      <p:ext uri="{BB962C8B-B14F-4D97-AF65-F5344CB8AC3E}">
        <p14:creationId xmlns:p14="http://schemas.microsoft.com/office/powerpoint/2010/main" val="3927901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6E559-6230-7243-A4BC-F659C20424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381E28-9EBB-CF43-8AB7-20C95219E209}"/>
              </a:ext>
            </a:extLst>
          </p:cNvPr>
          <p:cNvSpPr>
            <a:spLocks noGrp="1"/>
          </p:cNvSpPr>
          <p:nvPr>
            <p:ph type="dt" sz="half" idx="10"/>
          </p:nvPr>
        </p:nvSpPr>
        <p:spPr/>
        <p:txBody>
          <a:bodyPr/>
          <a:lstStyle/>
          <a:p>
            <a:fld id="{60FCC73C-BA51-D448-808B-F684F027A046}" type="datetimeFigureOut">
              <a:rPr lang="en-US" smtClean="0"/>
              <a:t>9/18/2024</a:t>
            </a:fld>
            <a:endParaRPr lang="en-US"/>
          </a:p>
        </p:txBody>
      </p:sp>
      <p:sp>
        <p:nvSpPr>
          <p:cNvPr id="4" name="Footer Placeholder 3">
            <a:extLst>
              <a:ext uri="{FF2B5EF4-FFF2-40B4-BE49-F238E27FC236}">
                <a16:creationId xmlns:a16="http://schemas.microsoft.com/office/drawing/2014/main" id="{DD68C86C-CE56-DC4B-BA67-616916DF1C0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1E9E36-843A-DC42-9DC2-FCC2076BD8A6}"/>
              </a:ext>
            </a:extLst>
          </p:cNvPr>
          <p:cNvSpPr>
            <a:spLocks noGrp="1"/>
          </p:cNvSpPr>
          <p:nvPr>
            <p:ph type="sldNum" sz="quarter" idx="12"/>
          </p:nvPr>
        </p:nvSpPr>
        <p:spPr/>
        <p:txBody>
          <a:bodyPr/>
          <a:lstStyle/>
          <a:p>
            <a:fld id="{97806E13-5A94-4D49-8AA8-1E88FAC54505}" type="slidenum">
              <a:rPr lang="en-US" smtClean="0"/>
              <a:t>‹#›</a:t>
            </a:fld>
            <a:endParaRPr lang="en-US"/>
          </a:p>
        </p:txBody>
      </p:sp>
    </p:spTree>
    <p:extLst>
      <p:ext uri="{BB962C8B-B14F-4D97-AF65-F5344CB8AC3E}">
        <p14:creationId xmlns:p14="http://schemas.microsoft.com/office/powerpoint/2010/main" val="2094426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AF7E60-AFDB-6548-83E7-25C6B8AC45D4}"/>
              </a:ext>
            </a:extLst>
          </p:cNvPr>
          <p:cNvSpPr>
            <a:spLocks noGrp="1"/>
          </p:cNvSpPr>
          <p:nvPr>
            <p:ph type="dt" sz="half" idx="10"/>
          </p:nvPr>
        </p:nvSpPr>
        <p:spPr/>
        <p:txBody>
          <a:bodyPr/>
          <a:lstStyle/>
          <a:p>
            <a:fld id="{60FCC73C-BA51-D448-808B-F684F027A046}" type="datetimeFigureOut">
              <a:rPr lang="en-US" smtClean="0"/>
              <a:t>9/18/2024</a:t>
            </a:fld>
            <a:endParaRPr lang="en-US"/>
          </a:p>
        </p:txBody>
      </p:sp>
      <p:sp>
        <p:nvSpPr>
          <p:cNvPr id="3" name="Footer Placeholder 2">
            <a:extLst>
              <a:ext uri="{FF2B5EF4-FFF2-40B4-BE49-F238E27FC236}">
                <a16:creationId xmlns:a16="http://schemas.microsoft.com/office/drawing/2014/main" id="{9D2FB060-0B1D-164E-AD25-AC461387739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0174DB-CB98-A945-AE44-26C39082DCF0}"/>
              </a:ext>
            </a:extLst>
          </p:cNvPr>
          <p:cNvSpPr>
            <a:spLocks noGrp="1"/>
          </p:cNvSpPr>
          <p:nvPr>
            <p:ph type="sldNum" sz="quarter" idx="12"/>
          </p:nvPr>
        </p:nvSpPr>
        <p:spPr/>
        <p:txBody>
          <a:bodyPr/>
          <a:lstStyle/>
          <a:p>
            <a:fld id="{97806E13-5A94-4D49-8AA8-1E88FAC54505}" type="slidenum">
              <a:rPr lang="en-US" smtClean="0"/>
              <a:t>‹#›</a:t>
            </a:fld>
            <a:endParaRPr lang="en-US"/>
          </a:p>
        </p:txBody>
      </p:sp>
    </p:spTree>
    <p:extLst>
      <p:ext uri="{BB962C8B-B14F-4D97-AF65-F5344CB8AC3E}">
        <p14:creationId xmlns:p14="http://schemas.microsoft.com/office/powerpoint/2010/main" val="3060483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3375A-A7C2-5748-937A-0AF8F94502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9AD695-AE91-D541-97BF-6772670D73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C1E21E2-CEF2-864A-BE0C-D215A1D1D7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F84C44-8436-194B-B9D7-52D28FD2A504}"/>
              </a:ext>
            </a:extLst>
          </p:cNvPr>
          <p:cNvSpPr>
            <a:spLocks noGrp="1"/>
          </p:cNvSpPr>
          <p:nvPr>
            <p:ph type="dt" sz="half" idx="10"/>
          </p:nvPr>
        </p:nvSpPr>
        <p:spPr/>
        <p:txBody>
          <a:bodyPr/>
          <a:lstStyle/>
          <a:p>
            <a:fld id="{60FCC73C-BA51-D448-808B-F684F027A046}" type="datetimeFigureOut">
              <a:rPr lang="en-US" smtClean="0"/>
              <a:t>9/18/2024</a:t>
            </a:fld>
            <a:endParaRPr lang="en-US"/>
          </a:p>
        </p:txBody>
      </p:sp>
      <p:sp>
        <p:nvSpPr>
          <p:cNvPr id="6" name="Footer Placeholder 5">
            <a:extLst>
              <a:ext uri="{FF2B5EF4-FFF2-40B4-BE49-F238E27FC236}">
                <a16:creationId xmlns:a16="http://schemas.microsoft.com/office/drawing/2014/main" id="{F52C0361-7532-E543-9AA2-1257048CA8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CB86C9-A239-5F4C-8945-D5E88FE27CF8}"/>
              </a:ext>
            </a:extLst>
          </p:cNvPr>
          <p:cNvSpPr>
            <a:spLocks noGrp="1"/>
          </p:cNvSpPr>
          <p:nvPr>
            <p:ph type="sldNum" sz="quarter" idx="12"/>
          </p:nvPr>
        </p:nvSpPr>
        <p:spPr/>
        <p:txBody>
          <a:bodyPr/>
          <a:lstStyle/>
          <a:p>
            <a:fld id="{97806E13-5A94-4D49-8AA8-1E88FAC54505}" type="slidenum">
              <a:rPr lang="en-US" smtClean="0"/>
              <a:t>‹#›</a:t>
            </a:fld>
            <a:endParaRPr lang="en-US"/>
          </a:p>
        </p:txBody>
      </p:sp>
    </p:spTree>
    <p:extLst>
      <p:ext uri="{BB962C8B-B14F-4D97-AF65-F5344CB8AC3E}">
        <p14:creationId xmlns:p14="http://schemas.microsoft.com/office/powerpoint/2010/main" val="366270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CFD23-344B-FD43-BA77-A8B33D51C7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F222D1-7097-5B46-84FA-856F8386E7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3141A4-F14A-0B47-BD74-E622C0059B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7C3A26-D094-6042-B56E-45EEB55C466C}"/>
              </a:ext>
            </a:extLst>
          </p:cNvPr>
          <p:cNvSpPr>
            <a:spLocks noGrp="1"/>
          </p:cNvSpPr>
          <p:nvPr>
            <p:ph type="dt" sz="half" idx="10"/>
          </p:nvPr>
        </p:nvSpPr>
        <p:spPr/>
        <p:txBody>
          <a:bodyPr/>
          <a:lstStyle/>
          <a:p>
            <a:fld id="{60FCC73C-BA51-D448-808B-F684F027A046}" type="datetimeFigureOut">
              <a:rPr lang="en-US" smtClean="0"/>
              <a:t>9/18/2024</a:t>
            </a:fld>
            <a:endParaRPr lang="en-US"/>
          </a:p>
        </p:txBody>
      </p:sp>
      <p:sp>
        <p:nvSpPr>
          <p:cNvPr id="6" name="Footer Placeholder 5">
            <a:extLst>
              <a:ext uri="{FF2B5EF4-FFF2-40B4-BE49-F238E27FC236}">
                <a16:creationId xmlns:a16="http://schemas.microsoft.com/office/drawing/2014/main" id="{5E8B5C15-226B-4F47-9910-5E92EB4234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2737CC-AC5E-814A-8AC5-BE157F77916D}"/>
              </a:ext>
            </a:extLst>
          </p:cNvPr>
          <p:cNvSpPr>
            <a:spLocks noGrp="1"/>
          </p:cNvSpPr>
          <p:nvPr>
            <p:ph type="sldNum" sz="quarter" idx="12"/>
          </p:nvPr>
        </p:nvSpPr>
        <p:spPr/>
        <p:txBody>
          <a:bodyPr/>
          <a:lstStyle/>
          <a:p>
            <a:fld id="{97806E13-5A94-4D49-8AA8-1E88FAC54505}" type="slidenum">
              <a:rPr lang="en-US" smtClean="0"/>
              <a:t>‹#›</a:t>
            </a:fld>
            <a:endParaRPr lang="en-US"/>
          </a:p>
        </p:txBody>
      </p:sp>
    </p:spTree>
    <p:extLst>
      <p:ext uri="{BB962C8B-B14F-4D97-AF65-F5344CB8AC3E}">
        <p14:creationId xmlns:p14="http://schemas.microsoft.com/office/powerpoint/2010/main" val="1265426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FEA24C-1BDF-4A41-B772-BD755DA901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6F6651-1A1C-3E41-B590-8847307557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893CD7-49A7-DE40-B1D2-8E66B6D3D3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FCC73C-BA51-D448-808B-F684F027A046}" type="datetimeFigureOut">
              <a:rPr lang="en-US" smtClean="0"/>
              <a:t>9/18/2024</a:t>
            </a:fld>
            <a:endParaRPr lang="en-US"/>
          </a:p>
        </p:txBody>
      </p:sp>
      <p:sp>
        <p:nvSpPr>
          <p:cNvPr id="5" name="Footer Placeholder 4">
            <a:extLst>
              <a:ext uri="{FF2B5EF4-FFF2-40B4-BE49-F238E27FC236}">
                <a16:creationId xmlns:a16="http://schemas.microsoft.com/office/drawing/2014/main" id="{C16BBC75-FA6B-5745-9AD5-C08659E7CD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3624AC0-CA18-0640-90A7-9A6DEA25F3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806E13-5A94-4D49-8AA8-1E88FAC54505}" type="slidenum">
              <a:rPr lang="en-US" smtClean="0"/>
              <a:t>‹#›</a:t>
            </a:fld>
            <a:endParaRPr lang="en-US"/>
          </a:p>
        </p:txBody>
      </p:sp>
    </p:spTree>
    <p:extLst>
      <p:ext uri="{BB962C8B-B14F-4D97-AF65-F5344CB8AC3E}">
        <p14:creationId xmlns:p14="http://schemas.microsoft.com/office/powerpoint/2010/main" val="399497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577266"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282765" y="435428"/>
            <a:ext cx="9144000" cy="972457"/>
          </a:xfrm>
        </p:spPr>
        <p:txBody>
          <a:bodyPr>
            <a:normAutofit fontScale="90000"/>
          </a:bodyPr>
          <a:lstStyle/>
          <a:p>
            <a:pPr algn="l"/>
            <a:r>
              <a:rPr lang="en-US" sz="4000" b="1" dirty="0">
                <a:solidFill>
                  <a:srgbClr val="073C6E"/>
                </a:solidFill>
              </a:rPr>
              <a:t>2018-2021 RTI Program Evaluation Survey Results</a:t>
            </a:r>
            <a:endParaRPr lang="en-US" sz="2200" b="1" dirty="0">
              <a:solidFill>
                <a:srgbClr val="073C6E"/>
              </a:solidFill>
            </a:endParaRP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282765" y="1407885"/>
            <a:ext cx="9444778" cy="4151086"/>
          </a:xfrm>
        </p:spPr>
        <p:txBody>
          <a:bodyPr>
            <a:normAutofit fontScale="92500" lnSpcReduction="20000"/>
          </a:bodyPr>
          <a:lstStyle/>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r>
              <a:rPr lang="en-US" dirty="0"/>
              <a:t>Program surveys were sent to Fellows approximately 2-3 weeks after the conclusion of the institute program (July).</a:t>
            </a:r>
          </a:p>
          <a:p>
            <a:pPr marL="800100" lvl="1" indent="-342900" algn="l">
              <a:buClr>
                <a:srgbClr val="1A71A6"/>
              </a:buClr>
              <a:buFont typeface="Arial" panose="020B0604020202020204" pitchFamily="34" charset="0"/>
              <a:buChar char="•"/>
            </a:pPr>
            <a:r>
              <a:rPr lang="en-US" dirty="0"/>
              <a:t>2018 cohort was sent July 10-19, 2019</a:t>
            </a:r>
          </a:p>
          <a:p>
            <a:pPr marL="800100" lvl="1" indent="-342900" algn="l">
              <a:buClr>
                <a:srgbClr val="1A71A6"/>
              </a:buClr>
              <a:buFont typeface="Arial" panose="020B0604020202020204" pitchFamily="34" charset="0"/>
              <a:buChar char="•"/>
            </a:pPr>
            <a:r>
              <a:rPr lang="en-US" dirty="0"/>
              <a:t>2019 cohort was sent August 12-26, 2020</a:t>
            </a:r>
          </a:p>
          <a:p>
            <a:pPr marL="800100" lvl="1" indent="-342900" algn="l">
              <a:buClr>
                <a:srgbClr val="1A71A6"/>
              </a:buClr>
              <a:buFont typeface="Arial" panose="020B0604020202020204" pitchFamily="34" charset="0"/>
              <a:buChar char="•"/>
            </a:pPr>
            <a:r>
              <a:rPr lang="en-US" dirty="0"/>
              <a:t>2020 cohort was sent July 26-Aug 9, 2021</a:t>
            </a:r>
          </a:p>
          <a:p>
            <a:pPr marL="800100" lvl="1" indent="-342900" algn="l">
              <a:buClr>
                <a:srgbClr val="1A71A6"/>
              </a:buClr>
              <a:buFont typeface="Arial" panose="020B0604020202020204" pitchFamily="34" charset="0"/>
              <a:buChar char="•"/>
            </a:pPr>
            <a:r>
              <a:rPr lang="en-US" dirty="0"/>
              <a:t>2021 cohort was sent July 11-31, 2022</a:t>
            </a:r>
          </a:p>
          <a:p>
            <a:pPr marL="342900" indent="-342900" algn="l">
              <a:buClr>
                <a:srgbClr val="1A71A6"/>
              </a:buClr>
              <a:buFont typeface="Arial" panose="020B0604020202020204" pitchFamily="34" charset="0"/>
              <a:buChar char="•"/>
            </a:pPr>
            <a:r>
              <a:rPr lang="en-US" dirty="0"/>
              <a:t>Beginning with the 2020 cohort separate poster evaluation surveys were sent separately to session participants since fellows from previous cohorts also participated in presenting posters.</a:t>
            </a:r>
          </a:p>
          <a:p>
            <a:pPr marL="800100" lvl="1" indent="-342900" algn="l">
              <a:buClr>
                <a:srgbClr val="1A71A6"/>
              </a:buClr>
              <a:buFont typeface="Arial" panose="020B0604020202020204" pitchFamily="34" charset="0"/>
              <a:buChar char="•"/>
            </a:pPr>
            <a:r>
              <a:rPr lang="en-US" dirty="0"/>
              <a:t>MLA ’21 RTI poster session survey was sent Aug 4-12, 2021</a:t>
            </a:r>
          </a:p>
          <a:p>
            <a:pPr marL="800100" lvl="1" indent="-342900" algn="l">
              <a:buClr>
                <a:srgbClr val="1A71A6"/>
              </a:buClr>
              <a:buFont typeface="Arial" panose="020B0604020202020204" pitchFamily="34" charset="0"/>
              <a:buChar char="•"/>
            </a:pPr>
            <a:r>
              <a:rPr lang="en-US" dirty="0"/>
              <a:t>MLA ‘22 RTI poster session survey was sent June 6-23, 2022</a:t>
            </a:r>
          </a:p>
          <a:p>
            <a:pPr marL="342900" indent="-342900" algn="l">
              <a:buClr>
                <a:srgbClr val="1A71A6"/>
              </a:buClr>
              <a:buFont typeface="Arial" panose="020B0604020202020204" pitchFamily="34" charset="0"/>
              <a:buChar char="•"/>
            </a:pPr>
            <a:r>
              <a:rPr lang="en-US" dirty="0"/>
              <a:t>The survey includes questions about the RTI Community of Practice, mentoring, reporting, poster presentation, and learning experience.</a:t>
            </a:r>
          </a:p>
          <a:p>
            <a:pPr marL="342900" indent="-342900" algn="l">
              <a:buClr>
                <a:srgbClr val="1A71A6"/>
              </a:buClr>
              <a:buFont typeface="Arial" panose="020B0604020202020204" pitchFamily="34" charset="0"/>
              <a:buChar char="•"/>
            </a:pPr>
            <a:endParaRPr lang="en-US" dirty="0"/>
          </a:p>
          <a:p>
            <a:pPr marL="800100" lvl="1"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lvl="1" algn="l">
              <a:buClr>
                <a:srgbClr val="1A71A6"/>
              </a:buClr>
            </a:pPr>
            <a:endParaRPr lang="en-US" dirty="0"/>
          </a:p>
          <a:p>
            <a:endParaRPr lang="en-US" dirty="0"/>
          </a:p>
        </p:txBody>
      </p:sp>
    </p:spTree>
    <p:extLst>
      <p:ext uri="{BB962C8B-B14F-4D97-AF65-F5344CB8AC3E}">
        <p14:creationId xmlns:p14="http://schemas.microsoft.com/office/powerpoint/2010/main" val="2818493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4" name="Content Placeholder 3">
            <a:extLst>
              <a:ext uri="{FF2B5EF4-FFF2-40B4-BE49-F238E27FC236}">
                <a16:creationId xmlns:a16="http://schemas.microsoft.com/office/drawing/2014/main" id="{3F3AAF6A-EB80-114D-9DA0-4772AD882A1E}"/>
              </a:ext>
            </a:extLst>
          </p:cNvPr>
          <p:cNvGraphicFramePr>
            <a:graphicFrameLocks noGrp="1"/>
          </p:cNvGraphicFramePr>
          <p:nvPr>
            <p:ph idx="1"/>
            <p:extLst>
              <p:ext uri="{D42A27DB-BD31-4B8C-83A1-F6EECF244321}">
                <p14:modId xmlns:p14="http://schemas.microsoft.com/office/powerpoint/2010/main" val="585256957"/>
              </p:ext>
            </p:extLst>
          </p:nvPr>
        </p:nvGraphicFramePr>
        <p:xfrm>
          <a:off x="1" y="804040"/>
          <a:ext cx="12092151" cy="5456239"/>
        </p:xfrm>
        <a:graphic>
          <a:graphicData uri="http://schemas.openxmlformats.org/drawingml/2006/table">
            <a:tbl>
              <a:tblPr firstRow="1" bandRow="1"/>
              <a:tblGrid>
                <a:gridCol w="5943599">
                  <a:extLst>
                    <a:ext uri="{9D8B030D-6E8A-4147-A177-3AD203B41FA5}">
                      <a16:colId xmlns:a16="http://schemas.microsoft.com/office/drawing/2014/main" val="2679209724"/>
                    </a:ext>
                  </a:extLst>
                </a:gridCol>
                <a:gridCol w="835572">
                  <a:extLst>
                    <a:ext uri="{9D8B030D-6E8A-4147-A177-3AD203B41FA5}">
                      <a16:colId xmlns:a16="http://schemas.microsoft.com/office/drawing/2014/main" val="1763947178"/>
                    </a:ext>
                  </a:extLst>
                </a:gridCol>
                <a:gridCol w="819807">
                  <a:extLst>
                    <a:ext uri="{9D8B030D-6E8A-4147-A177-3AD203B41FA5}">
                      <a16:colId xmlns:a16="http://schemas.microsoft.com/office/drawing/2014/main" val="694036328"/>
                    </a:ext>
                  </a:extLst>
                </a:gridCol>
                <a:gridCol w="740980">
                  <a:extLst>
                    <a:ext uri="{9D8B030D-6E8A-4147-A177-3AD203B41FA5}">
                      <a16:colId xmlns:a16="http://schemas.microsoft.com/office/drawing/2014/main" val="714626143"/>
                    </a:ext>
                  </a:extLst>
                </a:gridCol>
                <a:gridCol w="772510">
                  <a:extLst>
                    <a:ext uri="{9D8B030D-6E8A-4147-A177-3AD203B41FA5}">
                      <a16:colId xmlns:a16="http://schemas.microsoft.com/office/drawing/2014/main" val="2307062012"/>
                    </a:ext>
                  </a:extLst>
                </a:gridCol>
                <a:gridCol w="740979">
                  <a:extLst>
                    <a:ext uri="{9D8B030D-6E8A-4147-A177-3AD203B41FA5}">
                      <a16:colId xmlns:a16="http://schemas.microsoft.com/office/drawing/2014/main" val="1651118797"/>
                    </a:ext>
                  </a:extLst>
                </a:gridCol>
                <a:gridCol w="740980">
                  <a:extLst>
                    <a:ext uri="{9D8B030D-6E8A-4147-A177-3AD203B41FA5}">
                      <a16:colId xmlns:a16="http://schemas.microsoft.com/office/drawing/2014/main" val="3522348508"/>
                    </a:ext>
                  </a:extLst>
                </a:gridCol>
                <a:gridCol w="867103">
                  <a:extLst>
                    <a:ext uri="{9D8B030D-6E8A-4147-A177-3AD203B41FA5}">
                      <a16:colId xmlns:a16="http://schemas.microsoft.com/office/drawing/2014/main" val="2154184865"/>
                    </a:ext>
                  </a:extLst>
                </a:gridCol>
                <a:gridCol w="630621">
                  <a:extLst>
                    <a:ext uri="{9D8B030D-6E8A-4147-A177-3AD203B41FA5}">
                      <a16:colId xmlns:a16="http://schemas.microsoft.com/office/drawing/2014/main" val="2511173196"/>
                    </a:ext>
                  </a:extLst>
                </a:gridCol>
              </a:tblGrid>
              <a:tr h="515314">
                <a:tc gridSpan="8">
                  <a:txBody>
                    <a:bodyPr/>
                    <a:lstStyle/>
                    <a:p>
                      <a:pPr algn="ctr" fontAlgn="t">
                        <a:spcBef>
                          <a:spcPts val="0"/>
                        </a:spcBef>
                        <a:spcAft>
                          <a:spcPts val="0"/>
                        </a:spcAft>
                      </a:pPr>
                      <a:r>
                        <a:rPr lang="en-US" sz="2100" b="0" i="0" u="none" strike="noStrike" dirty="0">
                          <a:solidFill>
                            <a:srgbClr val="FFFFFF"/>
                          </a:solidFill>
                          <a:effectLst/>
                          <a:latin typeface="Calibri" panose="020F0502020204030204" pitchFamily="34" charset="0"/>
                        </a:rPr>
                        <a:t>2018-2021 RTI Program Evaluation Survey Findings (1)</a:t>
                      </a:r>
                      <a:endParaRPr lang="en-US" sz="1300" b="0" i="0" u="none" strike="noStrike" dirty="0">
                        <a:effectLst/>
                        <a:latin typeface="Arial" panose="020B0604020202020204" pitchFamily="34" charset="0"/>
                      </a:endParaRPr>
                    </a:p>
                  </a:txBody>
                  <a:tcPr marL="72600" marR="72600" marT="36299" marB="36299">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60A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spcBef>
                          <a:spcPts val="0"/>
                        </a:spcBef>
                        <a:spcAft>
                          <a:spcPts val="0"/>
                        </a:spcAft>
                      </a:pPr>
                      <a:endParaRPr lang="en-US" sz="1300" b="0" i="0" u="none" strike="noStrike" dirty="0">
                        <a:effectLst/>
                        <a:latin typeface="Arial" panose="020B0604020202020204" pitchFamily="34" charset="0"/>
                      </a:endParaRPr>
                    </a:p>
                  </a:txBody>
                  <a:tcPr marL="72600" marR="72600" marT="36299" marB="36299">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60A0"/>
                    </a:solidFill>
                  </a:tcPr>
                </a:tc>
                <a:extLst>
                  <a:ext uri="{0D108BD9-81ED-4DB2-BD59-A6C34878D82A}">
                    <a16:rowId xmlns:a16="http://schemas.microsoft.com/office/drawing/2014/main" val="4164335262"/>
                  </a:ext>
                </a:extLst>
              </a:tr>
              <a:tr h="797685">
                <a:tc>
                  <a:txBody>
                    <a:bodyPr/>
                    <a:lstStyle/>
                    <a:p>
                      <a:pPr algn="ctr" rtl="0" fontAlgn="b"/>
                      <a:r>
                        <a:rPr lang="en-US" sz="1600" b="1" i="0" u="none" strike="noStrike" dirty="0">
                          <a:solidFill>
                            <a:srgbClr val="000000"/>
                          </a:solidFill>
                          <a:effectLst/>
                          <a:latin typeface="Calibri" panose="020F0502020204030204" pitchFamily="34" charset="0"/>
                        </a:rPr>
                        <a:t>Community of Practice Experience &amp; Activities</a:t>
                      </a:r>
                    </a:p>
                    <a:p>
                      <a:pPr algn="ctr" rtl="0" fontAlgn="b"/>
                      <a:endParaRPr lang="en-US" sz="16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2018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2018 MEDIAN (N=20) </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2019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2019 MEDIAN  (N=20)  </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2020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2020 MEDIAN   (N=20)  </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2021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i="0" u="none" strike="noStrike" dirty="0">
                          <a:solidFill>
                            <a:srgbClr val="000000"/>
                          </a:solidFill>
                          <a:effectLst/>
                          <a:latin typeface="Calibri" panose="020F0502020204030204" pitchFamily="34" charset="0"/>
                        </a:rPr>
                        <a:t>2021 MEDIAN (N=32)</a:t>
                      </a: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3191963568"/>
                  </a:ext>
                </a:extLst>
              </a:tr>
              <a:tr h="427135">
                <a:tc>
                  <a:txBody>
                    <a:bodyPr/>
                    <a:lstStyle/>
                    <a:p>
                      <a:pPr algn="l" fontAlgn="t">
                        <a:spcBef>
                          <a:spcPts val="0"/>
                        </a:spcBef>
                        <a:spcAft>
                          <a:spcPts val="0"/>
                        </a:spcAft>
                      </a:pPr>
                      <a:r>
                        <a:rPr lang="en-US" sz="1300" b="1" i="0" u="none" strike="noStrike" dirty="0">
                          <a:solidFill>
                            <a:srgbClr val="333D48"/>
                          </a:solidFill>
                          <a:effectLst/>
                          <a:latin typeface="Calibri" panose="020F0502020204030204" pitchFamily="34" charset="0"/>
                        </a:rPr>
                        <a:t>1.   Content of CoP posts was relevant.</a:t>
                      </a:r>
                      <a:endParaRPr lang="en-US" sz="1300" b="1" i="0" u="none" strike="noStrike" dirty="0">
                        <a:effectLst/>
                        <a:latin typeface="Arial" panose="020B0604020202020204" pitchFamily="34" charset="0"/>
                      </a:endParaRP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1" i="0" u="none" strike="noStrike" dirty="0">
                        <a:effectLst/>
                        <a:latin typeface="Arial" panose="020B0604020202020204" pitchFamily="34" charset="0"/>
                      </a:endParaRPr>
                    </a:p>
                    <a:p>
                      <a:pPr algn="ctr" fontAlgn="t">
                        <a:spcBef>
                          <a:spcPts val="0"/>
                        </a:spcBef>
                        <a:spcAft>
                          <a:spcPts val="0"/>
                        </a:spcAft>
                      </a:pPr>
                      <a:r>
                        <a:rPr lang="en-US" sz="1300" b="1" i="0" u="none" strike="noStrike" dirty="0">
                          <a:effectLst/>
                          <a:latin typeface="Arial" panose="020B0604020202020204" pitchFamily="34" charset="0"/>
                        </a:rPr>
                        <a:t>74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1" i="0" u="none" strike="noStrike" dirty="0">
                        <a:effectLst/>
                        <a:latin typeface="Arial" panose="020B0604020202020204" pitchFamily="34" charset="0"/>
                      </a:endParaRPr>
                    </a:p>
                    <a:p>
                      <a:pPr algn="ctr" fontAlgn="t">
                        <a:spcBef>
                          <a:spcPts val="0"/>
                        </a:spcBef>
                        <a:spcAft>
                          <a:spcPts val="0"/>
                        </a:spcAft>
                      </a:pPr>
                      <a:r>
                        <a:rPr lang="en-US" sz="1300" b="1"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1" i="0" u="none" strike="noStrike" dirty="0">
                        <a:effectLst/>
                        <a:latin typeface="Arial" panose="020B0604020202020204" pitchFamily="34" charset="0"/>
                      </a:endParaRPr>
                    </a:p>
                    <a:p>
                      <a:pPr algn="ctr" fontAlgn="t">
                        <a:spcBef>
                          <a:spcPts val="0"/>
                        </a:spcBef>
                        <a:spcAft>
                          <a:spcPts val="0"/>
                        </a:spcAft>
                      </a:pPr>
                      <a:r>
                        <a:rPr lang="en-US" sz="1300" b="1" i="0" u="none" strike="noStrike" dirty="0">
                          <a:effectLst/>
                          <a:latin typeface="Arial" panose="020B0604020202020204" pitchFamily="34" charset="0"/>
                        </a:rPr>
                        <a:t>82</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1" i="0" u="none" strike="noStrike" dirty="0">
                        <a:effectLst/>
                        <a:latin typeface="Arial" panose="020B0604020202020204" pitchFamily="34" charset="0"/>
                      </a:endParaRPr>
                    </a:p>
                    <a:p>
                      <a:pPr algn="ctr" fontAlgn="t">
                        <a:spcBef>
                          <a:spcPts val="0"/>
                        </a:spcBef>
                        <a:spcAft>
                          <a:spcPts val="0"/>
                        </a:spcAft>
                      </a:pPr>
                      <a:r>
                        <a:rPr lang="en-US" sz="1300" b="1"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1" i="0" u="none" strike="noStrike" dirty="0">
                        <a:effectLst/>
                        <a:latin typeface="Arial" panose="020B0604020202020204" pitchFamily="34" charset="0"/>
                      </a:endParaRPr>
                    </a:p>
                    <a:p>
                      <a:pPr algn="ctr" fontAlgn="t">
                        <a:spcBef>
                          <a:spcPts val="0"/>
                        </a:spcBef>
                        <a:spcAft>
                          <a:spcPts val="0"/>
                        </a:spcAft>
                      </a:pPr>
                      <a:r>
                        <a:rPr lang="en-US" sz="1300" b="1" i="0" u="none" strike="noStrike" dirty="0">
                          <a:effectLst/>
                          <a:latin typeface="Arial" panose="020B0604020202020204" pitchFamily="34" charset="0"/>
                        </a:rPr>
                        <a:t>68</a:t>
                      </a:r>
                    </a:p>
                    <a:p>
                      <a:pPr algn="ctr" fontAlgn="t">
                        <a:spcBef>
                          <a:spcPts val="0"/>
                        </a:spcBef>
                        <a:spcAft>
                          <a:spcPts val="0"/>
                        </a:spcAft>
                      </a:pPr>
                      <a:endParaRPr lang="en-US" sz="1300" b="1" i="0" u="none" strike="noStrike" dirty="0">
                        <a:effectLst/>
                        <a:latin typeface="Arial" panose="020B0604020202020204" pitchFamily="34" charset="0"/>
                      </a:endParaRP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1" i="0" u="none" strike="noStrike" dirty="0">
                        <a:effectLst/>
                        <a:latin typeface="Arial" panose="020B0604020202020204" pitchFamily="34" charset="0"/>
                      </a:endParaRPr>
                    </a:p>
                    <a:p>
                      <a:pPr algn="ctr" fontAlgn="t">
                        <a:spcBef>
                          <a:spcPts val="0"/>
                        </a:spcBef>
                        <a:spcAft>
                          <a:spcPts val="0"/>
                        </a:spcAft>
                      </a:pPr>
                      <a:r>
                        <a:rPr lang="en-US" sz="1300" b="1"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1" i="0" u="none" strike="noStrike" dirty="0">
                        <a:effectLst/>
                        <a:latin typeface="Arial" panose="020B0604020202020204" pitchFamily="34" charset="0"/>
                      </a:endParaRPr>
                    </a:p>
                    <a:p>
                      <a:pPr algn="ctr" fontAlgn="t">
                        <a:spcBef>
                          <a:spcPts val="0"/>
                        </a:spcBef>
                        <a:spcAft>
                          <a:spcPts val="0"/>
                        </a:spcAft>
                      </a:pPr>
                      <a:r>
                        <a:rPr lang="en-US" sz="1300" b="1" i="0" u="none" strike="noStrike" dirty="0">
                          <a:effectLst/>
                          <a:latin typeface="Arial" panose="020B0604020202020204" pitchFamily="34" charset="0"/>
                        </a:rPr>
                        <a:t>90</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1" i="0" u="none" strike="noStrike" dirty="0">
                        <a:effectLst/>
                        <a:latin typeface="Arial" panose="020B0604020202020204" pitchFamily="34" charset="0"/>
                      </a:endParaRPr>
                    </a:p>
                    <a:p>
                      <a:pPr algn="ctr" fontAlgn="t">
                        <a:spcBef>
                          <a:spcPts val="0"/>
                        </a:spcBef>
                        <a:spcAft>
                          <a:spcPts val="0"/>
                        </a:spcAft>
                      </a:pPr>
                      <a:r>
                        <a:rPr lang="en-US" sz="1300" b="1"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555558724"/>
                  </a:ext>
                </a:extLst>
              </a:tr>
              <a:tr h="550831">
                <a:tc>
                  <a:txBody>
                    <a:bodyPr/>
                    <a:lstStyle/>
                    <a:p>
                      <a:pPr algn="l" fontAlgn="t">
                        <a:spcBef>
                          <a:spcPts val="0"/>
                        </a:spcBef>
                        <a:spcAft>
                          <a:spcPts val="0"/>
                        </a:spcAft>
                      </a:pPr>
                      <a:r>
                        <a:rPr lang="en-US" sz="1300" b="0" i="0" u="none" strike="noStrike" dirty="0">
                          <a:solidFill>
                            <a:srgbClr val="333D48"/>
                          </a:solidFill>
                          <a:effectLst/>
                          <a:latin typeface="Calibri" panose="020F0502020204030204" pitchFamily="34" charset="0"/>
                        </a:rPr>
                        <a:t>4.   The quantity of CoP posts was appropriate.</a:t>
                      </a:r>
                      <a:endParaRPr lang="en-US" sz="1300" b="0" i="0" u="none" strike="noStrike" dirty="0">
                        <a:effectLst/>
                        <a:latin typeface="Arial" panose="020B0604020202020204" pitchFamily="34" charset="0"/>
                      </a:endParaRP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63</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59</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47</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76</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3508775398"/>
                  </a:ext>
                </a:extLst>
              </a:tr>
              <a:tr h="550831">
                <a:tc>
                  <a:txBody>
                    <a:bodyPr/>
                    <a:lstStyle/>
                    <a:p>
                      <a:pPr algn="l" fontAlgn="t">
                        <a:spcBef>
                          <a:spcPts val="0"/>
                        </a:spcBef>
                        <a:spcAft>
                          <a:spcPts val="0"/>
                        </a:spcAft>
                      </a:pPr>
                      <a:r>
                        <a:rPr lang="en-US" sz="1300" b="0" i="0" u="none" strike="noStrike" dirty="0">
                          <a:solidFill>
                            <a:srgbClr val="333D48"/>
                          </a:solidFill>
                          <a:effectLst/>
                          <a:latin typeface="Calibri" panose="020F0502020204030204" pitchFamily="34" charset="0"/>
                        </a:rPr>
                        <a:t>5.   The CoP was easy to access and helped me stay connected to our group.</a:t>
                      </a:r>
                      <a:endParaRPr lang="en-US" sz="1300" b="0" i="0" u="none" strike="noStrike" dirty="0">
                        <a:effectLst/>
                        <a:latin typeface="Arial" panose="020B0604020202020204" pitchFamily="34" charset="0"/>
                      </a:endParaRP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37</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65</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53</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79</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301627718"/>
                  </a:ext>
                </a:extLst>
              </a:tr>
              <a:tr h="550831">
                <a:tc>
                  <a:txBody>
                    <a:bodyPr/>
                    <a:lstStyle/>
                    <a:p>
                      <a:pPr algn="l" fontAlgn="t">
                        <a:spcBef>
                          <a:spcPts val="0"/>
                        </a:spcBef>
                        <a:spcAft>
                          <a:spcPts val="0"/>
                        </a:spcAft>
                      </a:pPr>
                      <a:r>
                        <a:rPr lang="en-US" sz="1300" b="1" i="0" u="none" strike="noStrike" dirty="0">
                          <a:solidFill>
                            <a:srgbClr val="333D48"/>
                          </a:solidFill>
                          <a:effectLst/>
                          <a:latin typeface="Calibri" panose="020F0502020204030204" pitchFamily="34" charset="0"/>
                        </a:rPr>
                        <a:t>2.   I was able to ask my colleagues for feedback on my research.</a:t>
                      </a:r>
                      <a:endParaRPr lang="en-US" sz="1300" b="1" i="0" u="none" strike="noStrike" dirty="0">
                        <a:effectLst/>
                        <a:latin typeface="Arial" panose="020B0604020202020204" pitchFamily="34" charset="0"/>
                      </a:endParaRP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1" i="0" u="none" strike="noStrike" dirty="0">
                        <a:effectLst/>
                        <a:latin typeface="Arial" panose="020B0604020202020204" pitchFamily="34" charset="0"/>
                      </a:endParaRPr>
                    </a:p>
                    <a:p>
                      <a:pPr algn="ctr" fontAlgn="t">
                        <a:spcBef>
                          <a:spcPts val="0"/>
                        </a:spcBef>
                        <a:spcAft>
                          <a:spcPts val="0"/>
                        </a:spcAft>
                      </a:pPr>
                      <a:r>
                        <a:rPr lang="en-US" sz="1300" b="1" i="0" u="none" strike="noStrike" dirty="0">
                          <a:effectLst/>
                          <a:latin typeface="Arial" panose="020B0604020202020204" pitchFamily="34" charset="0"/>
                        </a:rPr>
                        <a:t>74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1" i="0" u="none" strike="noStrike" dirty="0">
                        <a:effectLst/>
                        <a:latin typeface="Arial" panose="020B0604020202020204" pitchFamily="34" charset="0"/>
                      </a:endParaRPr>
                    </a:p>
                    <a:p>
                      <a:pPr algn="ctr" fontAlgn="t">
                        <a:spcBef>
                          <a:spcPts val="0"/>
                        </a:spcBef>
                        <a:spcAft>
                          <a:spcPts val="0"/>
                        </a:spcAft>
                      </a:pPr>
                      <a:r>
                        <a:rPr lang="en-US" sz="1300" b="1"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1" i="0" u="none" strike="noStrike" dirty="0">
                        <a:effectLst/>
                        <a:latin typeface="Arial" panose="020B0604020202020204" pitchFamily="34" charset="0"/>
                      </a:endParaRPr>
                    </a:p>
                    <a:p>
                      <a:pPr algn="ctr" fontAlgn="t">
                        <a:spcBef>
                          <a:spcPts val="0"/>
                        </a:spcBef>
                        <a:spcAft>
                          <a:spcPts val="0"/>
                        </a:spcAft>
                      </a:pPr>
                      <a:r>
                        <a:rPr lang="en-US" sz="1300" b="1" i="0" u="none" strike="noStrike" dirty="0">
                          <a:effectLst/>
                          <a:latin typeface="Arial" panose="020B0604020202020204" pitchFamily="34" charset="0"/>
                        </a:rPr>
                        <a:t>65</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1" i="0" u="none" strike="noStrike" dirty="0">
                        <a:effectLst/>
                        <a:latin typeface="Arial" panose="020B0604020202020204" pitchFamily="34" charset="0"/>
                      </a:endParaRPr>
                    </a:p>
                    <a:p>
                      <a:pPr algn="ctr" fontAlgn="t">
                        <a:spcBef>
                          <a:spcPts val="0"/>
                        </a:spcBef>
                        <a:spcAft>
                          <a:spcPts val="0"/>
                        </a:spcAft>
                      </a:pPr>
                      <a:r>
                        <a:rPr lang="en-US" sz="1300" b="1"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1" i="0" u="none" strike="noStrike" dirty="0">
                        <a:effectLst/>
                        <a:latin typeface="Arial" panose="020B0604020202020204" pitchFamily="34" charset="0"/>
                      </a:endParaRPr>
                    </a:p>
                    <a:p>
                      <a:pPr algn="ctr" fontAlgn="t">
                        <a:spcBef>
                          <a:spcPts val="0"/>
                        </a:spcBef>
                        <a:spcAft>
                          <a:spcPts val="0"/>
                        </a:spcAft>
                      </a:pPr>
                      <a:r>
                        <a:rPr lang="en-US" sz="1300" b="1" i="0" u="none" strike="noStrike" dirty="0">
                          <a:effectLst/>
                          <a:latin typeface="Arial" panose="020B0604020202020204" pitchFamily="34" charset="0"/>
                        </a:rPr>
                        <a:t>63</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1" i="0" u="none" strike="noStrike" dirty="0">
                        <a:effectLst/>
                        <a:latin typeface="Arial" panose="020B0604020202020204" pitchFamily="34" charset="0"/>
                      </a:endParaRPr>
                    </a:p>
                    <a:p>
                      <a:pPr algn="ctr" fontAlgn="t">
                        <a:spcBef>
                          <a:spcPts val="0"/>
                        </a:spcBef>
                        <a:spcAft>
                          <a:spcPts val="0"/>
                        </a:spcAft>
                      </a:pPr>
                      <a:r>
                        <a:rPr lang="en-US" sz="1300" b="1"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1" i="0" u="none" strike="noStrike" dirty="0">
                        <a:effectLst/>
                        <a:latin typeface="Arial" panose="020B0604020202020204" pitchFamily="34" charset="0"/>
                      </a:endParaRPr>
                    </a:p>
                    <a:p>
                      <a:pPr algn="ctr" fontAlgn="t">
                        <a:spcBef>
                          <a:spcPts val="0"/>
                        </a:spcBef>
                        <a:spcAft>
                          <a:spcPts val="0"/>
                        </a:spcAft>
                      </a:pPr>
                      <a:r>
                        <a:rPr lang="en-US" sz="1300" b="1" i="0" u="none" strike="noStrike" dirty="0">
                          <a:effectLst/>
                          <a:latin typeface="Arial" panose="020B0604020202020204" pitchFamily="34" charset="0"/>
                        </a:rPr>
                        <a:t>86</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1" i="0" u="none" strike="noStrike" dirty="0">
                        <a:effectLst/>
                        <a:latin typeface="Arial" panose="020B0604020202020204" pitchFamily="34" charset="0"/>
                      </a:endParaRPr>
                    </a:p>
                    <a:p>
                      <a:pPr algn="ctr" fontAlgn="t">
                        <a:spcBef>
                          <a:spcPts val="0"/>
                        </a:spcBef>
                        <a:spcAft>
                          <a:spcPts val="0"/>
                        </a:spcAft>
                      </a:pPr>
                      <a:r>
                        <a:rPr lang="en-US" sz="1300" b="1"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4027661163"/>
                  </a:ext>
                </a:extLst>
              </a:tr>
              <a:tr h="573250">
                <a:tc>
                  <a:txBody>
                    <a:bodyPr/>
                    <a:lstStyle/>
                    <a:p>
                      <a:pPr algn="l" fontAlgn="t">
                        <a:spcBef>
                          <a:spcPts val="0"/>
                        </a:spcBef>
                        <a:spcAft>
                          <a:spcPts val="0"/>
                        </a:spcAft>
                      </a:pPr>
                      <a:r>
                        <a:rPr lang="en-US" sz="1300" b="0" i="0" u="none" strike="noStrike" dirty="0">
                          <a:solidFill>
                            <a:srgbClr val="333D48"/>
                          </a:solidFill>
                          <a:effectLst/>
                          <a:latin typeface="Calibri" panose="020F0502020204030204" pitchFamily="34" charset="0"/>
                        </a:rPr>
                        <a:t>7.   Overall, the CoP was helpful to my research progress.</a:t>
                      </a:r>
                      <a:endParaRPr lang="en-US" sz="1300" b="0" i="0" u="none" strike="noStrike" dirty="0">
                        <a:effectLst/>
                        <a:latin typeface="Arial" panose="020B0604020202020204" pitchFamily="34" charset="0"/>
                      </a:endParaRP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53</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35</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3</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63</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76</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2529137655"/>
                  </a:ext>
                </a:extLst>
              </a:tr>
              <a:tr h="550831">
                <a:tc>
                  <a:txBody>
                    <a:bodyPr/>
                    <a:lstStyle/>
                    <a:p>
                      <a:pPr algn="l" fontAlgn="t">
                        <a:spcBef>
                          <a:spcPts val="0"/>
                        </a:spcBef>
                        <a:spcAft>
                          <a:spcPts val="0"/>
                        </a:spcAft>
                      </a:pPr>
                      <a:r>
                        <a:rPr lang="en-US" sz="1300" b="0" i="0" u="none" strike="noStrike" dirty="0">
                          <a:solidFill>
                            <a:srgbClr val="333D48"/>
                          </a:solidFill>
                          <a:effectLst/>
                          <a:latin typeface="Calibri" panose="020F0502020204030204" pitchFamily="34" charset="0"/>
                        </a:rPr>
                        <a:t>6.   The CoP made me feel like I belonged to a research community.</a:t>
                      </a:r>
                      <a:endParaRPr lang="en-US" sz="1300" b="0" i="0" u="none" strike="noStrike" dirty="0">
                        <a:effectLst/>
                        <a:latin typeface="Arial" panose="020B0604020202020204" pitchFamily="34" charset="0"/>
                      </a:endParaRP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53</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35</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3</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63</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83</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4181392649"/>
                  </a:ext>
                </a:extLst>
              </a:tr>
              <a:tr h="764743">
                <a:tc>
                  <a:txBody>
                    <a:bodyPr/>
                    <a:lstStyle/>
                    <a:p>
                      <a:pPr algn="l" fontAlgn="t">
                        <a:spcBef>
                          <a:spcPts val="0"/>
                        </a:spcBef>
                        <a:spcAft>
                          <a:spcPts val="0"/>
                        </a:spcAft>
                      </a:pPr>
                      <a:r>
                        <a:rPr lang="en-US" sz="1300" b="0" i="0" u="none" strike="noStrike" dirty="0">
                          <a:solidFill>
                            <a:srgbClr val="333D48"/>
                          </a:solidFill>
                          <a:effectLst/>
                          <a:latin typeface="Calibri" panose="020F0502020204030204" pitchFamily="34" charset="0"/>
                        </a:rPr>
                        <a:t>3.   Participating in the CoP makes me feel like I have a network of peers from other institutions with whom I can talk about research.</a:t>
                      </a:r>
                      <a:endParaRPr lang="en-US" sz="1300" b="0" i="0" u="none" strike="noStrike" dirty="0">
                        <a:effectLst/>
                        <a:latin typeface="Arial" panose="020B0604020202020204" pitchFamily="34" charset="0"/>
                      </a:endParaRP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79</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35</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3</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63</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83</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300" b="0" i="0" u="none" strike="noStrike" dirty="0">
                        <a:effectLst/>
                        <a:latin typeface="Arial" panose="020B0604020202020204" pitchFamily="34" charset="0"/>
                      </a:endParaRPr>
                    </a:p>
                    <a:p>
                      <a:pPr algn="ctr" fontAlgn="t">
                        <a:spcBef>
                          <a:spcPts val="0"/>
                        </a:spcBef>
                        <a:spcAft>
                          <a:spcPts val="0"/>
                        </a:spcAft>
                      </a:pPr>
                      <a:r>
                        <a:rPr lang="en-US" sz="1300" b="0" i="0" u="none" strike="noStrike" dirty="0">
                          <a:effectLst/>
                          <a:latin typeface="Arial" panose="020B0604020202020204" pitchFamily="34" charset="0"/>
                        </a:rPr>
                        <a:t>4</a:t>
                      </a:r>
                    </a:p>
                  </a:txBody>
                  <a:tcPr marL="7563" marR="7563" marT="75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1124190060"/>
                  </a:ext>
                </a:extLst>
              </a:tr>
            </a:tbl>
          </a:graphicData>
        </a:graphic>
      </p:graphicFrame>
    </p:spTree>
    <p:extLst>
      <p:ext uri="{BB962C8B-B14F-4D97-AF65-F5344CB8AC3E}">
        <p14:creationId xmlns:p14="http://schemas.microsoft.com/office/powerpoint/2010/main" val="4071440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594D6AA1-A0E1-45F9-8E25-BAB809229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108016-5AA9-FE4C-BBC7-B8C5AAF8C4C1}"/>
              </a:ext>
            </a:extLst>
          </p:cNvPr>
          <p:cNvSpPr>
            <a:spLocks noGrp="1"/>
          </p:cNvSpPr>
          <p:nvPr>
            <p:ph type="title"/>
          </p:nvPr>
        </p:nvSpPr>
        <p:spPr>
          <a:xfrm>
            <a:off x="838199" y="557189"/>
            <a:ext cx="10515599" cy="1296287"/>
          </a:xfrm>
        </p:spPr>
        <p:txBody>
          <a:bodyPr vert="horz" lIns="91440" tIns="45720" rIns="91440" bIns="45720" rtlCol="0" anchor="b">
            <a:normAutofit/>
          </a:bodyPr>
          <a:lstStyle/>
          <a:p>
            <a:pPr algn="ctr"/>
            <a:endParaRPr lang="en-US" sz="5200" kern="1200">
              <a:solidFill>
                <a:schemeClr val="tx1"/>
              </a:solidFill>
              <a:latin typeface="+mj-lt"/>
              <a:ea typeface="+mj-ea"/>
              <a:cs typeface="+mj-cs"/>
            </a:endParaRPr>
          </a:p>
        </p:txBody>
      </p:sp>
      <p:graphicFrame>
        <p:nvGraphicFramePr>
          <p:cNvPr id="5" name="Table 4">
            <a:extLst>
              <a:ext uri="{FF2B5EF4-FFF2-40B4-BE49-F238E27FC236}">
                <a16:creationId xmlns:a16="http://schemas.microsoft.com/office/drawing/2014/main" id="{2E1D68EA-1709-824A-9BFF-238105AC274C}"/>
              </a:ext>
            </a:extLst>
          </p:cNvPr>
          <p:cNvGraphicFramePr>
            <a:graphicFrameLocks noGrp="1"/>
          </p:cNvGraphicFramePr>
          <p:nvPr>
            <p:extLst>
              <p:ext uri="{D42A27DB-BD31-4B8C-83A1-F6EECF244321}">
                <p14:modId xmlns:p14="http://schemas.microsoft.com/office/powerpoint/2010/main" val="4129198857"/>
              </p:ext>
            </p:extLst>
          </p:nvPr>
        </p:nvGraphicFramePr>
        <p:xfrm>
          <a:off x="836673" y="557189"/>
          <a:ext cx="11534236" cy="5512217"/>
        </p:xfrm>
        <a:graphic>
          <a:graphicData uri="http://schemas.openxmlformats.org/drawingml/2006/table">
            <a:tbl>
              <a:tblPr firstRow="1" bandRow="1"/>
              <a:tblGrid>
                <a:gridCol w="5601759">
                  <a:extLst>
                    <a:ext uri="{9D8B030D-6E8A-4147-A177-3AD203B41FA5}">
                      <a16:colId xmlns:a16="http://schemas.microsoft.com/office/drawing/2014/main" val="1966325586"/>
                    </a:ext>
                  </a:extLst>
                </a:gridCol>
                <a:gridCol w="717709">
                  <a:extLst>
                    <a:ext uri="{9D8B030D-6E8A-4147-A177-3AD203B41FA5}">
                      <a16:colId xmlns:a16="http://schemas.microsoft.com/office/drawing/2014/main" val="3768353633"/>
                    </a:ext>
                  </a:extLst>
                </a:gridCol>
                <a:gridCol w="805593">
                  <a:extLst>
                    <a:ext uri="{9D8B030D-6E8A-4147-A177-3AD203B41FA5}">
                      <a16:colId xmlns:a16="http://schemas.microsoft.com/office/drawing/2014/main" val="2811965268"/>
                    </a:ext>
                  </a:extLst>
                </a:gridCol>
                <a:gridCol w="776688">
                  <a:extLst>
                    <a:ext uri="{9D8B030D-6E8A-4147-A177-3AD203B41FA5}">
                      <a16:colId xmlns:a16="http://schemas.microsoft.com/office/drawing/2014/main" val="3854194459"/>
                    </a:ext>
                  </a:extLst>
                </a:gridCol>
                <a:gridCol w="688415">
                  <a:extLst>
                    <a:ext uri="{9D8B030D-6E8A-4147-A177-3AD203B41FA5}">
                      <a16:colId xmlns:a16="http://schemas.microsoft.com/office/drawing/2014/main" val="2428853704"/>
                    </a:ext>
                  </a:extLst>
                </a:gridCol>
                <a:gridCol w="747004">
                  <a:extLst>
                    <a:ext uri="{9D8B030D-6E8A-4147-A177-3AD203B41FA5}">
                      <a16:colId xmlns:a16="http://schemas.microsoft.com/office/drawing/2014/main" val="3154009368"/>
                    </a:ext>
                  </a:extLst>
                </a:gridCol>
                <a:gridCol w="703062">
                  <a:extLst>
                    <a:ext uri="{9D8B030D-6E8A-4147-A177-3AD203B41FA5}">
                      <a16:colId xmlns:a16="http://schemas.microsoft.com/office/drawing/2014/main" val="1762469307"/>
                    </a:ext>
                  </a:extLst>
                </a:gridCol>
                <a:gridCol w="747003">
                  <a:extLst>
                    <a:ext uri="{9D8B030D-6E8A-4147-A177-3AD203B41FA5}">
                      <a16:colId xmlns:a16="http://schemas.microsoft.com/office/drawing/2014/main" val="298847447"/>
                    </a:ext>
                  </a:extLst>
                </a:gridCol>
                <a:gridCol w="747003">
                  <a:extLst>
                    <a:ext uri="{9D8B030D-6E8A-4147-A177-3AD203B41FA5}">
                      <a16:colId xmlns:a16="http://schemas.microsoft.com/office/drawing/2014/main" val="1686028945"/>
                    </a:ext>
                  </a:extLst>
                </a:gridCol>
              </a:tblGrid>
              <a:tr h="696397">
                <a:tc gridSpan="8">
                  <a:txBody>
                    <a:bodyPr/>
                    <a:lstStyle/>
                    <a:p>
                      <a:pPr algn="l" fontAlgn="t">
                        <a:spcBef>
                          <a:spcPts val="0"/>
                        </a:spcBef>
                        <a:spcAft>
                          <a:spcPts val="0"/>
                        </a:spcAft>
                      </a:pPr>
                      <a:r>
                        <a:rPr lang="en-US" sz="1800" b="0" i="0" u="none" strike="noStrike" dirty="0">
                          <a:solidFill>
                            <a:srgbClr val="FFFFFF"/>
                          </a:solidFill>
                          <a:effectLst/>
                          <a:latin typeface="Calibri" panose="020F0502020204030204" pitchFamily="34" charset="0"/>
                        </a:rPr>
                        <a:t>2018-2021 RTI Program Evaluation Survey Findings (2)</a:t>
                      </a:r>
                      <a:endParaRPr lang="en-US" sz="1200" b="0" i="0" u="none" strike="noStrike" dirty="0">
                        <a:effectLst/>
                        <a:latin typeface="Arial" panose="020B0604020202020204" pitchFamily="34" charset="0"/>
                      </a:endParaRPr>
                    </a:p>
                  </a:txBody>
                  <a:tcPr marL="63911" marR="63911" marT="31956" marB="3195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60A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spcBef>
                          <a:spcPts val="0"/>
                        </a:spcBef>
                        <a:spcAft>
                          <a:spcPts val="0"/>
                        </a:spcAft>
                      </a:pPr>
                      <a:endParaRPr lang="en-US" sz="1200" b="0" i="0" u="none" strike="noStrike" dirty="0">
                        <a:effectLst/>
                        <a:latin typeface="Arial" panose="020B0604020202020204" pitchFamily="34" charset="0"/>
                      </a:endParaRPr>
                    </a:p>
                  </a:txBody>
                  <a:tcPr marL="63911" marR="63911" marT="31956" marB="31956">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60A0"/>
                    </a:solidFill>
                  </a:tcPr>
                </a:tc>
                <a:extLst>
                  <a:ext uri="{0D108BD9-81ED-4DB2-BD59-A6C34878D82A}">
                    <a16:rowId xmlns:a16="http://schemas.microsoft.com/office/drawing/2014/main" val="223558467"/>
                  </a:ext>
                </a:extLst>
              </a:tr>
              <a:tr h="811697">
                <a:tc>
                  <a:txBody>
                    <a:bodyPr/>
                    <a:lstStyle/>
                    <a:p>
                      <a:pPr algn="l" rtl="0" fontAlgn="b"/>
                      <a:r>
                        <a:rPr lang="en-US" sz="1600" b="1" i="0" u="none" strike="noStrike" dirty="0">
                          <a:solidFill>
                            <a:srgbClr val="000000"/>
                          </a:solidFill>
                          <a:effectLst/>
                          <a:latin typeface="Calibri" panose="020F0502020204030204" pitchFamily="34" charset="0"/>
                        </a:rPr>
                        <a:t>Mentoring Experience &amp; Activities</a:t>
                      </a: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2018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2018 MEDIAN (N=20) </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2019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2019 MEDIAN  (N=20)  </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2020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2020 MEDIAN   (N=20)  </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2021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Calibri" panose="020F0502020204030204" pitchFamily="34" charset="0"/>
                        </a:rPr>
                        <a:t>2021 MEDIAN (N=32)</a:t>
                      </a:r>
                    </a:p>
                    <a:p>
                      <a:pPr algn="ctr" rtl="0" fontAlgn="b"/>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4019206230"/>
                  </a:ext>
                </a:extLst>
              </a:tr>
              <a:tr h="383395">
                <a:tc>
                  <a:txBody>
                    <a:bodyPr/>
                    <a:lstStyle/>
                    <a:p>
                      <a:pPr algn="l" fontAlgn="t">
                        <a:spcBef>
                          <a:spcPts val="0"/>
                        </a:spcBef>
                        <a:spcAft>
                          <a:spcPts val="0"/>
                        </a:spcAft>
                      </a:pPr>
                      <a:r>
                        <a:rPr lang="en-US" sz="1200" b="1" i="0" u="none" strike="noStrike" dirty="0">
                          <a:solidFill>
                            <a:srgbClr val="333D48"/>
                          </a:solidFill>
                          <a:effectLst/>
                          <a:latin typeface="+mn-lt"/>
                        </a:rPr>
                        <a:t>6.  The number of contacts with my mentor was just right.</a:t>
                      </a:r>
                      <a:endParaRPr lang="en-US" sz="1200" b="1" i="0" u="none" strike="noStrike" dirty="0">
                        <a:effectLst/>
                        <a:latin typeface="+mn-lt"/>
                      </a:endParaRP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47</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4</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72</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4</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79</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4</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90</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4</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743672651"/>
                  </a:ext>
                </a:extLst>
              </a:tr>
              <a:tr h="383395">
                <a:tc>
                  <a:txBody>
                    <a:bodyPr/>
                    <a:lstStyle/>
                    <a:p>
                      <a:pPr algn="l" fontAlgn="t">
                        <a:spcBef>
                          <a:spcPts val="0"/>
                        </a:spcBef>
                        <a:spcAft>
                          <a:spcPts val="0"/>
                        </a:spcAft>
                      </a:pPr>
                      <a:r>
                        <a:rPr lang="en-US" sz="1200" b="1" i="0" u="none" strike="noStrike" dirty="0">
                          <a:solidFill>
                            <a:srgbClr val="333D48"/>
                          </a:solidFill>
                          <a:effectLst/>
                          <a:latin typeface="+mn-lt"/>
                        </a:rPr>
                        <a:t>2.   My mentor was accessible to me.</a:t>
                      </a:r>
                      <a:endParaRPr lang="en-US" sz="1200" b="1" i="0" u="none" strike="noStrike" dirty="0">
                        <a:effectLst/>
                        <a:latin typeface="+mn-lt"/>
                      </a:endParaRP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89</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5</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83</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4</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95</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5</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100</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5</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3370313095"/>
                  </a:ext>
                </a:extLst>
              </a:tr>
              <a:tr h="473935">
                <a:tc>
                  <a:txBody>
                    <a:bodyPr/>
                    <a:lstStyle/>
                    <a:p>
                      <a:pPr algn="l" fontAlgn="t">
                        <a:spcBef>
                          <a:spcPts val="0"/>
                        </a:spcBef>
                        <a:spcAft>
                          <a:spcPts val="0"/>
                        </a:spcAft>
                      </a:pPr>
                      <a:r>
                        <a:rPr lang="en-US" sz="1200" b="1" i="0" u="none" strike="noStrike" dirty="0">
                          <a:solidFill>
                            <a:srgbClr val="333D48"/>
                          </a:solidFill>
                          <a:effectLst/>
                          <a:latin typeface="+mn-lt"/>
                        </a:rPr>
                        <a:t>5.   My mentor provided constructive and useful feedback on my research</a:t>
                      </a:r>
                      <a:endParaRPr lang="en-US" sz="1200" b="1" i="0" u="none" strike="noStrike" dirty="0">
                        <a:effectLst/>
                        <a:latin typeface="+mn-lt"/>
                      </a:endParaRP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68</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5</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72</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4</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89</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5</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97</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5</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2978498271"/>
                  </a:ext>
                </a:extLst>
              </a:tr>
              <a:tr h="383395">
                <a:tc>
                  <a:txBody>
                    <a:bodyPr/>
                    <a:lstStyle/>
                    <a:p>
                      <a:pPr algn="l" fontAlgn="t">
                        <a:spcBef>
                          <a:spcPts val="0"/>
                        </a:spcBef>
                        <a:spcAft>
                          <a:spcPts val="0"/>
                        </a:spcAft>
                      </a:pPr>
                      <a:r>
                        <a:rPr lang="en-US" sz="1200" b="1" i="0" u="none" strike="noStrike" dirty="0">
                          <a:solidFill>
                            <a:srgbClr val="333D48"/>
                          </a:solidFill>
                          <a:effectLst/>
                          <a:latin typeface="+mn-lt"/>
                        </a:rPr>
                        <a:t>1.  My mentor was supportive and encouraging.</a:t>
                      </a:r>
                      <a:endParaRPr lang="en-US" sz="1200" b="1" i="0" u="none" strike="noStrike" dirty="0">
                        <a:effectLst/>
                        <a:latin typeface="+mn-lt"/>
                      </a:endParaRP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84</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5</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83</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4.5</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100</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5</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100</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5</a:t>
                      </a:r>
                    </a:p>
                    <a:p>
                      <a:pPr algn="ctr" fontAlgn="t">
                        <a:spcBef>
                          <a:spcPts val="0"/>
                        </a:spcBef>
                        <a:spcAft>
                          <a:spcPts val="0"/>
                        </a:spcAft>
                      </a:pPr>
                      <a:endParaRPr lang="en-US" sz="1200" b="1" i="0" u="none" strike="noStrike" dirty="0">
                        <a:effectLst/>
                        <a:latin typeface="Arial" panose="020B0604020202020204" pitchFamily="34" charset="0"/>
                      </a:endParaRP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2113511422"/>
                  </a:ext>
                </a:extLst>
              </a:tr>
              <a:tr h="511187">
                <a:tc>
                  <a:txBody>
                    <a:bodyPr/>
                    <a:lstStyle/>
                    <a:p>
                      <a:pPr algn="l" fontAlgn="t">
                        <a:spcBef>
                          <a:spcPts val="0"/>
                        </a:spcBef>
                        <a:spcAft>
                          <a:spcPts val="0"/>
                        </a:spcAft>
                      </a:pPr>
                      <a:r>
                        <a:rPr lang="en-US" sz="1200" b="0" i="0" u="none" strike="noStrike" dirty="0">
                          <a:effectLst/>
                          <a:latin typeface="+mn-lt"/>
                        </a:rPr>
                        <a:t>8.   My peer coach was supportive and encouraging</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highlight>
                          <a:srgbClr val="C0C0C0"/>
                        </a:highlight>
                        <a:latin typeface="Arial" panose="020B0604020202020204" pitchFamily="34" charset="0"/>
                      </a:endParaRP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t">
                        <a:spcBef>
                          <a:spcPts val="0"/>
                        </a:spcBef>
                        <a:spcAft>
                          <a:spcPts val="0"/>
                        </a:spcAft>
                      </a:pPr>
                      <a:endParaRPr lang="en-US" sz="1200" b="1" i="0" u="none" strike="noStrike" dirty="0">
                        <a:effectLst/>
                        <a:highlight>
                          <a:srgbClr val="C0C0C0"/>
                        </a:highlight>
                        <a:latin typeface="Arial" panose="020B0604020202020204" pitchFamily="34" charset="0"/>
                      </a:endParaRP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t">
                        <a:spcBef>
                          <a:spcPts val="0"/>
                        </a:spcBef>
                        <a:spcAft>
                          <a:spcPts val="0"/>
                        </a:spcAft>
                      </a:pPr>
                      <a:endParaRPr lang="en-US" sz="1200" b="1" i="0" u="none" strike="noStrike" dirty="0">
                        <a:effectLst/>
                        <a:highlight>
                          <a:srgbClr val="C0C0C0"/>
                        </a:highlight>
                        <a:latin typeface="Arial" panose="020B0604020202020204" pitchFamily="34" charset="0"/>
                      </a:endParaRP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t">
                        <a:spcBef>
                          <a:spcPts val="0"/>
                        </a:spcBef>
                        <a:spcAft>
                          <a:spcPts val="0"/>
                        </a:spcAft>
                      </a:pPr>
                      <a:endParaRPr lang="en-US" sz="1200" b="1" i="0" u="none" strike="noStrike" dirty="0">
                        <a:effectLst/>
                        <a:highlight>
                          <a:srgbClr val="C0C0C0"/>
                        </a:highlight>
                        <a:latin typeface="Arial" panose="020B0604020202020204" pitchFamily="34" charset="0"/>
                      </a:endParaRP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t">
                        <a:spcBef>
                          <a:spcPts val="0"/>
                        </a:spcBef>
                        <a:spcAft>
                          <a:spcPts val="0"/>
                        </a:spcAft>
                      </a:pPr>
                      <a:endParaRPr lang="en-US" sz="1200" b="1" i="0" u="none" strike="noStrike" dirty="0">
                        <a:effectLst/>
                        <a:highlight>
                          <a:srgbClr val="C0C0C0"/>
                        </a:highlight>
                        <a:latin typeface="Arial" panose="020B0604020202020204" pitchFamily="34" charset="0"/>
                      </a:endParaRP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t">
                        <a:spcBef>
                          <a:spcPts val="0"/>
                        </a:spcBef>
                        <a:spcAft>
                          <a:spcPts val="0"/>
                        </a:spcAft>
                      </a:pPr>
                      <a:endParaRPr lang="en-US" sz="1200" b="1" i="0" u="none" strike="noStrike" dirty="0">
                        <a:effectLst/>
                        <a:highlight>
                          <a:srgbClr val="C0C0C0"/>
                        </a:highlight>
                        <a:latin typeface="Arial" panose="020B0604020202020204" pitchFamily="34" charset="0"/>
                      </a:endParaRP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t">
                        <a:spcBef>
                          <a:spcPts val="0"/>
                        </a:spcBef>
                        <a:spcAft>
                          <a:spcPts val="0"/>
                        </a:spcAft>
                      </a:pPr>
                      <a:endParaRPr lang="en-US" sz="1200" b="0" i="0" u="none" strike="noStrike" dirty="0">
                        <a:effectLst/>
                        <a:latin typeface="Arial" panose="020B0604020202020204" pitchFamily="34" charset="0"/>
                      </a:endParaRPr>
                    </a:p>
                    <a:p>
                      <a:pPr algn="ctr" fontAlgn="t">
                        <a:spcBef>
                          <a:spcPts val="0"/>
                        </a:spcBef>
                        <a:spcAft>
                          <a:spcPts val="0"/>
                        </a:spcAft>
                      </a:pPr>
                      <a:r>
                        <a:rPr lang="en-US" sz="1200" b="0" i="0" u="none" strike="noStrike" dirty="0">
                          <a:effectLst/>
                          <a:latin typeface="Arial" panose="020B0604020202020204" pitchFamily="34" charset="0"/>
                        </a:rPr>
                        <a:t>97</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0" i="0" u="none" strike="noStrike" dirty="0">
                        <a:effectLst/>
                        <a:latin typeface="Arial" panose="020B0604020202020204" pitchFamily="34" charset="0"/>
                      </a:endParaRPr>
                    </a:p>
                    <a:p>
                      <a:pPr algn="ctr" fontAlgn="t">
                        <a:spcBef>
                          <a:spcPts val="0"/>
                        </a:spcBef>
                        <a:spcAft>
                          <a:spcPts val="0"/>
                        </a:spcAft>
                      </a:pPr>
                      <a:r>
                        <a:rPr lang="en-US" sz="1200" b="0" i="0" u="none" strike="noStrike" dirty="0">
                          <a:effectLst/>
                          <a:latin typeface="Arial" panose="020B0604020202020204" pitchFamily="34" charset="0"/>
                        </a:rPr>
                        <a:t>5</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800299481"/>
                  </a:ext>
                </a:extLst>
              </a:tr>
              <a:tr h="511187">
                <a:tc>
                  <a:txBody>
                    <a:bodyPr/>
                    <a:lstStyle/>
                    <a:p>
                      <a:pPr algn="l" fontAlgn="t">
                        <a:spcBef>
                          <a:spcPts val="0"/>
                        </a:spcBef>
                        <a:spcAft>
                          <a:spcPts val="0"/>
                        </a:spcAft>
                      </a:pPr>
                      <a:r>
                        <a:rPr lang="en-US" sz="1200" b="1" i="0" u="none" strike="noStrike" dirty="0">
                          <a:solidFill>
                            <a:srgbClr val="333D48"/>
                          </a:solidFill>
                          <a:effectLst/>
                          <a:latin typeface="+mn-lt"/>
                        </a:rPr>
                        <a:t>3.   I was able to consult with my mentor to get help on a specific aspect of my research.</a:t>
                      </a:r>
                      <a:endParaRPr lang="en-US" sz="1200" b="1" i="0" u="none" strike="noStrike" dirty="0">
                        <a:effectLst/>
                        <a:latin typeface="+mn-lt"/>
                      </a:endParaRP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79</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5</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78</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4</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89</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5</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97</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5</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2120612060"/>
                  </a:ext>
                </a:extLst>
              </a:tr>
              <a:tr h="630430">
                <a:tc>
                  <a:txBody>
                    <a:bodyPr/>
                    <a:lstStyle/>
                    <a:p>
                      <a:pPr algn="l" fontAlgn="t">
                        <a:spcBef>
                          <a:spcPts val="0"/>
                        </a:spcBef>
                        <a:spcAft>
                          <a:spcPts val="0"/>
                        </a:spcAft>
                      </a:pPr>
                      <a:r>
                        <a:rPr lang="en-US" sz="1200" b="0" i="0" u="none" strike="noStrike" dirty="0">
                          <a:solidFill>
                            <a:srgbClr val="333D48"/>
                          </a:solidFill>
                          <a:effectLst/>
                          <a:latin typeface="+mn-lt"/>
                        </a:rPr>
                        <a:t>7.    was able to consult with my mentor to get guidance on publishing my research.</a:t>
                      </a:r>
                      <a:endParaRPr lang="en-US" sz="1200" b="0" i="0" u="none" strike="noStrike" dirty="0">
                        <a:effectLst/>
                        <a:latin typeface="+mn-lt"/>
                      </a:endParaRP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0" i="0" u="none" strike="noStrike" dirty="0">
                        <a:effectLst/>
                        <a:latin typeface="Arial" panose="020B0604020202020204" pitchFamily="34" charset="0"/>
                      </a:endParaRPr>
                    </a:p>
                    <a:p>
                      <a:pPr algn="ctr" fontAlgn="t">
                        <a:spcBef>
                          <a:spcPts val="0"/>
                        </a:spcBef>
                        <a:spcAft>
                          <a:spcPts val="0"/>
                        </a:spcAft>
                      </a:pPr>
                      <a:r>
                        <a:rPr lang="en-US" sz="1200" b="0" i="0" u="none" strike="noStrike" dirty="0">
                          <a:effectLst/>
                          <a:latin typeface="Arial" panose="020B0604020202020204" pitchFamily="34" charset="0"/>
                        </a:rPr>
                        <a:t>44</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0" i="0" u="none" strike="noStrike" dirty="0">
                        <a:effectLst/>
                        <a:latin typeface="Arial" panose="020B0604020202020204" pitchFamily="34" charset="0"/>
                      </a:endParaRPr>
                    </a:p>
                    <a:p>
                      <a:pPr algn="ctr" fontAlgn="t">
                        <a:spcBef>
                          <a:spcPts val="0"/>
                        </a:spcBef>
                        <a:spcAft>
                          <a:spcPts val="0"/>
                        </a:spcAft>
                      </a:pPr>
                      <a:r>
                        <a:rPr lang="en-US" sz="1200" b="0" i="0" u="none" strike="noStrike" dirty="0">
                          <a:effectLst/>
                          <a:latin typeface="Arial" panose="020B0604020202020204" pitchFamily="34" charset="0"/>
                        </a:rPr>
                        <a:t>4</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0" i="0" u="none" strike="noStrike" dirty="0">
                        <a:effectLst/>
                        <a:latin typeface="Arial" panose="020B0604020202020204" pitchFamily="34" charset="0"/>
                      </a:endParaRPr>
                    </a:p>
                    <a:p>
                      <a:pPr algn="ctr" fontAlgn="t">
                        <a:spcBef>
                          <a:spcPts val="0"/>
                        </a:spcBef>
                        <a:spcAft>
                          <a:spcPts val="0"/>
                        </a:spcAft>
                      </a:pPr>
                      <a:r>
                        <a:rPr lang="en-US" sz="1200" b="0" i="0" u="none" strike="noStrike" dirty="0">
                          <a:effectLst/>
                          <a:latin typeface="Arial" panose="020B0604020202020204" pitchFamily="34" charset="0"/>
                        </a:rPr>
                        <a:t>44</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0" i="0" u="none" strike="noStrike" dirty="0">
                        <a:effectLst/>
                        <a:latin typeface="Arial" panose="020B0604020202020204" pitchFamily="34" charset="0"/>
                      </a:endParaRPr>
                    </a:p>
                    <a:p>
                      <a:pPr algn="ctr" fontAlgn="t">
                        <a:spcBef>
                          <a:spcPts val="0"/>
                        </a:spcBef>
                        <a:spcAft>
                          <a:spcPts val="0"/>
                        </a:spcAft>
                      </a:pPr>
                      <a:r>
                        <a:rPr lang="en-US" sz="1200" b="0" i="0" u="none" strike="noStrike" dirty="0">
                          <a:effectLst/>
                          <a:latin typeface="Arial" panose="020B0604020202020204" pitchFamily="34" charset="0"/>
                        </a:rPr>
                        <a:t>3</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0" i="0" u="none" strike="noStrike" dirty="0">
                        <a:effectLst/>
                        <a:latin typeface="Arial" panose="020B0604020202020204" pitchFamily="34" charset="0"/>
                      </a:endParaRPr>
                    </a:p>
                    <a:p>
                      <a:pPr algn="ctr" fontAlgn="t">
                        <a:spcBef>
                          <a:spcPts val="0"/>
                        </a:spcBef>
                        <a:spcAft>
                          <a:spcPts val="0"/>
                        </a:spcAft>
                      </a:pPr>
                      <a:r>
                        <a:rPr lang="en-US" sz="1200" b="0" i="0" u="none" strike="noStrike" dirty="0">
                          <a:effectLst/>
                          <a:latin typeface="Arial" panose="020B0604020202020204" pitchFamily="34" charset="0"/>
                        </a:rPr>
                        <a:t>58</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0" i="0" u="none" strike="noStrike" dirty="0">
                        <a:effectLst/>
                        <a:latin typeface="Arial" panose="020B0604020202020204" pitchFamily="34" charset="0"/>
                      </a:endParaRPr>
                    </a:p>
                    <a:p>
                      <a:pPr algn="ctr" fontAlgn="t">
                        <a:spcBef>
                          <a:spcPts val="0"/>
                        </a:spcBef>
                        <a:spcAft>
                          <a:spcPts val="0"/>
                        </a:spcAft>
                      </a:pPr>
                      <a:r>
                        <a:rPr lang="en-US" sz="1200" b="0" i="0" u="none" strike="noStrike" dirty="0">
                          <a:effectLst/>
                          <a:latin typeface="Arial" panose="020B0604020202020204" pitchFamily="34" charset="0"/>
                        </a:rPr>
                        <a:t>4</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0" i="0" u="none" strike="noStrike" dirty="0">
                        <a:effectLst/>
                        <a:latin typeface="Arial" panose="020B0604020202020204" pitchFamily="34" charset="0"/>
                      </a:endParaRPr>
                    </a:p>
                    <a:p>
                      <a:pPr algn="ctr" fontAlgn="t">
                        <a:spcBef>
                          <a:spcPts val="0"/>
                        </a:spcBef>
                        <a:spcAft>
                          <a:spcPts val="0"/>
                        </a:spcAft>
                      </a:pPr>
                      <a:r>
                        <a:rPr lang="en-US" sz="1200" b="0" i="0" u="none" strike="noStrike" dirty="0">
                          <a:effectLst/>
                          <a:latin typeface="Arial" panose="020B0604020202020204" pitchFamily="34" charset="0"/>
                        </a:rPr>
                        <a:t>71</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0" i="0" u="none" strike="noStrike" dirty="0">
                        <a:effectLst/>
                        <a:latin typeface="Arial" panose="020B0604020202020204" pitchFamily="34" charset="0"/>
                      </a:endParaRPr>
                    </a:p>
                    <a:p>
                      <a:pPr algn="ctr" fontAlgn="t">
                        <a:spcBef>
                          <a:spcPts val="0"/>
                        </a:spcBef>
                        <a:spcAft>
                          <a:spcPts val="0"/>
                        </a:spcAft>
                      </a:pPr>
                      <a:r>
                        <a:rPr lang="en-US" sz="1200" b="0" i="0" u="none" strike="noStrike" dirty="0">
                          <a:effectLst/>
                          <a:latin typeface="Arial" panose="020B0604020202020204" pitchFamily="34" charset="0"/>
                        </a:rPr>
                        <a:t>4.5</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369966622"/>
                  </a:ext>
                </a:extLst>
              </a:tr>
              <a:tr h="441434">
                <a:tc>
                  <a:txBody>
                    <a:bodyPr/>
                    <a:lstStyle/>
                    <a:p>
                      <a:pPr algn="l" fontAlgn="t">
                        <a:spcBef>
                          <a:spcPts val="0"/>
                        </a:spcBef>
                        <a:spcAft>
                          <a:spcPts val="0"/>
                        </a:spcAft>
                      </a:pPr>
                      <a:r>
                        <a:rPr lang="en-US" sz="1200" b="1" i="0" u="none" strike="noStrike" dirty="0">
                          <a:solidFill>
                            <a:srgbClr val="333D48"/>
                          </a:solidFill>
                          <a:effectLst/>
                          <a:latin typeface="+mn-lt"/>
                        </a:rPr>
                        <a:t>4.   Overall, my mentor was helpful to my research progress.</a:t>
                      </a:r>
                      <a:endParaRPr lang="en-US" sz="1200" b="1" i="0" u="none" strike="noStrike" dirty="0">
                        <a:effectLst/>
                        <a:latin typeface="+mn-lt"/>
                      </a:endParaRP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84</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5</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72</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4</a:t>
                      </a:r>
                    </a:p>
                    <a:p>
                      <a:pPr algn="ctr" fontAlgn="t">
                        <a:spcBef>
                          <a:spcPts val="0"/>
                        </a:spcBef>
                        <a:spcAft>
                          <a:spcPts val="0"/>
                        </a:spcAft>
                      </a:pPr>
                      <a:endParaRPr lang="en-US" sz="1200" b="1" i="0" u="none" strike="noStrike" dirty="0">
                        <a:effectLst/>
                        <a:latin typeface="Arial" panose="020B0604020202020204" pitchFamily="34" charset="0"/>
                      </a:endParaRP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84</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5</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100</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200" b="1" i="0" u="none" strike="noStrike" dirty="0">
                        <a:effectLst/>
                        <a:latin typeface="Arial" panose="020B0604020202020204" pitchFamily="34" charset="0"/>
                      </a:endParaRPr>
                    </a:p>
                    <a:p>
                      <a:pPr algn="ctr" fontAlgn="t">
                        <a:spcBef>
                          <a:spcPts val="0"/>
                        </a:spcBef>
                        <a:spcAft>
                          <a:spcPts val="0"/>
                        </a:spcAft>
                      </a:pPr>
                      <a:r>
                        <a:rPr lang="en-US" sz="1200" b="1" i="0" u="none" strike="noStrike" dirty="0">
                          <a:effectLst/>
                          <a:latin typeface="Arial" panose="020B0604020202020204" pitchFamily="34" charset="0"/>
                        </a:rPr>
                        <a:t>5</a:t>
                      </a:r>
                    </a:p>
                  </a:txBody>
                  <a:tcPr marL="6657" marR="6657" marT="66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2367087947"/>
                  </a:ext>
                </a:extLst>
              </a:tr>
            </a:tbl>
          </a:graphicData>
        </a:graphic>
      </p:graphicFrame>
    </p:spTree>
    <p:extLst>
      <p:ext uri="{BB962C8B-B14F-4D97-AF65-F5344CB8AC3E}">
        <p14:creationId xmlns:p14="http://schemas.microsoft.com/office/powerpoint/2010/main" val="68870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B9939D-A569-8848-895E-7CF27F1E377B}"/>
              </a:ext>
            </a:extLst>
          </p:cNvPr>
          <p:cNvSpPr>
            <a:spLocks noGrp="1"/>
          </p:cNvSpPr>
          <p:nvPr>
            <p:ph type="title"/>
          </p:nvPr>
        </p:nvSpPr>
        <p:spPr>
          <a:xfrm>
            <a:off x="1191967" y="4078201"/>
            <a:ext cx="9798682" cy="941936"/>
          </a:xfrm>
        </p:spPr>
        <p:txBody>
          <a:bodyPr anchor="ctr">
            <a:normAutofit/>
          </a:bodyPr>
          <a:lstStyle/>
          <a:p>
            <a:pPr algn="ctr"/>
            <a:endParaRPr lang="en-US" sz="4000"/>
          </a:p>
        </p:txBody>
      </p:sp>
      <p:sp>
        <p:nvSpPr>
          <p:cNvPr id="9" name="Content Placeholder 8">
            <a:extLst>
              <a:ext uri="{FF2B5EF4-FFF2-40B4-BE49-F238E27FC236}">
                <a16:creationId xmlns:a16="http://schemas.microsoft.com/office/drawing/2014/main" id="{30816E41-81A9-4CE2-B153-AE618E2C139F}"/>
              </a:ext>
            </a:extLst>
          </p:cNvPr>
          <p:cNvSpPr>
            <a:spLocks noGrp="1"/>
          </p:cNvSpPr>
          <p:nvPr>
            <p:ph idx="1"/>
          </p:nvPr>
        </p:nvSpPr>
        <p:spPr>
          <a:xfrm>
            <a:off x="1200711" y="5184644"/>
            <a:ext cx="9789937" cy="947335"/>
          </a:xfrm>
        </p:spPr>
        <p:txBody>
          <a:bodyPr anchor="ctr">
            <a:normAutofit/>
          </a:bodyPr>
          <a:lstStyle/>
          <a:p>
            <a:pPr algn="ctr"/>
            <a:endParaRPr lang="en-US" sz="2000"/>
          </a:p>
        </p:txBody>
      </p:sp>
      <p:graphicFrame>
        <p:nvGraphicFramePr>
          <p:cNvPr id="7" name="Content Placeholder 3">
            <a:extLst>
              <a:ext uri="{FF2B5EF4-FFF2-40B4-BE49-F238E27FC236}">
                <a16:creationId xmlns:a16="http://schemas.microsoft.com/office/drawing/2014/main" id="{ADBFAEA6-41A8-6D4C-B7D7-89426FF84559}"/>
              </a:ext>
            </a:extLst>
          </p:cNvPr>
          <p:cNvGraphicFramePr>
            <a:graphicFrameLocks/>
          </p:cNvGraphicFramePr>
          <p:nvPr>
            <p:extLst>
              <p:ext uri="{D42A27DB-BD31-4B8C-83A1-F6EECF244321}">
                <p14:modId xmlns:p14="http://schemas.microsoft.com/office/powerpoint/2010/main" val="3839694483"/>
              </p:ext>
            </p:extLst>
          </p:nvPr>
        </p:nvGraphicFramePr>
        <p:xfrm>
          <a:off x="628554" y="726021"/>
          <a:ext cx="10202355" cy="5405959"/>
        </p:xfrm>
        <a:graphic>
          <a:graphicData uri="http://schemas.openxmlformats.org/drawingml/2006/table">
            <a:tbl>
              <a:tblPr/>
              <a:tblGrid>
                <a:gridCol w="4019819">
                  <a:extLst>
                    <a:ext uri="{9D8B030D-6E8A-4147-A177-3AD203B41FA5}">
                      <a16:colId xmlns:a16="http://schemas.microsoft.com/office/drawing/2014/main" val="1569718556"/>
                    </a:ext>
                  </a:extLst>
                </a:gridCol>
                <a:gridCol w="739223">
                  <a:extLst>
                    <a:ext uri="{9D8B030D-6E8A-4147-A177-3AD203B41FA5}">
                      <a16:colId xmlns:a16="http://schemas.microsoft.com/office/drawing/2014/main" val="3131227997"/>
                    </a:ext>
                  </a:extLst>
                </a:gridCol>
                <a:gridCol w="688317">
                  <a:extLst>
                    <a:ext uri="{9D8B030D-6E8A-4147-A177-3AD203B41FA5}">
                      <a16:colId xmlns:a16="http://schemas.microsoft.com/office/drawing/2014/main" val="2293056521"/>
                    </a:ext>
                  </a:extLst>
                </a:gridCol>
                <a:gridCol w="795389">
                  <a:extLst>
                    <a:ext uri="{9D8B030D-6E8A-4147-A177-3AD203B41FA5}">
                      <a16:colId xmlns:a16="http://schemas.microsoft.com/office/drawing/2014/main" val="1772849908"/>
                    </a:ext>
                  </a:extLst>
                </a:gridCol>
                <a:gridCol w="718575">
                  <a:extLst>
                    <a:ext uri="{9D8B030D-6E8A-4147-A177-3AD203B41FA5}">
                      <a16:colId xmlns:a16="http://schemas.microsoft.com/office/drawing/2014/main" val="2918667780"/>
                    </a:ext>
                  </a:extLst>
                </a:gridCol>
                <a:gridCol w="806146">
                  <a:extLst>
                    <a:ext uri="{9D8B030D-6E8A-4147-A177-3AD203B41FA5}">
                      <a16:colId xmlns:a16="http://schemas.microsoft.com/office/drawing/2014/main" val="3666307944"/>
                    </a:ext>
                  </a:extLst>
                </a:gridCol>
                <a:gridCol w="732211">
                  <a:extLst>
                    <a:ext uri="{9D8B030D-6E8A-4147-A177-3AD203B41FA5}">
                      <a16:colId xmlns:a16="http://schemas.microsoft.com/office/drawing/2014/main" val="1209269528"/>
                    </a:ext>
                  </a:extLst>
                </a:gridCol>
                <a:gridCol w="819807">
                  <a:extLst>
                    <a:ext uri="{9D8B030D-6E8A-4147-A177-3AD203B41FA5}">
                      <a16:colId xmlns:a16="http://schemas.microsoft.com/office/drawing/2014/main" val="122170962"/>
                    </a:ext>
                  </a:extLst>
                </a:gridCol>
                <a:gridCol w="882868">
                  <a:extLst>
                    <a:ext uri="{9D8B030D-6E8A-4147-A177-3AD203B41FA5}">
                      <a16:colId xmlns:a16="http://schemas.microsoft.com/office/drawing/2014/main" val="2788349344"/>
                    </a:ext>
                  </a:extLst>
                </a:gridCol>
              </a:tblGrid>
              <a:tr h="639668">
                <a:tc gridSpan="8">
                  <a:txBody>
                    <a:bodyPr/>
                    <a:lstStyle/>
                    <a:p>
                      <a:pPr algn="l" fontAlgn="t">
                        <a:spcBef>
                          <a:spcPts val="0"/>
                        </a:spcBef>
                        <a:spcAft>
                          <a:spcPts val="0"/>
                        </a:spcAft>
                      </a:pPr>
                      <a:r>
                        <a:rPr lang="en-US" sz="2200" b="0" i="0" u="none" strike="noStrike" dirty="0">
                          <a:solidFill>
                            <a:srgbClr val="FFFFFF"/>
                          </a:solidFill>
                          <a:effectLst/>
                          <a:latin typeface="Calibri" panose="020F0502020204030204" pitchFamily="34" charset="0"/>
                        </a:rPr>
                        <a:t>2018-2021 RTI Program Evaluation Survey Findings (3)</a:t>
                      </a:r>
                      <a:endParaRPr lang="en-US" sz="1500" b="0" i="0" u="none" strike="noStrike" dirty="0">
                        <a:effectLst/>
                        <a:latin typeface="Arial" panose="020B0604020202020204" pitchFamily="34" charset="0"/>
                      </a:endParaRPr>
                    </a:p>
                  </a:txBody>
                  <a:tcPr marL="75650" marR="75650" marT="37825" marB="378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60A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spcBef>
                          <a:spcPts val="0"/>
                        </a:spcBef>
                        <a:spcAft>
                          <a:spcPts val="0"/>
                        </a:spcAft>
                      </a:pPr>
                      <a:endParaRPr lang="en-US" sz="1500" b="0" i="0" u="none" strike="noStrike" dirty="0">
                        <a:effectLst/>
                        <a:latin typeface="Arial" panose="020B0604020202020204" pitchFamily="34" charset="0"/>
                      </a:endParaRPr>
                    </a:p>
                  </a:txBody>
                  <a:tcPr marL="75650" marR="75650" marT="37825" marB="378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60A0"/>
                    </a:solidFill>
                  </a:tcPr>
                </a:tc>
                <a:extLst>
                  <a:ext uri="{0D108BD9-81ED-4DB2-BD59-A6C34878D82A}">
                    <a16:rowId xmlns:a16="http://schemas.microsoft.com/office/drawing/2014/main" val="1051406157"/>
                  </a:ext>
                </a:extLst>
              </a:tr>
              <a:tr h="1101345">
                <a:tc>
                  <a:txBody>
                    <a:bodyPr/>
                    <a:lstStyle/>
                    <a:p>
                      <a:pPr algn="l" rtl="0" fontAlgn="b"/>
                      <a:r>
                        <a:rPr lang="en-US" sz="1600" b="1" i="0" u="none" strike="noStrike" dirty="0">
                          <a:solidFill>
                            <a:srgbClr val="000000"/>
                          </a:solidFill>
                          <a:effectLst/>
                          <a:latin typeface="Calibri" panose="020F0502020204030204" pitchFamily="34" charset="0"/>
                        </a:rPr>
                        <a:t>Reporting Experience &amp; Activities</a:t>
                      </a: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2018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2018 MEDIAN (N=20) </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2019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2019 MEDIAN  (N=20)  </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2020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2020 MEDIAN   (N=20)  </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2021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Calibri" panose="020F0502020204030204" pitchFamily="34" charset="0"/>
                        </a:rPr>
                        <a:t>2021 MEDIAN (N=32)</a:t>
                      </a:r>
                    </a:p>
                    <a:p>
                      <a:pPr algn="ctr" rtl="0" fontAlgn="b"/>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1553206026"/>
                  </a:ext>
                </a:extLst>
              </a:tr>
              <a:tr h="722254">
                <a:tc>
                  <a:txBody>
                    <a:bodyPr/>
                    <a:lstStyle/>
                    <a:p>
                      <a:pPr algn="l" fontAlgn="t">
                        <a:spcBef>
                          <a:spcPts val="0"/>
                        </a:spcBef>
                        <a:spcAft>
                          <a:spcPts val="0"/>
                        </a:spcAft>
                      </a:pPr>
                      <a:r>
                        <a:rPr lang="en-US" sz="1300" b="1" i="0" u="none" strike="noStrike" dirty="0">
                          <a:solidFill>
                            <a:srgbClr val="333D48"/>
                          </a:solidFill>
                          <a:effectLst/>
                          <a:latin typeface="Calibri" panose="020F0502020204030204" pitchFamily="34" charset="0"/>
                        </a:rPr>
                        <a:t>2.   The questions in the report were relevant and captured my research activities</a:t>
                      </a:r>
                      <a:endParaRPr lang="en-US" sz="1500" b="1" i="0" u="none" strike="noStrike" dirty="0">
                        <a:effectLst/>
                        <a:latin typeface="Arial" panose="020B0604020202020204" pitchFamily="34" charset="0"/>
                      </a:endParaRP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84</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4</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100</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4</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79</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4</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93</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4.5</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3990760156"/>
                  </a:ext>
                </a:extLst>
              </a:tr>
              <a:tr h="760471">
                <a:tc>
                  <a:txBody>
                    <a:bodyPr/>
                    <a:lstStyle/>
                    <a:p>
                      <a:pPr algn="l" fontAlgn="t">
                        <a:spcBef>
                          <a:spcPts val="0"/>
                        </a:spcBef>
                        <a:spcAft>
                          <a:spcPts val="0"/>
                        </a:spcAft>
                      </a:pPr>
                      <a:r>
                        <a:rPr lang="en-US" sz="1300" b="1" i="0" u="none" strike="noStrike" dirty="0">
                          <a:solidFill>
                            <a:srgbClr val="333D48"/>
                          </a:solidFill>
                          <a:effectLst/>
                          <a:latin typeface="Calibri" panose="020F0502020204030204" pitchFamily="34" charset="0"/>
                        </a:rPr>
                        <a:t>4.   The report provided an opportunity to receive constructive feedback and encouragement</a:t>
                      </a:r>
                      <a:endParaRPr lang="en-US" sz="1500" b="1" i="0" u="none" strike="noStrike" dirty="0">
                        <a:effectLst/>
                        <a:latin typeface="Arial" panose="020B0604020202020204" pitchFamily="34" charset="0"/>
                      </a:endParaRP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0" i="0" u="none" strike="noStrike" dirty="0">
                        <a:effectLst/>
                        <a:latin typeface="Arial" panose="020B0604020202020204" pitchFamily="34" charset="0"/>
                      </a:endParaRPr>
                    </a:p>
                    <a:p>
                      <a:pPr algn="ctr" fontAlgn="t">
                        <a:spcBef>
                          <a:spcPts val="0"/>
                        </a:spcBef>
                        <a:spcAft>
                          <a:spcPts val="0"/>
                        </a:spcAft>
                      </a:pPr>
                      <a:r>
                        <a:rPr lang="en-US" sz="1500" b="0" i="0" u="none" strike="noStrike" dirty="0">
                          <a:effectLst/>
                          <a:latin typeface="Arial" panose="020B0604020202020204" pitchFamily="34" charset="0"/>
                        </a:rPr>
                        <a:t>79</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0" i="0" u="none" strike="noStrike" dirty="0">
                        <a:effectLst/>
                        <a:latin typeface="Arial" panose="020B0604020202020204" pitchFamily="34" charset="0"/>
                      </a:endParaRPr>
                    </a:p>
                    <a:p>
                      <a:pPr algn="ctr" fontAlgn="t">
                        <a:spcBef>
                          <a:spcPts val="0"/>
                        </a:spcBef>
                        <a:spcAft>
                          <a:spcPts val="0"/>
                        </a:spcAft>
                      </a:pPr>
                      <a:r>
                        <a:rPr lang="en-US" sz="1500" b="0" i="0" u="none" strike="noStrike" dirty="0">
                          <a:effectLst/>
                          <a:latin typeface="Arial" panose="020B0604020202020204" pitchFamily="34" charset="0"/>
                        </a:rPr>
                        <a:t>4</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0" i="0" u="none" strike="noStrike" dirty="0">
                        <a:effectLst/>
                        <a:latin typeface="Arial" panose="020B0604020202020204" pitchFamily="34" charset="0"/>
                      </a:endParaRPr>
                    </a:p>
                    <a:p>
                      <a:pPr algn="ctr" fontAlgn="t">
                        <a:spcBef>
                          <a:spcPts val="0"/>
                        </a:spcBef>
                        <a:spcAft>
                          <a:spcPts val="0"/>
                        </a:spcAft>
                      </a:pPr>
                      <a:r>
                        <a:rPr lang="en-US" sz="1500" b="0" i="0" u="none" strike="noStrike" dirty="0">
                          <a:effectLst/>
                          <a:latin typeface="Arial" panose="020B0604020202020204" pitchFamily="34" charset="0"/>
                        </a:rPr>
                        <a:t>65</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0" i="0" u="none" strike="noStrike" dirty="0">
                        <a:effectLst/>
                        <a:latin typeface="Arial" panose="020B0604020202020204" pitchFamily="34" charset="0"/>
                      </a:endParaRPr>
                    </a:p>
                    <a:p>
                      <a:pPr algn="ctr" fontAlgn="t">
                        <a:spcBef>
                          <a:spcPts val="0"/>
                        </a:spcBef>
                        <a:spcAft>
                          <a:spcPts val="0"/>
                        </a:spcAft>
                      </a:pPr>
                      <a:r>
                        <a:rPr lang="en-US" sz="1500" b="0" i="0" u="none" strike="noStrike" dirty="0">
                          <a:effectLst/>
                          <a:latin typeface="Arial" panose="020B0604020202020204" pitchFamily="34" charset="0"/>
                        </a:rPr>
                        <a:t>4</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0" i="0" u="none" strike="noStrike" dirty="0">
                        <a:effectLst/>
                        <a:latin typeface="Arial" panose="020B0604020202020204" pitchFamily="34" charset="0"/>
                      </a:endParaRPr>
                    </a:p>
                    <a:p>
                      <a:pPr algn="ctr" fontAlgn="t">
                        <a:spcBef>
                          <a:spcPts val="0"/>
                        </a:spcBef>
                        <a:spcAft>
                          <a:spcPts val="0"/>
                        </a:spcAft>
                      </a:pPr>
                      <a:r>
                        <a:rPr lang="en-US" sz="1500" b="0" i="0" u="none" strike="noStrike" dirty="0">
                          <a:effectLst/>
                          <a:latin typeface="Arial" panose="020B0604020202020204" pitchFamily="34" charset="0"/>
                        </a:rPr>
                        <a:t>63</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0" i="0" u="none" strike="noStrike" dirty="0">
                        <a:effectLst/>
                        <a:latin typeface="Arial" panose="020B0604020202020204" pitchFamily="34" charset="0"/>
                      </a:endParaRPr>
                    </a:p>
                    <a:p>
                      <a:pPr algn="ctr" fontAlgn="t">
                        <a:spcBef>
                          <a:spcPts val="0"/>
                        </a:spcBef>
                        <a:spcAft>
                          <a:spcPts val="0"/>
                        </a:spcAft>
                      </a:pPr>
                      <a:r>
                        <a:rPr lang="en-US" sz="1500" b="0" i="0" u="none" strike="noStrike" dirty="0">
                          <a:effectLst/>
                          <a:latin typeface="Arial" panose="020B0604020202020204" pitchFamily="34" charset="0"/>
                        </a:rPr>
                        <a:t>4</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0" i="0" u="none" strike="noStrike" dirty="0">
                        <a:effectLst/>
                        <a:latin typeface="Arial" panose="020B0604020202020204" pitchFamily="34" charset="0"/>
                      </a:endParaRPr>
                    </a:p>
                    <a:p>
                      <a:pPr algn="ctr" fontAlgn="t">
                        <a:spcBef>
                          <a:spcPts val="0"/>
                        </a:spcBef>
                        <a:spcAft>
                          <a:spcPts val="0"/>
                        </a:spcAft>
                      </a:pPr>
                      <a:r>
                        <a:rPr lang="en-US" sz="1500" b="0" i="0" u="none" strike="noStrike" dirty="0">
                          <a:effectLst/>
                          <a:latin typeface="Arial" panose="020B0604020202020204" pitchFamily="34" charset="0"/>
                        </a:rPr>
                        <a:t>97</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0" i="0" u="none" strike="noStrike" dirty="0">
                        <a:effectLst/>
                        <a:latin typeface="Arial" panose="020B0604020202020204" pitchFamily="34" charset="0"/>
                      </a:endParaRPr>
                    </a:p>
                    <a:p>
                      <a:pPr algn="ctr" fontAlgn="t">
                        <a:spcBef>
                          <a:spcPts val="0"/>
                        </a:spcBef>
                        <a:spcAft>
                          <a:spcPts val="0"/>
                        </a:spcAft>
                      </a:pPr>
                      <a:r>
                        <a:rPr lang="en-US" sz="1500" b="0" i="0" u="none" strike="noStrike" dirty="0">
                          <a:effectLst/>
                          <a:latin typeface="Arial" panose="020B0604020202020204" pitchFamily="34" charset="0"/>
                        </a:rPr>
                        <a:t>5</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3127438778"/>
                  </a:ext>
                </a:extLst>
              </a:tr>
              <a:tr h="661279">
                <a:tc>
                  <a:txBody>
                    <a:bodyPr/>
                    <a:lstStyle/>
                    <a:p>
                      <a:pPr algn="l" fontAlgn="t">
                        <a:spcBef>
                          <a:spcPts val="0"/>
                        </a:spcBef>
                        <a:spcAft>
                          <a:spcPts val="0"/>
                        </a:spcAft>
                      </a:pPr>
                      <a:r>
                        <a:rPr lang="en-US" sz="1300" b="1" i="0" u="none" strike="noStrike" dirty="0">
                          <a:solidFill>
                            <a:srgbClr val="333D48"/>
                          </a:solidFill>
                          <a:effectLst/>
                          <a:latin typeface="Calibri" panose="020F0502020204030204" pitchFamily="34" charset="0"/>
                        </a:rPr>
                        <a:t>1.   The frequency of reports (e.g. quarterly reports) was just about right.</a:t>
                      </a:r>
                      <a:endParaRPr lang="en-US" sz="1500" b="1" i="0" u="none" strike="noStrike" dirty="0">
                        <a:effectLst/>
                        <a:latin typeface="Arial" panose="020B0604020202020204" pitchFamily="34" charset="0"/>
                      </a:endParaRP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89</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4</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94</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4</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74</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4</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100</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5</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552358174"/>
                  </a:ext>
                </a:extLst>
              </a:tr>
              <a:tr h="727407">
                <a:tc>
                  <a:txBody>
                    <a:bodyPr/>
                    <a:lstStyle/>
                    <a:p>
                      <a:pPr algn="l" fontAlgn="t">
                        <a:spcBef>
                          <a:spcPts val="0"/>
                        </a:spcBef>
                        <a:spcAft>
                          <a:spcPts val="0"/>
                        </a:spcAft>
                      </a:pPr>
                      <a:r>
                        <a:rPr lang="en-US" sz="1300" b="1" i="0" u="none" strike="noStrike" dirty="0">
                          <a:solidFill>
                            <a:srgbClr val="333D48"/>
                          </a:solidFill>
                          <a:effectLst/>
                          <a:latin typeface="Calibri" panose="020F0502020204030204" pitchFamily="34" charset="0"/>
                        </a:rPr>
                        <a:t>5.   The timeline in the report for completing my research project was realistic. </a:t>
                      </a:r>
                      <a:endParaRPr lang="en-US" sz="1500" b="1" i="0" u="none" strike="noStrike" dirty="0">
                        <a:effectLst/>
                        <a:latin typeface="Arial" panose="020B0604020202020204" pitchFamily="34" charset="0"/>
                      </a:endParaRP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0" i="0" u="none" strike="noStrike" dirty="0">
                        <a:effectLst/>
                        <a:latin typeface="Arial" panose="020B0604020202020204" pitchFamily="34" charset="0"/>
                      </a:endParaRPr>
                    </a:p>
                    <a:p>
                      <a:pPr algn="ctr" fontAlgn="t">
                        <a:spcBef>
                          <a:spcPts val="0"/>
                        </a:spcBef>
                        <a:spcAft>
                          <a:spcPts val="0"/>
                        </a:spcAft>
                      </a:pPr>
                      <a:r>
                        <a:rPr lang="en-US" sz="1500" b="0" i="0" u="none" strike="noStrike" dirty="0">
                          <a:effectLst/>
                          <a:latin typeface="Arial" panose="020B0604020202020204" pitchFamily="34" charset="0"/>
                        </a:rPr>
                        <a:t>58</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0" i="0" u="none" strike="noStrike" dirty="0">
                        <a:effectLst/>
                        <a:latin typeface="Arial" panose="020B0604020202020204" pitchFamily="34" charset="0"/>
                      </a:endParaRPr>
                    </a:p>
                    <a:p>
                      <a:pPr algn="ctr" fontAlgn="t">
                        <a:spcBef>
                          <a:spcPts val="0"/>
                        </a:spcBef>
                        <a:spcAft>
                          <a:spcPts val="0"/>
                        </a:spcAft>
                      </a:pPr>
                      <a:r>
                        <a:rPr lang="en-US" sz="1500" b="0" i="0" u="none" strike="noStrike" dirty="0">
                          <a:effectLst/>
                          <a:latin typeface="Arial" panose="020B0604020202020204" pitchFamily="34" charset="0"/>
                        </a:rPr>
                        <a:t>3</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0" i="0" u="none" strike="noStrike" dirty="0">
                        <a:effectLst/>
                        <a:latin typeface="Arial" panose="020B0604020202020204" pitchFamily="34" charset="0"/>
                      </a:endParaRPr>
                    </a:p>
                    <a:p>
                      <a:pPr algn="ctr" fontAlgn="t">
                        <a:spcBef>
                          <a:spcPts val="0"/>
                        </a:spcBef>
                        <a:spcAft>
                          <a:spcPts val="0"/>
                        </a:spcAft>
                      </a:pPr>
                      <a:r>
                        <a:rPr lang="en-US" sz="1500" b="0" i="0" u="none" strike="noStrike" dirty="0">
                          <a:effectLst/>
                          <a:latin typeface="Arial" panose="020B0604020202020204" pitchFamily="34" charset="0"/>
                        </a:rPr>
                        <a:t>83</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0" i="0" u="none" strike="noStrike" dirty="0">
                        <a:effectLst/>
                        <a:latin typeface="Arial" panose="020B0604020202020204" pitchFamily="34" charset="0"/>
                      </a:endParaRPr>
                    </a:p>
                    <a:p>
                      <a:pPr algn="ctr" fontAlgn="t">
                        <a:spcBef>
                          <a:spcPts val="0"/>
                        </a:spcBef>
                        <a:spcAft>
                          <a:spcPts val="0"/>
                        </a:spcAft>
                      </a:pPr>
                      <a:r>
                        <a:rPr lang="en-US" sz="1500" b="0" i="0" u="none" strike="noStrike" dirty="0">
                          <a:effectLst/>
                          <a:latin typeface="Arial" panose="020B0604020202020204" pitchFamily="34" charset="0"/>
                        </a:rPr>
                        <a:t>4</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0" i="0" u="none" strike="noStrike" dirty="0">
                        <a:effectLst/>
                        <a:latin typeface="Arial" panose="020B0604020202020204" pitchFamily="34" charset="0"/>
                      </a:endParaRPr>
                    </a:p>
                    <a:p>
                      <a:pPr algn="ctr" fontAlgn="t">
                        <a:spcBef>
                          <a:spcPts val="0"/>
                        </a:spcBef>
                        <a:spcAft>
                          <a:spcPts val="0"/>
                        </a:spcAft>
                      </a:pPr>
                      <a:r>
                        <a:rPr lang="en-US" sz="1500" b="0" i="0" u="none" strike="noStrike" dirty="0">
                          <a:effectLst/>
                          <a:latin typeface="Arial" panose="020B0604020202020204" pitchFamily="34" charset="0"/>
                        </a:rPr>
                        <a:t>26</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0" i="0" u="none" strike="noStrike" dirty="0">
                        <a:effectLst/>
                        <a:latin typeface="Arial" panose="020B0604020202020204" pitchFamily="34" charset="0"/>
                      </a:endParaRPr>
                    </a:p>
                    <a:p>
                      <a:pPr algn="ctr" fontAlgn="t">
                        <a:spcBef>
                          <a:spcPts val="0"/>
                        </a:spcBef>
                        <a:spcAft>
                          <a:spcPts val="0"/>
                        </a:spcAft>
                      </a:pPr>
                      <a:r>
                        <a:rPr lang="en-US" sz="1500" b="0" i="0" u="none" strike="noStrike" dirty="0">
                          <a:effectLst/>
                          <a:latin typeface="Arial" panose="020B0604020202020204" pitchFamily="34" charset="0"/>
                        </a:rPr>
                        <a:t>3</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0" i="0" u="none" strike="noStrike" dirty="0">
                        <a:effectLst/>
                        <a:latin typeface="Arial" panose="020B0604020202020204" pitchFamily="34" charset="0"/>
                      </a:endParaRPr>
                    </a:p>
                    <a:p>
                      <a:pPr algn="ctr" fontAlgn="t">
                        <a:spcBef>
                          <a:spcPts val="0"/>
                        </a:spcBef>
                        <a:spcAft>
                          <a:spcPts val="0"/>
                        </a:spcAft>
                      </a:pPr>
                      <a:r>
                        <a:rPr lang="en-US" sz="1500" b="0" i="0" u="none" strike="noStrike" dirty="0">
                          <a:effectLst/>
                          <a:latin typeface="Arial" panose="020B0604020202020204" pitchFamily="34" charset="0"/>
                        </a:rPr>
                        <a:t>76</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0" i="0" u="none" strike="noStrike" dirty="0">
                        <a:effectLst/>
                        <a:latin typeface="Arial" panose="020B0604020202020204" pitchFamily="34" charset="0"/>
                      </a:endParaRPr>
                    </a:p>
                    <a:p>
                      <a:pPr algn="ctr" fontAlgn="t">
                        <a:spcBef>
                          <a:spcPts val="0"/>
                        </a:spcBef>
                        <a:spcAft>
                          <a:spcPts val="0"/>
                        </a:spcAft>
                      </a:pPr>
                      <a:r>
                        <a:rPr lang="en-US" sz="1500" b="0" i="0" u="none" strike="noStrike" dirty="0">
                          <a:effectLst/>
                          <a:latin typeface="Arial" panose="020B0604020202020204" pitchFamily="34" charset="0"/>
                        </a:rPr>
                        <a:t>4</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2368237389"/>
                  </a:ext>
                </a:extLst>
              </a:tr>
              <a:tr h="793535">
                <a:tc>
                  <a:txBody>
                    <a:bodyPr/>
                    <a:lstStyle/>
                    <a:p>
                      <a:pPr algn="l" fontAlgn="t">
                        <a:spcBef>
                          <a:spcPts val="0"/>
                        </a:spcBef>
                        <a:spcAft>
                          <a:spcPts val="0"/>
                        </a:spcAft>
                      </a:pPr>
                      <a:r>
                        <a:rPr lang="en-US" sz="1300" b="1" i="0" u="none" strike="noStrike" dirty="0">
                          <a:solidFill>
                            <a:srgbClr val="333D48"/>
                          </a:solidFill>
                          <a:effectLst/>
                          <a:latin typeface="Calibri" panose="020F0502020204030204" pitchFamily="34" charset="0"/>
                        </a:rPr>
                        <a:t>3.    Overall, completing the quarterly reports was helpful to my research progress.</a:t>
                      </a:r>
                      <a:endParaRPr lang="en-US" sz="1500" b="1" i="0" u="none" strike="noStrike" dirty="0">
                        <a:effectLst/>
                        <a:latin typeface="Arial" panose="020B0604020202020204" pitchFamily="34" charset="0"/>
                      </a:endParaRP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84</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4</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89</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5</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63</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4</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93</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500" b="1" i="0" u="none" strike="noStrike" dirty="0">
                        <a:effectLst/>
                        <a:latin typeface="Arial" panose="020B0604020202020204" pitchFamily="34" charset="0"/>
                      </a:endParaRPr>
                    </a:p>
                    <a:p>
                      <a:pPr algn="ctr" fontAlgn="t">
                        <a:spcBef>
                          <a:spcPts val="0"/>
                        </a:spcBef>
                        <a:spcAft>
                          <a:spcPts val="0"/>
                        </a:spcAft>
                      </a:pPr>
                      <a:r>
                        <a:rPr lang="en-US" sz="1500" b="1" i="0" u="none" strike="noStrike" dirty="0">
                          <a:effectLst/>
                          <a:latin typeface="Arial" panose="020B0604020202020204" pitchFamily="34" charset="0"/>
                        </a:rPr>
                        <a:t>5</a:t>
                      </a:r>
                    </a:p>
                  </a:txBody>
                  <a:tcPr marL="7880" marR="7880" marT="788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3825553300"/>
                  </a:ext>
                </a:extLst>
              </a:tr>
            </a:tbl>
          </a:graphicData>
        </a:graphic>
      </p:graphicFrame>
    </p:spTree>
    <p:extLst>
      <p:ext uri="{BB962C8B-B14F-4D97-AF65-F5344CB8AC3E}">
        <p14:creationId xmlns:p14="http://schemas.microsoft.com/office/powerpoint/2010/main" val="1600489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B9939D-A569-8848-895E-7CF27F1E377B}"/>
              </a:ext>
            </a:extLst>
          </p:cNvPr>
          <p:cNvSpPr>
            <a:spLocks noGrp="1"/>
          </p:cNvSpPr>
          <p:nvPr>
            <p:ph type="title"/>
          </p:nvPr>
        </p:nvSpPr>
        <p:spPr>
          <a:xfrm>
            <a:off x="1191967" y="4078201"/>
            <a:ext cx="9798682" cy="941936"/>
          </a:xfrm>
        </p:spPr>
        <p:txBody>
          <a:bodyPr anchor="ctr">
            <a:normAutofit/>
          </a:bodyPr>
          <a:lstStyle/>
          <a:p>
            <a:pPr algn="ctr"/>
            <a:endParaRPr lang="en-US" sz="4000"/>
          </a:p>
        </p:txBody>
      </p:sp>
      <p:sp>
        <p:nvSpPr>
          <p:cNvPr id="9" name="Content Placeholder 8">
            <a:extLst>
              <a:ext uri="{FF2B5EF4-FFF2-40B4-BE49-F238E27FC236}">
                <a16:creationId xmlns:a16="http://schemas.microsoft.com/office/drawing/2014/main" id="{30816E41-81A9-4CE2-B153-AE618E2C139F}"/>
              </a:ext>
            </a:extLst>
          </p:cNvPr>
          <p:cNvSpPr>
            <a:spLocks noGrp="1"/>
          </p:cNvSpPr>
          <p:nvPr>
            <p:ph idx="1"/>
          </p:nvPr>
        </p:nvSpPr>
        <p:spPr>
          <a:xfrm>
            <a:off x="1200711" y="5184644"/>
            <a:ext cx="9789937" cy="947335"/>
          </a:xfrm>
        </p:spPr>
        <p:txBody>
          <a:bodyPr anchor="ctr">
            <a:normAutofit/>
          </a:bodyPr>
          <a:lstStyle/>
          <a:p>
            <a:pPr algn="ctr"/>
            <a:endParaRPr lang="en-US" sz="2000"/>
          </a:p>
        </p:txBody>
      </p:sp>
      <p:graphicFrame>
        <p:nvGraphicFramePr>
          <p:cNvPr id="7" name="Content Placeholder 3">
            <a:extLst>
              <a:ext uri="{FF2B5EF4-FFF2-40B4-BE49-F238E27FC236}">
                <a16:creationId xmlns:a16="http://schemas.microsoft.com/office/drawing/2014/main" id="{ADBFAEA6-41A8-6D4C-B7D7-89426FF84559}"/>
              </a:ext>
            </a:extLst>
          </p:cNvPr>
          <p:cNvGraphicFramePr>
            <a:graphicFrameLocks/>
          </p:cNvGraphicFramePr>
          <p:nvPr>
            <p:extLst>
              <p:ext uri="{D42A27DB-BD31-4B8C-83A1-F6EECF244321}">
                <p14:modId xmlns:p14="http://schemas.microsoft.com/office/powerpoint/2010/main" val="797628239"/>
              </p:ext>
            </p:extLst>
          </p:nvPr>
        </p:nvGraphicFramePr>
        <p:xfrm>
          <a:off x="1191967" y="0"/>
          <a:ext cx="10089179" cy="6851592"/>
        </p:xfrm>
        <a:graphic>
          <a:graphicData uri="http://schemas.openxmlformats.org/drawingml/2006/table">
            <a:tbl>
              <a:tblPr/>
              <a:tblGrid>
                <a:gridCol w="4370519">
                  <a:extLst>
                    <a:ext uri="{9D8B030D-6E8A-4147-A177-3AD203B41FA5}">
                      <a16:colId xmlns:a16="http://schemas.microsoft.com/office/drawing/2014/main" val="1569718556"/>
                    </a:ext>
                  </a:extLst>
                </a:gridCol>
                <a:gridCol w="710210">
                  <a:extLst>
                    <a:ext uri="{9D8B030D-6E8A-4147-A177-3AD203B41FA5}">
                      <a16:colId xmlns:a16="http://schemas.microsoft.com/office/drawing/2014/main" val="1772849908"/>
                    </a:ext>
                  </a:extLst>
                </a:gridCol>
                <a:gridCol w="628261">
                  <a:extLst>
                    <a:ext uri="{9D8B030D-6E8A-4147-A177-3AD203B41FA5}">
                      <a16:colId xmlns:a16="http://schemas.microsoft.com/office/drawing/2014/main" val="2918667780"/>
                    </a:ext>
                  </a:extLst>
                </a:gridCol>
                <a:gridCol w="802028">
                  <a:extLst>
                    <a:ext uri="{9D8B030D-6E8A-4147-A177-3AD203B41FA5}">
                      <a16:colId xmlns:a16="http://schemas.microsoft.com/office/drawing/2014/main" val="3666307944"/>
                    </a:ext>
                  </a:extLst>
                </a:gridCol>
                <a:gridCol w="684246">
                  <a:extLst>
                    <a:ext uri="{9D8B030D-6E8A-4147-A177-3AD203B41FA5}">
                      <a16:colId xmlns:a16="http://schemas.microsoft.com/office/drawing/2014/main" val="1209269528"/>
                    </a:ext>
                  </a:extLst>
                </a:gridCol>
                <a:gridCol w="839756">
                  <a:extLst>
                    <a:ext uri="{9D8B030D-6E8A-4147-A177-3AD203B41FA5}">
                      <a16:colId xmlns:a16="http://schemas.microsoft.com/office/drawing/2014/main" val="122170962"/>
                    </a:ext>
                  </a:extLst>
                </a:gridCol>
                <a:gridCol w="575389">
                  <a:extLst>
                    <a:ext uri="{9D8B030D-6E8A-4147-A177-3AD203B41FA5}">
                      <a16:colId xmlns:a16="http://schemas.microsoft.com/office/drawing/2014/main" val="2788349344"/>
                    </a:ext>
                  </a:extLst>
                </a:gridCol>
                <a:gridCol w="762001">
                  <a:extLst>
                    <a:ext uri="{9D8B030D-6E8A-4147-A177-3AD203B41FA5}">
                      <a16:colId xmlns:a16="http://schemas.microsoft.com/office/drawing/2014/main" val="1783171308"/>
                    </a:ext>
                  </a:extLst>
                </a:gridCol>
                <a:gridCol w="716769">
                  <a:extLst>
                    <a:ext uri="{9D8B030D-6E8A-4147-A177-3AD203B41FA5}">
                      <a16:colId xmlns:a16="http://schemas.microsoft.com/office/drawing/2014/main" val="3479950044"/>
                    </a:ext>
                  </a:extLst>
                </a:gridCol>
              </a:tblGrid>
              <a:tr h="451363">
                <a:tc gridSpan="6">
                  <a:txBody>
                    <a:bodyPr/>
                    <a:lstStyle/>
                    <a:p>
                      <a:pPr algn="l" fontAlgn="t">
                        <a:spcBef>
                          <a:spcPts val="0"/>
                        </a:spcBef>
                        <a:spcAft>
                          <a:spcPts val="0"/>
                        </a:spcAft>
                      </a:pPr>
                      <a:r>
                        <a:rPr lang="en-US" sz="2200" b="0" i="0" u="none" strike="noStrike" dirty="0">
                          <a:solidFill>
                            <a:srgbClr val="FFFFFF"/>
                          </a:solidFill>
                          <a:effectLst/>
                          <a:latin typeface="Calibri" panose="020F0502020204030204" pitchFamily="34" charset="0"/>
                        </a:rPr>
                        <a:t>2018-2021 RTI Program Evaluation Survey Findings (4)</a:t>
                      </a:r>
                      <a:endParaRPr lang="en-US" sz="1500" b="0" i="0" u="none" strike="noStrike" dirty="0">
                        <a:effectLst/>
                        <a:latin typeface="Arial" panose="020B0604020202020204" pitchFamily="34" charset="0"/>
                      </a:endParaRPr>
                    </a:p>
                  </a:txBody>
                  <a:tcPr marL="75650" marR="75650" marT="37825" marB="378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60A0"/>
                    </a:solidFill>
                  </a:tcPr>
                </a:tc>
                <a:tc hMerge="1">
                  <a:txBody>
                    <a:bodyPr/>
                    <a:lstStyle/>
                    <a:p>
                      <a:endParaRPr lang="en-US"/>
                    </a:p>
                  </a:txBody>
                  <a:tcPr>
                    <a:lnL w="6350" cap="flat" cmpd="sng" algn="ctr">
                      <a:solidFill>
                        <a:srgbClr val="000000"/>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spcBef>
                          <a:spcPts val="0"/>
                        </a:spcBef>
                        <a:spcAft>
                          <a:spcPts val="0"/>
                        </a:spcAft>
                      </a:pPr>
                      <a:endParaRPr lang="en-US" sz="1500" b="0" i="0" u="none" strike="noStrike" dirty="0">
                        <a:effectLst/>
                        <a:latin typeface="Arial" panose="020B0604020202020204" pitchFamily="34" charset="0"/>
                      </a:endParaRPr>
                    </a:p>
                  </a:txBody>
                  <a:tcPr marL="75650" marR="75650" marT="37825" marB="378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60A0"/>
                    </a:solidFill>
                  </a:tcPr>
                </a:tc>
                <a:tc>
                  <a:txBody>
                    <a:bodyPr/>
                    <a:lstStyle/>
                    <a:p>
                      <a:pPr algn="l" fontAlgn="t">
                        <a:spcBef>
                          <a:spcPts val="0"/>
                        </a:spcBef>
                        <a:spcAft>
                          <a:spcPts val="0"/>
                        </a:spcAft>
                      </a:pPr>
                      <a:endParaRPr lang="en-US" sz="1500" b="0" i="0" u="none" strike="noStrike" dirty="0">
                        <a:effectLst/>
                        <a:latin typeface="Arial" panose="020B0604020202020204" pitchFamily="34" charset="0"/>
                      </a:endParaRPr>
                    </a:p>
                  </a:txBody>
                  <a:tcPr marL="75650" marR="75650" marT="37825" marB="378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60A0"/>
                    </a:solidFill>
                  </a:tcPr>
                </a:tc>
                <a:tc>
                  <a:txBody>
                    <a:bodyPr/>
                    <a:lstStyle/>
                    <a:p>
                      <a:pPr algn="l" fontAlgn="t">
                        <a:spcBef>
                          <a:spcPts val="0"/>
                        </a:spcBef>
                        <a:spcAft>
                          <a:spcPts val="0"/>
                        </a:spcAft>
                      </a:pPr>
                      <a:endParaRPr lang="en-US" sz="1500" b="0" i="0" u="none" strike="noStrike" dirty="0">
                        <a:effectLst/>
                        <a:latin typeface="Arial" panose="020B0604020202020204" pitchFamily="34" charset="0"/>
                      </a:endParaRPr>
                    </a:p>
                  </a:txBody>
                  <a:tcPr marL="75650" marR="75650" marT="37825" marB="378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60A0"/>
                    </a:solidFill>
                  </a:tcPr>
                </a:tc>
                <a:extLst>
                  <a:ext uri="{0D108BD9-81ED-4DB2-BD59-A6C34878D82A}">
                    <a16:rowId xmlns:a16="http://schemas.microsoft.com/office/drawing/2014/main" val="1051406157"/>
                  </a:ext>
                </a:extLst>
              </a:tr>
              <a:tr h="889966">
                <a:tc>
                  <a:txBody>
                    <a:bodyPr/>
                    <a:lstStyle/>
                    <a:p>
                      <a:pPr algn="l" rtl="0" fontAlgn="b"/>
                      <a:r>
                        <a:rPr lang="en-US" sz="1600" b="1" i="0" u="none" strike="noStrike" dirty="0">
                          <a:solidFill>
                            <a:srgbClr val="000000"/>
                          </a:solidFill>
                          <a:effectLst/>
                          <a:latin typeface="Calibri" panose="020F0502020204030204" pitchFamily="34" charset="0"/>
                        </a:rPr>
                        <a:t>Poster Presentation Experience &amp; Activities</a:t>
                      </a: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2018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2018 MEDIAN  (N=20)  </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2019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2019 MEDIAN   (N=20)  </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2020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dirty="0">
                        <a:solidFill>
                          <a:srgbClr val="000000"/>
                        </a:solidFill>
                        <a:effectLst/>
                        <a:latin typeface="Calibri" panose="020F0502020204030204" pitchFamily="34" charset="0"/>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Calibri" panose="020F0502020204030204" pitchFamily="34" charset="0"/>
                        </a:rPr>
                        <a:t>2020 MEDIAN (N=32)</a:t>
                      </a:r>
                    </a:p>
                    <a:p>
                      <a:pPr algn="ctr" rtl="0" fontAlgn="b"/>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i="0" u="none" strike="noStrike" dirty="0">
                          <a:solidFill>
                            <a:srgbClr val="000000"/>
                          </a:solidFill>
                          <a:effectLst/>
                          <a:latin typeface="Calibri" panose="020F0502020204030204" pitchFamily="34" charset="0"/>
                        </a:rPr>
                        <a:t>2021% EXCELLENT &amp; GOOD RATING</a:t>
                      </a: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i="0" u="none" strike="noStrike" dirty="0">
                          <a:solidFill>
                            <a:srgbClr val="000000"/>
                          </a:solidFill>
                          <a:effectLst/>
                          <a:latin typeface="Calibri" panose="020F0502020204030204" pitchFamily="34" charset="0"/>
                        </a:rPr>
                        <a:t>2021 MEDIAN (N=32)</a:t>
                      </a: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1553206026"/>
                  </a:ext>
                </a:extLst>
              </a:tr>
              <a:tr h="509638">
                <a:tc>
                  <a:txBody>
                    <a:bodyPr/>
                    <a:lstStyle/>
                    <a:p>
                      <a:pPr algn="l" fontAlgn="t"/>
                      <a:r>
                        <a:rPr lang="en-US" sz="1200" b="1" i="0" u="none" strike="noStrike" dirty="0">
                          <a:solidFill>
                            <a:srgbClr val="333D47"/>
                          </a:solidFill>
                          <a:effectLst/>
                          <a:latin typeface="Calibri" panose="020F0502020204030204" pitchFamily="34" charset="0"/>
                        </a:rPr>
                        <a:t>6.   I received the information I needed to develop my e- poster.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533757795"/>
                  </a:ext>
                </a:extLst>
              </a:tr>
              <a:tr h="509638">
                <a:tc>
                  <a:txBody>
                    <a:bodyPr/>
                    <a:lstStyle/>
                    <a:p>
                      <a:pPr algn="l" fontAlgn="t"/>
                      <a:r>
                        <a:rPr lang="en-US" sz="1200" b="1" i="0" u="none" strike="noStrike" dirty="0">
                          <a:solidFill>
                            <a:srgbClr val="333D48"/>
                          </a:solidFill>
                          <a:effectLst/>
                          <a:latin typeface="Calibri" panose="020F0502020204030204" pitchFamily="34" charset="0"/>
                        </a:rPr>
                        <a:t>8.   I received the information I needed to develop my presentation.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1149187362"/>
                  </a:ext>
                </a:extLst>
              </a:tr>
              <a:tr h="509638">
                <a:tc>
                  <a:txBody>
                    <a:bodyPr/>
                    <a:lstStyle/>
                    <a:p>
                      <a:pPr algn="l" fontAlgn="t"/>
                      <a:r>
                        <a:rPr lang="en-US" sz="1200" b="1" i="0" u="none" strike="noStrike" dirty="0">
                          <a:solidFill>
                            <a:srgbClr val="333D47"/>
                          </a:solidFill>
                          <a:effectLst/>
                          <a:latin typeface="Calibri" panose="020F0502020204030204" pitchFamily="34" charset="0"/>
                        </a:rPr>
                        <a:t>3.   I had sufficient time to develop my e-poster.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718868019"/>
                  </a:ext>
                </a:extLst>
              </a:tr>
              <a:tr h="509638">
                <a:tc>
                  <a:txBody>
                    <a:bodyPr/>
                    <a:lstStyle/>
                    <a:p>
                      <a:pPr algn="l" fontAlgn="t"/>
                      <a:r>
                        <a:rPr lang="en-US" sz="1200" b="1" i="0" u="none" strike="noStrike" dirty="0">
                          <a:solidFill>
                            <a:srgbClr val="333D48"/>
                          </a:solidFill>
                          <a:effectLst/>
                          <a:latin typeface="Calibri" panose="020F0502020204030204" pitchFamily="34" charset="0"/>
                        </a:rPr>
                        <a:t>4.   I had sufficient time to develop my presentation.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3625761154"/>
                  </a:ext>
                </a:extLst>
              </a:tr>
              <a:tr h="627527">
                <a:tc>
                  <a:txBody>
                    <a:bodyPr/>
                    <a:lstStyle/>
                    <a:p>
                      <a:pPr algn="l" fontAlgn="t"/>
                      <a:r>
                        <a:rPr lang="en-US" sz="1200" b="1" i="0" u="none" strike="noStrike" dirty="0">
                          <a:solidFill>
                            <a:srgbClr val="333D47"/>
                          </a:solidFill>
                          <a:effectLst/>
                          <a:latin typeface="Calibri" panose="020F0502020204030204" pitchFamily="34" charset="0"/>
                        </a:rPr>
                        <a:t>5.   I enjoyed sharing my research knowledge and project with the audience during the MLA meeting RTI session.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68</a:t>
                      </a:r>
                    </a:p>
                    <a:p>
                      <a:pPr algn="ctr" fontAlgn="t">
                        <a:spcBef>
                          <a:spcPts val="0"/>
                        </a:spcBef>
                        <a:spcAft>
                          <a:spcPts val="0"/>
                        </a:spcAft>
                      </a:pPr>
                      <a:endParaRPr lang="en-US" sz="1400" b="0" i="0" u="none" strike="noStrike" dirty="0">
                        <a:effectLst/>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1593060593"/>
                  </a:ext>
                </a:extLst>
              </a:tr>
              <a:tr h="509638">
                <a:tc>
                  <a:txBody>
                    <a:bodyPr/>
                    <a:lstStyle/>
                    <a:p>
                      <a:pPr algn="l" fontAlgn="t"/>
                      <a:r>
                        <a:rPr lang="en-US" sz="1200" b="1" i="0" u="none" strike="noStrike" dirty="0">
                          <a:solidFill>
                            <a:srgbClr val="333D48"/>
                          </a:solidFill>
                          <a:effectLst/>
                          <a:latin typeface="Calibri" panose="020F0502020204030204" pitchFamily="34" charset="0"/>
                        </a:rPr>
                        <a:t>10.   Hearing the presentations of other Fellows during the RTI session helped me improve my presentation skills.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2553513266"/>
                  </a:ext>
                </a:extLst>
              </a:tr>
              <a:tr h="540564">
                <a:tc>
                  <a:txBody>
                    <a:bodyPr/>
                    <a:lstStyle/>
                    <a:p>
                      <a:pPr algn="l" fontAlgn="t"/>
                      <a:r>
                        <a:rPr lang="en-US" sz="1200" b="1" i="0" u="none" strike="noStrike" dirty="0">
                          <a:solidFill>
                            <a:srgbClr val="333D47"/>
                          </a:solidFill>
                          <a:effectLst/>
                          <a:latin typeface="Calibri" panose="020F0502020204030204" pitchFamily="34" charset="0"/>
                        </a:rPr>
                        <a:t> 9.   Hearing the research experiences and lessons learned of Fellows and instructors during the MLA RTI session helped me enhance my research knowledge and skills.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2122504555"/>
                  </a:ext>
                </a:extLst>
              </a:tr>
              <a:tr h="627527">
                <a:tc>
                  <a:txBody>
                    <a:bodyPr/>
                    <a:lstStyle/>
                    <a:p>
                      <a:pPr algn="l" fontAlgn="t"/>
                      <a:r>
                        <a:rPr lang="en-US" sz="1200" b="1" i="0" u="none" strike="noStrike" dirty="0">
                          <a:solidFill>
                            <a:srgbClr val="333D47"/>
                          </a:solidFill>
                          <a:effectLst/>
                          <a:latin typeface="Calibri" panose="020F0502020204030204" pitchFamily="34" charset="0"/>
                        </a:rPr>
                        <a:t> 7.   I enjoyed interacting with Fellows, instructors, and others about research at the MLA RTI session.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0" i="0" u="none" strike="noStrike" dirty="0">
                          <a:effectLst/>
                          <a:latin typeface="+mn-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0" i="0" u="none" strike="noStrike" dirty="0">
                        <a:effectLst/>
                        <a:latin typeface="+mn-lt"/>
                      </a:endParaRPr>
                    </a:p>
                    <a:p>
                      <a:pPr algn="ctr" fontAlgn="t">
                        <a:spcBef>
                          <a:spcPts val="0"/>
                        </a:spcBef>
                        <a:spcAft>
                          <a:spcPts val="0"/>
                        </a:spcAft>
                      </a:pPr>
                      <a:r>
                        <a:rPr lang="en-US" sz="1400" b="0" i="0" u="none" strike="noStrike" dirty="0">
                          <a:effectLst/>
                          <a:latin typeface="+mn-lt"/>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4179905536"/>
                  </a:ext>
                </a:extLst>
              </a:tr>
              <a:tr h="536605">
                <a:tc>
                  <a:txBody>
                    <a:bodyPr/>
                    <a:lstStyle/>
                    <a:p>
                      <a:pPr algn="l" fontAlgn="t"/>
                      <a:r>
                        <a:rPr lang="en-US" sz="1200" b="1" i="0" u="none" strike="noStrike" dirty="0">
                          <a:solidFill>
                            <a:srgbClr val="333D47"/>
                          </a:solidFill>
                          <a:effectLst/>
                          <a:latin typeface="Calibri" panose="020F0502020204030204" pitchFamily="34" charset="0"/>
                        </a:rPr>
                        <a:t>1.   I am confident that I have the ability to design a research poster.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mn-lt"/>
                      </a:endParaRPr>
                    </a:p>
                    <a:p>
                      <a:pPr algn="ctr" fontAlgn="t">
                        <a:spcBef>
                          <a:spcPts val="0"/>
                        </a:spcBef>
                        <a:spcAft>
                          <a:spcPts val="0"/>
                        </a:spcAft>
                      </a:pPr>
                      <a:r>
                        <a:rPr lang="en-US" sz="1400" b="1" i="0" u="none" strike="noStrike" dirty="0">
                          <a:effectLst/>
                          <a:latin typeface="+mn-lt"/>
                        </a:rPr>
                        <a:t>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mn-lt"/>
                      </a:endParaRPr>
                    </a:p>
                    <a:p>
                      <a:pPr algn="ctr" fontAlgn="t">
                        <a:spcBef>
                          <a:spcPts val="0"/>
                        </a:spcBef>
                        <a:spcAft>
                          <a:spcPts val="0"/>
                        </a:spcAft>
                      </a:pPr>
                      <a:r>
                        <a:rPr lang="en-US" sz="1400" b="1" i="0" u="none" strike="noStrike" dirty="0">
                          <a:effectLst/>
                          <a:latin typeface="+mn-lt"/>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1" i="0" u="none" strike="noStrike" dirty="0">
                          <a:effectLst/>
                          <a:latin typeface="+mn-lt"/>
                        </a:rPr>
                        <a:t>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mn-lt"/>
                      </a:endParaRPr>
                    </a:p>
                    <a:p>
                      <a:pPr algn="ctr" fontAlgn="t">
                        <a:spcBef>
                          <a:spcPts val="0"/>
                        </a:spcBef>
                        <a:spcAft>
                          <a:spcPts val="0"/>
                        </a:spcAft>
                      </a:pPr>
                      <a:r>
                        <a:rPr lang="en-US" sz="1400" b="1" i="0" u="none" strike="noStrike" dirty="0">
                          <a:effectLst/>
                          <a:latin typeface="+mn-lt"/>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1" i="0" u="none" strike="noStrike" dirty="0">
                          <a:effectLst/>
                          <a:latin typeface="+mn-lt"/>
                        </a:rPr>
                        <a:t>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1" i="0" u="none" strike="noStrike" dirty="0">
                          <a:effectLst/>
                          <a:latin typeface="+mn-lt"/>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mn-lt"/>
                      </a:endParaRPr>
                    </a:p>
                    <a:p>
                      <a:pPr algn="ctr" fontAlgn="t">
                        <a:spcBef>
                          <a:spcPts val="0"/>
                        </a:spcBef>
                        <a:spcAft>
                          <a:spcPts val="0"/>
                        </a:spcAft>
                      </a:pPr>
                      <a:r>
                        <a:rPr lang="en-US" sz="1400" b="1" i="0" u="none" strike="noStrike" dirty="0">
                          <a:effectLst/>
                          <a:latin typeface="+mn-lt"/>
                        </a:rPr>
                        <a:t>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mn-lt"/>
                      </a:endParaRPr>
                    </a:p>
                    <a:p>
                      <a:pPr algn="ctr" fontAlgn="t">
                        <a:spcBef>
                          <a:spcPts val="0"/>
                        </a:spcBef>
                        <a:spcAft>
                          <a:spcPts val="0"/>
                        </a:spcAft>
                      </a:pPr>
                      <a:r>
                        <a:rPr lang="en-US" sz="1400" b="1" i="0" u="none" strike="noStrike" dirty="0">
                          <a:effectLst/>
                          <a:latin typeface="+mn-lt"/>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3127438778"/>
                  </a:ext>
                </a:extLst>
              </a:tr>
              <a:tr h="540564">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200" b="1" i="0" u="none" strike="noStrike" dirty="0">
                          <a:solidFill>
                            <a:srgbClr val="333D47"/>
                          </a:solidFill>
                          <a:effectLst/>
                          <a:latin typeface="Calibri" panose="020F0502020204030204" pitchFamily="34" charset="0"/>
                        </a:rPr>
                        <a:t>2.   I am confident that I have the ability to give a research presentation.</a:t>
                      </a:r>
                    </a:p>
                    <a:p>
                      <a:pPr algn="l" fontAlgn="t"/>
                      <a:endParaRPr lang="en-US" sz="1200" b="1" i="0" u="none" strike="noStrike" dirty="0">
                        <a:solidFill>
                          <a:srgbClr val="333D47"/>
                        </a:solidFill>
                        <a:effectLst/>
                        <a:latin typeface="Calibri" panose="020F050202020403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mn-lt"/>
                      </a:endParaRPr>
                    </a:p>
                    <a:p>
                      <a:pPr algn="ctr" fontAlgn="t">
                        <a:spcBef>
                          <a:spcPts val="0"/>
                        </a:spcBef>
                        <a:spcAft>
                          <a:spcPts val="0"/>
                        </a:spcAft>
                      </a:pPr>
                      <a:r>
                        <a:rPr lang="en-US" sz="1400" b="1" i="0" u="none" strike="noStrike" dirty="0">
                          <a:effectLst/>
                          <a:latin typeface="+mn-lt"/>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mn-lt"/>
                      </a:endParaRPr>
                    </a:p>
                    <a:p>
                      <a:pPr algn="ctr" fontAlgn="t">
                        <a:spcBef>
                          <a:spcPts val="0"/>
                        </a:spcBef>
                        <a:spcAft>
                          <a:spcPts val="0"/>
                        </a:spcAft>
                      </a:pPr>
                      <a:r>
                        <a:rPr lang="en-US" sz="1400" b="1" i="0" u="none" strike="noStrike" dirty="0">
                          <a:effectLst/>
                          <a:latin typeface="+mn-lt"/>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mn-lt"/>
                      </a:endParaRPr>
                    </a:p>
                    <a:p>
                      <a:pPr algn="ctr" fontAlgn="t">
                        <a:spcBef>
                          <a:spcPts val="0"/>
                        </a:spcBef>
                        <a:spcAft>
                          <a:spcPts val="0"/>
                        </a:spcAft>
                      </a:pPr>
                      <a:r>
                        <a:rPr lang="en-US" sz="1400" b="1" i="0" u="none" strike="noStrike" dirty="0">
                          <a:effectLst/>
                          <a:latin typeface="+mn-lt"/>
                        </a:rPr>
                        <a:t>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mn-lt"/>
                      </a:endParaRPr>
                    </a:p>
                    <a:p>
                      <a:pPr algn="ctr" fontAlgn="t">
                        <a:spcBef>
                          <a:spcPts val="0"/>
                        </a:spcBef>
                        <a:spcAft>
                          <a:spcPts val="0"/>
                        </a:spcAft>
                      </a:pPr>
                      <a:r>
                        <a:rPr lang="en-US" sz="1400" b="1" i="0" u="none" strike="noStrike" dirty="0">
                          <a:effectLst/>
                          <a:latin typeface="+mn-lt"/>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1" i="0" u="none" strike="noStrike" dirty="0">
                          <a:effectLst/>
                          <a:latin typeface="+mn-lt"/>
                        </a:rPr>
                        <a:t>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r>
                        <a:rPr lang="en-US" sz="1400" b="1" i="0" u="none" strike="noStrike" dirty="0">
                          <a:effectLst/>
                          <a:latin typeface="+mn-lt"/>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mn-lt"/>
                      </a:endParaRPr>
                    </a:p>
                    <a:p>
                      <a:pPr algn="ctr" fontAlgn="t">
                        <a:spcBef>
                          <a:spcPts val="0"/>
                        </a:spcBef>
                        <a:spcAft>
                          <a:spcPts val="0"/>
                        </a:spcAft>
                      </a:pPr>
                      <a:r>
                        <a:rPr lang="en-US" sz="1400" b="1" i="0" u="none" strike="noStrike" dirty="0">
                          <a:effectLst/>
                          <a:latin typeface="+mn-lt"/>
                        </a:rPr>
                        <a:t>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mn-lt"/>
                      </a:endParaRPr>
                    </a:p>
                    <a:p>
                      <a:pPr algn="ctr" fontAlgn="t">
                        <a:spcBef>
                          <a:spcPts val="0"/>
                        </a:spcBef>
                        <a:spcAft>
                          <a:spcPts val="0"/>
                        </a:spcAft>
                      </a:pPr>
                      <a:r>
                        <a:rPr lang="en-US" sz="1400" b="1" i="0" u="none" strike="noStrike" dirty="0">
                          <a:effectLst/>
                          <a:latin typeface="+mn-lt"/>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3527837631"/>
                  </a:ext>
                </a:extLst>
              </a:tr>
            </a:tbl>
          </a:graphicData>
        </a:graphic>
      </p:graphicFrame>
    </p:spTree>
    <p:extLst>
      <p:ext uri="{BB962C8B-B14F-4D97-AF65-F5344CB8AC3E}">
        <p14:creationId xmlns:p14="http://schemas.microsoft.com/office/powerpoint/2010/main" val="1557137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7067085-F1A2-D240-BBD5-BBEA3DE1DBB8}"/>
              </a:ext>
            </a:extLst>
          </p:cNvPr>
          <p:cNvSpPr>
            <a:spLocks noGrp="1"/>
          </p:cNvSpPr>
          <p:nvPr>
            <p:ph type="title"/>
          </p:nvPr>
        </p:nvSpPr>
        <p:spPr>
          <a:xfrm>
            <a:off x="1191967" y="4078201"/>
            <a:ext cx="9798682" cy="941936"/>
          </a:xfrm>
        </p:spPr>
        <p:txBody>
          <a:bodyPr anchor="ctr">
            <a:normAutofit/>
          </a:bodyPr>
          <a:lstStyle/>
          <a:p>
            <a:pPr algn="ctr"/>
            <a:endParaRPr lang="en-US" sz="4000" dirty="0"/>
          </a:p>
        </p:txBody>
      </p:sp>
      <p:sp>
        <p:nvSpPr>
          <p:cNvPr id="9" name="Content Placeholder 8">
            <a:extLst>
              <a:ext uri="{FF2B5EF4-FFF2-40B4-BE49-F238E27FC236}">
                <a16:creationId xmlns:a16="http://schemas.microsoft.com/office/drawing/2014/main" id="{035A23C8-F0F8-4551-862A-34935D53977E}"/>
              </a:ext>
            </a:extLst>
          </p:cNvPr>
          <p:cNvSpPr>
            <a:spLocks noGrp="1"/>
          </p:cNvSpPr>
          <p:nvPr>
            <p:ph idx="1"/>
          </p:nvPr>
        </p:nvSpPr>
        <p:spPr>
          <a:xfrm flipV="1">
            <a:off x="1200711" y="5015117"/>
            <a:ext cx="9567137" cy="169527"/>
          </a:xfrm>
        </p:spPr>
        <p:txBody>
          <a:bodyPr anchor="ctr">
            <a:normAutofit fontScale="25000" lnSpcReduction="20000"/>
          </a:bodyPr>
          <a:lstStyle/>
          <a:p>
            <a:pPr algn="ctr"/>
            <a:endParaRPr lang="en-US" sz="2000" dirty="0"/>
          </a:p>
        </p:txBody>
      </p:sp>
      <p:graphicFrame>
        <p:nvGraphicFramePr>
          <p:cNvPr id="7" name="Content Placeholder 3">
            <a:extLst>
              <a:ext uri="{FF2B5EF4-FFF2-40B4-BE49-F238E27FC236}">
                <a16:creationId xmlns:a16="http://schemas.microsoft.com/office/drawing/2014/main" id="{F1B55787-34AB-8741-8560-CF73B1D367B2}"/>
              </a:ext>
            </a:extLst>
          </p:cNvPr>
          <p:cNvGraphicFramePr>
            <a:graphicFrameLocks/>
          </p:cNvGraphicFramePr>
          <p:nvPr>
            <p:extLst>
              <p:ext uri="{D42A27DB-BD31-4B8C-83A1-F6EECF244321}">
                <p14:modId xmlns:p14="http://schemas.microsoft.com/office/powerpoint/2010/main" val="409559127"/>
              </p:ext>
            </p:extLst>
          </p:nvPr>
        </p:nvGraphicFramePr>
        <p:xfrm>
          <a:off x="391886" y="1194826"/>
          <a:ext cx="11352810" cy="4105595"/>
        </p:xfrm>
        <a:graphic>
          <a:graphicData uri="http://schemas.openxmlformats.org/drawingml/2006/table">
            <a:tbl>
              <a:tblPr/>
              <a:tblGrid>
                <a:gridCol w="5162462">
                  <a:extLst>
                    <a:ext uri="{9D8B030D-6E8A-4147-A177-3AD203B41FA5}">
                      <a16:colId xmlns:a16="http://schemas.microsoft.com/office/drawing/2014/main" val="651649246"/>
                    </a:ext>
                  </a:extLst>
                </a:gridCol>
                <a:gridCol w="788286">
                  <a:extLst>
                    <a:ext uri="{9D8B030D-6E8A-4147-A177-3AD203B41FA5}">
                      <a16:colId xmlns:a16="http://schemas.microsoft.com/office/drawing/2014/main" val="2729466946"/>
                    </a:ext>
                  </a:extLst>
                </a:gridCol>
                <a:gridCol w="832972">
                  <a:extLst>
                    <a:ext uri="{9D8B030D-6E8A-4147-A177-3AD203B41FA5}">
                      <a16:colId xmlns:a16="http://schemas.microsoft.com/office/drawing/2014/main" val="3948577285"/>
                    </a:ext>
                  </a:extLst>
                </a:gridCol>
                <a:gridCol w="748780">
                  <a:extLst>
                    <a:ext uri="{9D8B030D-6E8A-4147-A177-3AD203B41FA5}">
                      <a16:colId xmlns:a16="http://schemas.microsoft.com/office/drawing/2014/main" val="2162755245"/>
                    </a:ext>
                  </a:extLst>
                </a:gridCol>
                <a:gridCol w="779343">
                  <a:extLst>
                    <a:ext uri="{9D8B030D-6E8A-4147-A177-3AD203B41FA5}">
                      <a16:colId xmlns:a16="http://schemas.microsoft.com/office/drawing/2014/main" val="566032402"/>
                    </a:ext>
                  </a:extLst>
                </a:gridCol>
                <a:gridCol w="764063">
                  <a:extLst>
                    <a:ext uri="{9D8B030D-6E8A-4147-A177-3AD203B41FA5}">
                      <a16:colId xmlns:a16="http://schemas.microsoft.com/office/drawing/2014/main" val="1955516330"/>
                    </a:ext>
                  </a:extLst>
                </a:gridCol>
                <a:gridCol w="809904">
                  <a:extLst>
                    <a:ext uri="{9D8B030D-6E8A-4147-A177-3AD203B41FA5}">
                      <a16:colId xmlns:a16="http://schemas.microsoft.com/office/drawing/2014/main" val="4228092184"/>
                    </a:ext>
                  </a:extLst>
                </a:gridCol>
                <a:gridCol w="764063">
                  <a:extLst>
                    <a:ext uri="{9D8B030D-6E8A-4147-A177-3AD203B41FA5}">
                      <a16:colId xmlns:a16="http://schemas.microsoft.com/office/drawing/2014/main" val="1924573586"/>
                    </a:ext>
                  </a:extLst>
                </a:gridCol>
                <a:gridCol w="702937">
                  <a:extLst>
                    <a:ext uri="{9D8B030D-6E8A-4147-A177-3AD203B41FA5}">
                      <a16:colId xmlns:a16="http://schemas.microsoft.com/office/drawing/2014/main" val="2179067494"/>
                    </a:ext>
                  </a:extLst>
                </a:gridCol>
              </a:tblGrid>
              <a:tr h="459437">
                <a:tc gridSpan="8">
                  <a:txBody>
                    <a:bodyPr/>
                    <a:lstStyle/>
                    <a:p>
                      <a:pPr algn="l" fontAlgn="t">
                        <a:spcBef>
                          <a:spcPts val="0"/>
                        </a:spcBef>
                        <a:spcAft>
                          <a:spcPts val="0"/>
                        </a:spcAft>
                      </a:pPr>
                      <a:r>
                        <a:rPr lang="en-US" sz="2300" b="0" i="0" u="none" strike="noStrike" dirty="0">
                          <a:solidFill>
                            <a:srgbClr val="FFFFFF"/>
                          </a:solidFill>
                          <a:effectLst/>
                          <a:latin typeface="Calibri" panose="020F0502020204030204" pitchFamily="34" charset="0"/>
                        </a:rPr>
                        <a:t>2018-21 RTI Program Evaluation Survey Findings (5)</a:t>
                      </a:r>
                      <a:endParaRPr lang="en-US" sz="1600" b="0" i="0" u="none" strike="noStrike" dirty="0">
                        <a:effectLst/>
                        <a:latin typeface="Arial" panose="020B0604020202020204" pitchFamily="34" charset="0"/>
                      </a:endParaRPr>
                    </a:p>
                  </a:txBody>
                  <a:tcPr marL="80208" marR="80208" marT="40104" marB="40104">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60A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spcBef>
                          <a:spcPts val="0"/>
                        </a:spcBef>
                        <a:spcAft>
                          <a:spcPts val="0"/>
                        </a:spcAft>
                      </a:pPr>
                      <a:endParaRPr lang="en-US" sz="1600" b="0" i="0" u="none" strike="noStrike" dirty="0">
                        <a:effectLst/>
                        <a:latin typeface="Arial" panose="020B0604020202020204" pitchFamily="34" charset="0"/>
                      </a:endParaRPr>
                    </a:p>
                  </a:txBody>
                  <a:tcPr marL="80208" marR="80208" marT="40104" marB="40104">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60A0"/>
                    </a:solidFill>
                  </a:tcPr>
                </a:tc>
                <a:extLst>
                  <a:ext uri="{0D108BD9-81ED-4DB2-BD59-A6C34878D82A}">
                    <a16:rowId xmlns:a16="http://schemas.microsoft.com/office/drawing/2014/main" val="4234888823"/>
                  </a:ext>
                </a:extLst>
              </a:tr>
              <a:tr h="751500">
                <a:tc>
                  <a:txBody>
                    <a:bodyPr/>
                    <a:lstStyle/>
                    <a:p>
                      <a:pPr algn="ctr" rtl="0" fontAlgn="b"/>
                      <a:r>
                        <a:rPr lang="en-US" sz="1800" b="1" i="0" u="none" strike="noStrike" dirty="0">
                          <a:solidFill>
                            <a:srgbClr val="000000"/>
                          </a:solidFill>
                          <a:effectLst/>
                          <a:latin typeface="Calibri" panose="020F0502020204030204" pitchFamily="34" charset="0"/>
                        </a:rPr>
                        <a:t>Learning Experience &amp; Activities</a:t>
                      </a:r>
                    </a:p>
                    <a:p>
                      <a:pPr algn="ctr" rtl="0" fontAlgn="b"/>
                      <a:endParaRPr lang="en-US" sz="18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2018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2018 MEDIAN (N=20) </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2019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2019 MEDIAN  (N=20)  </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2020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2020 MEDIAN   (N=20)  </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u="none" strike="noStrike" dirty="0">
                          <a:effectLst/>
                        </a:rPr>
                        <a:t>2021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rtl="0" fontAlgn="b"/>
                      <a:r>
                        <a:rPr lang="en-US" sz="1200" b="1" i="0" u="none" strike="noStrike" dirty="0">
                          <a:solidFill>
                            <a:srgbClr val="000000"/>
                          </a:solidFill>
                          <a:effectLst/>
                          <a:latin typeface="Calibri" panose="020F0502020204030204" pitchFamily="34" charset="0"/>
                        </a:rPr>
                        <a:t>2021 MEDIAN (N=32)</a:t>
                      </a:r>
                    </a:p>
                  </a:txBody>
                  <a:tcPr marL="4544" marR="4544" marT="45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4064219600"/>
                  </a:ext>
                </a:extLst>
              </a:tr>
              <a:tr h="609973">
                <a:tc>
                  <a:txBody>
                    <a:bodyPr/>
                    <a:lstStyle/>
                    <a:p>
                      <a:pPr algn="l" fontAlgn="t">
                        <a:spcBef>
                          <a:spcPts val="0"/>
                        </a:spcBef>
                        <a:spcAft>
                          <a:spcPts val="0"/>
                        </a:spcAft>
                      </a:pPr>
                      <a:r>
                        <a:rPr lang="en-US" sz="1400" b="1" i="0" u="none" strike="noStrike" dirty="0">
                          <a:solidFill>
                            <a:srgbClr val="333D48"/>
                          </a:solidFill>
                          <a:effectLst/>
                          <a:latin typeface="Calibri" panose="020F0502020204030204" pitchFamily="34" charset="0"/>
                        </a:rPr>
                        <a:t>3.   My understanding of research has increased as a result of the RTI program.</a:t>
                      </a:r>
                      <a:endParaRPr lang="en-US" sz="1600" b="1" i="0" u="none" strike="noStrike" dirty="0">
                        <a:effectLst/>
                        <a:latin typeface="Arial" panose="020B0604020202020204" pitchFamily="34" charset="0"/>
                      </a:endParaRP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95</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5</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89</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5</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89</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5</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100</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5</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196946534"/>
                  </a:ext>
                </a:extLst>
              </a:tr>
              <a:tr h="687136">
                <a:tc>
                  <a:txBody>
                    <a:bodyPr/>
                    <a:lstStyle/>
                    <a:p>
                      <a:pPr algn="l" fontAlgn="t">
                        <a:spcBef>
                          <a:spcPts val="0"/>
                        </a:spcBef>
                        <a:spcAft>
                          <a:spcPts val="0"/>
                        </a:spcAft>
                      </a:pPr>
                      <a:r>
                        <a:rPr lang="en-US" sz="1400" b="1" i="0" u="none" strike="noStrike" dirty="0">
                          <a:solidFill>
                            <a:srgbClr val="333D48"/>
                          </a:solidFill>
                          <a:effectLst/>
                          <a:latin typeface="Calibri" panose="020F0502020204030204" pitchFamily="34" charset="0"/>
                        </a:rPr>
                        <a:t>1.   My interest in research has increased as a result of the RTI program.</a:t>
                      </a:r>
                      <a:endParaRPr lang="en-US" sz="1600" b="1" i="0" u="none" strike="noStrike" dirty="0">
                        <a:effectLst/>
                        <a:latin typeface="Arial" panose="020B0604020202020204" pitchFamily="34" charset="0"/>
                      </a:endParaRP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95</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5</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100</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5</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89</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4</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97</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5</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1043248482"/>
                  </a:ext>
                </a:extLst>
              </a:tr>
              <a:tr h="672653">
                <a:tc>
                  <a:txBody>
                    <a:bodyPr/>
                    <a:lstStyle/>
                    <a:p>
                      <a:pPr algn="l" fontAlgn="t">
                        <a:spcBef>
                          <a:spcPts val="0"/>
                        </a:spcBef>
                        <a:spcAft>
                          <a:spcPts val="0"/>
                        </a:spcAft>
                      </a:pPr>
                      <a:r>
                        <a:rPr lang="en-US" sz="1400" b="1" i="0" u="none" strike="noStrike" dirty="0">
                          <a:solidFill>
                            <a:srgbClr val="333D48"/>
                          </a:solidFill>
                          <a:effectLst/>
                          <a:latin typeface="Calibri" panose="020F0502020204030204" pitchFamily="34" charset="0"/>
                        </a:rPr>
                        <a:t>2.   I am confident I can apply what I learned in the RTI program.</a:t>
                      </a:r>
                      <a:endParaRPr lang="en-US" sz="1600" b="1" i="0" u="none" strike="noStrike" dirty="0">
                        <a:effectLst/>
                        <a:latin typeface="Arial" panose="020B0604020202020204" pitchFamily="34" charset="0"/>
                      </a:endParaRP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95</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5</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94</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5</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84</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5</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100</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5</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1706780901"/>
                  </a:ext>
                </a:extLst>
              </a:tr>
              <a:tr h="924896">
                <a:tc>
                  <a:txBody>
                    <a:bodyPr/>
                    <a:lstStyle/>
                    <a:p>
                      <a:pPr algn="l" fontAlgn="t">
                        <a:spcBef>
                          <a:spcPts val="0"/>
                        </a:spcBef>
                        <a:spcAft>
                          <a:spcPts val="0"/>
                        </a:spcAft>
                      </a:pPr>
                      <a:r>
                        <a:rPr lang="en-US" sz="1400" b="1" i="0" u="none" strike="noStrike" dirty="0">
                          <a:solidFill>
                            <a:srgbClr val="333D48"/>
                          </a:solidFill>
                          <a:effectLst/>
                          <a:latin typeface="Calibri" panose="020F0502020204030204" pitchFamily="34" charset="0"/>
                        </a:rPr>
                        <a:t>4.   I am confident that I have the ability to do research.</a:t>
                      </a:r>
                      <a:endParaRPr lang="en-US" sz="1600" b="1" i="0" u="none" strike="noStrike" dirty="0">
                        <a:effectLst/>
                        <a:latin typeface="Arial" panose="020B0604020202020204" pitchFamily="34" charset="0"/>
                      </a:endParaRP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95</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4</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82</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5</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84</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5</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97</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t">
                        <a:spcBef>
                          <a:spcPts val="0"/>
                        </a:spcBef>
                        <a:spcAft>
                          <a:spcPts val="0"/>
                        </a:spcAft>
                      </a:pPr>
                      <a:endParaRPr lang="en-US" sz="1400" b="1" i="0" u="none" strike="noStrike" dirty="0">
                        <a:effectLst/>
                        <a:latin typeface="Arial" panose="020B0604020202020204" pitchFamily="34" charset="0"/>
                      </a:endParaRPr>
                    </a:p>
                    <a:p>
                      <a:pPr algn="ctr" fontAlgn="t">
                        <a:spcBef>
                          <a:spcPts val="0"/>
                        </a:spcBef>
                        <a:spcAft>
                          <a:spcPts val="0"/>
                        </a:spcAft>
                      </a:pPr>
                      <a:r>
                        <a:rPr lang="en-US" sz="1400" b="1" i="0" u="none" strike="noStrike" dirty="0">
                          <a:effectLst/>
                          <a:latin typeface="Arial" panose="020B0604020202020204" pitchFamily="34" charset="0"/>
                        </a:rPr>
                        <a:t>5</a:t>
                      </a:r>
                    </a:p>
                  </a:txBody>
                  <a:tcPr marL="8355" marR="8355" marT="83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3000290360"/>
                  </a:ext>
                </a:extLst>
              </a:tr>
            </a:tbl>
          </a:graphicData>
        </a:graphic>
      </p:graphicFrame>
    </p:spTree>
    <p:extLst>
      <p:ext uri="{BB962C8B-B14F-4D97-AF65-F5344CB8AC3E}">
        <p14:creationId xmlns:p14="http://schemas.microsoft.com/office/powerpoint/2010/main" val="35421435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3E0544D60D6284684224A3200DBAE35" ma:contentTypeVersion="10" ma:contentTypeDescription="Create a new document." ma:contentTypeScope="" ma:versionID="b32d297b2780cc9cdd2b9b37174deecc">
  <xsd:schema xmlns:xsd="http://www.w3.org/2001/XMLSchema" xmlns:xs="http://www.w3.org/2001/XMLSchema" xmlns:p="http://schemas.microsoft.com/office/2006/metadata/properties" xmlns:ns2="1dbb4f9a-b4d1-484a-af68-baf38016de55" xmlns:ns3="5050ce75-aed8-457a-af48-2dcb752a2620" targetNamespace="http://schemas.microsoft.com/office/2006/metadata/properties" ma:root="true" ma:fieldsID="c110d382cf23a852dfd432dd70232cfb" ns2:_="" ns3:_="">
    <xsd:import namespace="1dbb4f9a-b4d1-484a-af68-baf38016de55"/>
    <xsd:import namespace="5050ce75-aed8-457a-af48-2dcb752a262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bb4f9a-b4d1-484a-af68-baf38016de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50ce75-aed8-457a-af48-2dcb752a2620"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B86C2CD-F296-4DC8-93D2-08C5B6C17A6B}">
  <ds:schemaRefs>
    <ds:schemaRef ds:uri="http://schemas.microsoft.com/sharepoint/v3/contenttype/forms"/>
  </ds:schemaRefs>
</ds:datastoreItem>
</file>

<file path=customXml/itemProps2.xml><?xml version="1.0" encoding="utf-8"?>
<ds:datastoreItem xmlns:ds="http://schemas.openxmlformats.org/officeDocument/2006/customXml" ds:itemID="{B6A2DABA-7A52-4C45-B5E3-CBC219413E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dbb4f9a-b4d1-484a-af68-baf38016de55"/>
    <ds:schemaRef ds:uri="5050ce75-aed8-457a-af48-2dcb752a26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43CE9CE-003A-46A9-9E18-925D38AA82C2}">
  <ds:schemaRefs>
    <ds:schemaRef ds:uri="http://www.w3.org/XML/1998/namespace"/>
    <ds:schemaRef ds:uri="http://schemas.microsoft.com/office/infopath/2007/PartnerControls"/>
    <ds:schemaRef ds:uri="5050ce75-aed8-457a-af48-2dcb752a2620"/>
    <ds:schemaRef ds:uri="http://schemas.microsoft.com/office/2006/documentManagement/types"/>
    <ds:schemaRef ds:uri="http://purl.org/dc/elements/1.1/"/>
    <ds:schemaRef ds:uri="1dbb4f9a-b4d1-484a-af68-baf38016de55"/>
    <ds:schemaRef ds:uri="http://schemas.openxmlformats.org/package/2006/metadata/core-properties"/>
    <ds:schemaRef ds:uri="http://schemas.microsoft.com/office/2006/metadata/properties"/>
    <ds:schemaRef ds:uri="http://purl.org/dc/dcmitype/"/>
    <ds:schemaRef ds:uri="http://purl.org/dc/terms/"/>
  </ds:schemaRefs>
</ds:datastoreItem>
</file>

<file path=docMetadata/LabelInfo.xml><?xml version="1.0" encoding="utf-8"?>
<clbl:labelList xmlns:clbl="http://schemas.microsoft.com/office/2020/mipLabelMetadata">
  <clbl:label id="{d026bb9f-849e-4520-adf3-36adc211bebd}" enabled="1" method="Privileged" siteId="{ac144e41-8001-48f0-9e1c-170716ed06b6}" removed="0"/>
</clbl:labelList>
</file>

<file path=docProps/app.xml><?xml version="1.0" encoding="utf-8"?>
<Properties xmlns="http://schemas.openxmlformats.org/officeDocument/2006/extended-properties" xmlns:vt="http://schemas.openxmlformats.org/officeDocument/2006/docPropsVTypes">
  <TotalTime>4124</TotalTime>
  <Words>2521</Words>
  <Application>Microsoft Office PowerPoint</Application>
  <PresentationFormat>Widescreen</PresentationFormat>
  <Paragraphs>714</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Helvetica</vt:lpstr>
      <vt:lpstr>Times New Roman</vt:lpstr>
      <vt:lpstr>Office Theme</vt:lpstr>
      <vt:lpstr>2018-2021 RTI Program Evaluation Survey Results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RTI Program Evaluation Survey Findings</dc:title>
  <dc:creator>Susan Lessick</dc:creator>
  <cp:lastModifiedBy>Debra Cavanaugh</cp:lastModifiedBy>
  <cp:revision>61</cp:revision>
  <dcterms:created xsi:type="dcterms:W3CDTF">2020-09-26T20:39:56Z</dcterms:created>
  <dcterms:modified xsi:type="dcterms:W3CDTF">2024-09-18T14:55:11Z</dcterms:modified>
</cp:coreProperties>
</file>