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6"/>
  </p:notesMasterIdLst>
  <p:sldIdLst>
    <p:sldId id="277" r:id="rId2"/>
    <p:sldId id="325" r:id="rId3"/>
    <p:sldId id="326" r:id="rId4"/>
    <p:sldId id="342" r:id="rId5"/>
    <p:sldId id="356" r:id="rId6"/>
    <p:sldId id="360" r:id="rId7"/>
    <p:sldId id="361" r:id="rId8"/>
    <p:sldId id="362" r:id="rId9"/>
    <p:sldId id="310" r:id="rId10"/>
    <p:sldId id="369" r:id="rId11"/>
    <p:sldId id="370" r:id="rId12"/>
    <p:sldId id="367" r:id="rId13"/>
    <p:sldId id="333" r:id="rId14"/>
    <p:sldId id="334" r:id="rId15"/>
    <p:sldId id="335" r:id="rId16"/>
    <p:sldId id="336" r:id="rId17"/>
    <p:sldId id="371" r:id="rId18"/>
    <p:sldId id="345" r:id="rId19"/>
    <p:sldId id="346" r:id="rId20"/>
    <p:sldId id="347" r:id="rId21"/>
    <p:sldId id="348" r:id="rId22"/>
    <p:sldId id="349" r:id="rId23"/>
    <p:sldId id="350" r:id="rId24"/>
    <p:sldId id="351" r:id="rId25"/>
    <p:sldId id="352" r:id="rId26"/>
    <p:sldId id="353" r:id="rId27"/>
    <p:sldId id="354" r:id="rId28"/>
    <p:sldId id="343" r:id="rId29"/>
    <p:sldId id="337" r:id="rId30"/>
    <p:sldId id="324" r:id="rId31"/>
    <p:sldId id="374" r:id="rId32"/>
    <p:sldId id="373" r:id="rId33"/>
    <p:sldId id="315" r:id="rId34"/>
    <p:sldId id="274" r:id="rId35"/>
  </p:sldIdLst>
  <p:sldSz cx="12192000" cy="6858000"/>
  <p:notesSz cx="7019925" cy="93059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brick, Jodi" initials="PJ" lastIdx="1" clrIdx="0">
    <p:extLst>
      <p:ext uri="{19B8F6BF-5375-455C-9EA6-DF929625EA0E}">
        <p15:presenceInfo xmlns:p15="http://schemas.microsoft.com/office/powerpoint/2012/main" userId="S::jodi.philbrick@unt.edu::df277912-cd20-44fd-a392-1e7949fff9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B3D7"/>
    <a:srgbClr val="49DCCB"/>
    <a:srgbClr val="3BE290"/>
    <a:srgbClr val="5B9BD5"/>
    <a:srgbClr val="59EA20"/>
    <a:srgbClr val="CEEA28"/>
    <a:srgbClr val="3CE18F"/>
    <a:srgbClr val="FBEE07"/>
    <a:srgbClr val="CAFCFF"/>
    <a:srgbClr val="CEE1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77" autoAdjust="0"/>
    <p:restoredTop sz="75850" autoAdjust="0"/>
  </p:normalViewPr>
  <p:slideViewPr>
    <p:cSldViewPr snapToGrid="0" snapToObjects="1">
      <p:cViewPr varScale="1">
        <p:scale>
          <a:sx n="95" d="100"/>
          <a:sy n="95" d="100"/>
        </p:scale>
        <p:origin x="920" y="184"/>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B00219-0208-FE49-AC45-815F8EE1F6AC}" type="doc">
      <dgm:prSet loTypeId="urn:microsoft.com/office/officeart/2009/3/layout/IncreasingArrowsProcess" loCatId="" qsTypeId="urn:microsoft.com/office/officeart/2005/8/quickstyle/simple1" qsCatId="simple" csTypeId="urn:microsoft.com/office/officeart/2005/8/colors/accent1_2" csCatId="accent1" phldr="1"/>
      <dgm:spPr/>
      <dgm:t>
        <a:bodyPr/>
        <a:lstStyle/>
        <a:p>
          <a:endParaRPr lang="en-US"/>
        </a:p>
      </dgm:t>
    </dgm:pt>
    <dgm:pt modelId="{C19F3252-7566-AD47-A6CA-D550A16A6445}">
      <dgm:prSet phldrT="[Text]"/>
      <dgm:spPr/>
      <dgm:t>
        <a:bodyPr/>
        <a:lstStyle/>
        <a:p>
          <a:r>
            <a:rPr lang="en-US" dirty="0"/>
            <a:t>Cohort 1</a:t>
          </a:r>
        </a:p>
      </dgm:t>
    </dgm:pt>
    <dgm:pt modelId="{85ADF812-50A4-9548-8319-50867838BFFE}" type="parTrans" cxnId="{B4624DCE-035C-104C-9620-CDEDD1444B02}">
      <dgm:prSet/>
      <dgm:spPr/>
      <dgm:t>
        <a:bodyPr/>
        <a:lstStyle/>
        <a:p>
          <a:endParaRPr lang="en-US"/>
        </a:p>
      </dgm:t>
    </dgm:pt>
    <dgm:pt modelId="{AD1B34BA-90C7-F549-B2EF-E684589C67EE}" type="sibTrans" cxnId="{B4624DCE-035C-104C-9620-CDEDD1444B02}">
      <dgm:prSet/>
      <dgm:spPr/>
      <dgm:t>
        <a:bodyPr/>
        <a:lstStyle/>
        <a:p>
          <a:endParaRPr lang="en-US"/>
        </a:p>
      </dgm:t>
    </dgm:pt>
    <dgm:pt modelId="{7D2D6FDD-5EE2-1D46-8A83-31E69E68A396}">
      <dgm:prSet phldrT="[Text]"/>
      <dgm:spPr/>
      <dgm:t>
        <a:bodyPr/>
        <a:lstStyle/>
        <a:p>
          <a:pPr rtl="0"/>
          <a:r>
            <a:rPr lang="en-US" dirty="0"/>
            <a:t>2018 –2019</a:t>
          </a:r>
        </a:p>
        <a:p>
          <a:pPr rtl="0"/>
          <a:r>
            <a:rPr lang="en-US" dirty="0"/>
            <a:t>20 fellows</a:t>
          </a:r>
        </a:p>
      </dgm:t>
    </dgm:pt>
    <dgm:pt modelId="{5CADCAF9-8C4F-854E-B175-BC513820705E}" type="parTrans" cxnId="{BF2481B5-31C0-A644-96BE-6FF77FF3CC5B}">
      <dgm:prSet/>
      <dgm:spPr/>
      <dgm:t>
        <a:bodyPr/>
        <a:lstStyle/>
        <a:p>
          <a:endParaRPr lang="en-US"/>
        </a:p>
      </dgm:t>
    </dgm:pt>
    <dgm:pt modelId="{FA1D2753-CF73-A645-896E-DB6086D407E8}" type="sibTrans" cxnId="{BF2481B5-31C0-A644-96BE-6FF77FF3CC5B}">
      <dgm:prSet/>
      <dgm:spPr/>
      <dgm:t>
        <a:bodyPr/>
        <a:lstStyle/>
        <a:p>
          <a:endParaRPr lang="en-US"/>
        </a:p>
      </dgm:t>
    </dgm:pt>
    <dgm:pt modelId="{1B8346D3-22C1-614F-8F30-409BDA7ABDBE}">
      <dgm:prSet phldrT="[Text]"/>
      <dgm:spPr/>
      <dgm:t>
        <a:bodyPr/>
        <a:lstStyle/>
        <a:p>
          <a:r>
            <a:rPr lang="en-US" dirty="0"/>
            <a:t>Cohort 2</a:t>
          </a:r>
        </a:p>
      </dgm:t>
    </dgm:pt>
    <dgm:pt modelId="{04706BB4-7496-BE41-960E-098DA2370795}" type="parTrans" cxnId="{08D0CCDA-2588-F24B-B291-A41A1B45A323}">
      <dgm:prSet/>
      <dgm:spPr/>
      <dgm:t>
        <a:bodyPr/>
        <a:lstStyle/>
        <a:p>
          <a:endParaRPr lang="en-US"/>
        </a:p>
      </dgm:t>
    </dgm:pt>
    <dgm:pt modelId="{BBC2CA00-65AD-F646-A0B7-8A4AE766F23E}" type="sibTrans" cxnId="{08D0CCDA-2588-F24B-B291-A41A1B45A323}">
      <dgm:prSet/>
      <dgm:spPr/>
      <dgm:t>
        <a:bodyPr/>
        <a:lstStyle/>
        <a:p>
          <a:endParaRPr lang="en-US"/>
        </a:p>
      </dgm:t>
    </dgm:pt>
    <dgm:pt modelId="{4FC54E0C-C6F4-C948-BE2C-D633ECC38864}">
      <dgm:prSet phldrT="[Text]"/>
      <dgm:spPr/>
      <dgm:t>
        <a:bodyPr/>
        <a:lstStyle/>
        <a:p>
          <a:pPr rtl="0"/>
          <a:r>
            <a:rPr lang="en-US" dirty="0"/>
            <a:t>2019 –2020</a:t>
          </a:r>
        </a:p>
        <a:p>
          <a:pPr rtl="0"/>
          <a:r>
            <a:rPr lang="en-US" dirty="0"/>
            <a:t>20 fellows</a:t>
          </a:r>
        </a:p>
      </dgm:t>
    </dgm:pt>
    <dgm:pt modelId="{1DDDF562-6EC5-EB44-AE3E-CB62C5D24749}" type="parTrans" cxnId="{EEC9EB1F-6428-6D46-82EE-2CDF97C86E64}">
      <dgm:prSet/>
      <dgm:spPr/>
      <dgm:t>
        <a:bodyPr/>
        <a:lstStyle/>
        <a:p>
          <a:endParaRPr lang="en-US"/>
        </a:p>
      </dgm:t>
    </dgm:pt>
    <dgm:pt modelId="{812718D1-F3D5-1541-9E39-901EA393B6A1}" type="sibTrans" cxnId="{EEC9EB1F-6428-6D46-82EE-2CDF97C86E64}">
      <dgm:prSet/>
      <dgm:spPr/>
      <dgm:t>
        <a:bodyPr/>
        <a:lstStyle/>
        <a:p>
          <a:endParaRPr lang="en-US"/>
        </a:p>
      </dgm:t>
    </dgm:pt>
    <dgm:pt modelId="{4D3CD969-D14E-6F46-B6A1-35C6129CB425}">
      <dgm:prSet phldrT="[Text]"/>
      <dgm:spPr/>
      <dgm:t>
        <a:bodyPr/>
        <a:lstStyle/>
        <a:p>
          <a:r>
            <a:rPr lang="en-US" dirty="0"/>
            <a:t>Cohort 3</a:t>
          </a:r>
        </a:p>
      </dgm:t>
    </dgm:pt>
    <dgm:pt modelId="{C6508870-C39B-0947-BC8B-97DDCED620A4}" type="parTrans" cxnId="{AF3D3AA4-6723-BC43-BB2B-5294EAAC8C72}">
      <dgm:prSet/>
      <dgm:spPr/>
      <dgm:t>
        <a:bodyPr/>
        <a:lstStyle/>
        <a:p>
          <a:endParaRPr lang="en-US"/>
        </a:p>
      </dgm:t>
    </dgm:pt>
    <dgm:pt modelId="{DA325A12-9C38-A84E-8D6B-9B2B27914B15}" type="sibTrans" cxnId="{AF3D3AA4-6723-BC43-BB2B-5294EAAC8C72}">
      <dgm:prSet/>
      <dgm:spPr/>
      <dgm:t>
        <a:bodyPr/>
        <a:lstStyle/>
        <a:p>
          <a:endParaRPr lang="en-US"/>
        </a:p>
      </dgm:t>
    </dgm:pt>
    <dgm:pt modelId="{6F3B0EED-24A8-014E-99B4-448F0C01EADB}">
      <dgm:prSet phldrT="[Text]"/>
      <dgm:spPr/>
      <dgm:t>
        <a:bodyPr/>
        <a:lstStyle/>
        <a:p>
          <a:pPr rtl="0"/>
          <a:r>
            <a:rPr lang="en-US" dirty="0"/>
            <a:t>2020 – 2021</a:t>
          </a:r>
        </a:p>
        <a:p>
          <a:pPr rtl="0"/>
          <a:r>
            <a:rPr lang="en-US" dirty="0"/>
            <a:t>20 fellows</a:t>
          </a:r>
        </a:p>
      </dgm:t>
    </dgm:pt>
    <dgm:pt modelId="{9C80E69E-1147-B64D-A21A-7B0444249704}" type="parTrans" cxnId="{B76C4777-3BC8-C440-A55B-51C0EA7D3F3D}">
      <dgm:prSet/>
      <dgm:spPr/>
      <dgm:t>
        <a:bodyPr/>
        <a:lstStyle/>
        <a:p>
          <a:endParaRPr lang="en-US"/>
        </a:p>
      </dgm:t>
    </dgm:pt>
    <dgm:pt modelId="{702BD237-D3A0-0741-A7F1-2C0AABE03AFB}" type="sibTrans" cxnId="{B76C4777-3BC8-C440-A55B-51C0EA7D3F3D}">
      <dgm:prSet/>
      <dgm:spPr/>
      <dgm:t>
        <a:bodyPr/>
        <a:lstStyle/>
        <a:p>
          <a:endParaRPr lang="en-US"/>
        </a:p>
      </dgm:t>
    </dgm:pt>
    <dgm:pt modelId="{4B80AC0B-B2BC-C546-BF12-4EB4ACEA694E}">
      <dgm:prSet phldrT="[Text]"/>
      <dgm:spPr/>
      <dgm:t>
        <a:bodyPr/>
        <a:lstStyle/>
        <a:p>
          <a:pPr rtl="0"/>
          <a:r>
            <a:rPr lang="en-US" dirty="0"/>
            <a:t>Cohort 4</a:t>
          </a:r>
        </a:p>
      </dgm:t>
    </dgm:pt>
    <dgm:pt modelId="{4F2C9532-F598-2B4C-BDA8-CEF11934CFBD}" type="parTrans" cxnId="{2308DFF3-A676-124A-843E-43DC3BB625AA}">
      <dgm:prSet/>
      <dgm:spPr/>
      <dgm:t>
        <a:bodyPr/>
        <a:lstStyle/>
        <a:p>
          <a:endParaRPr lang="en-US"/>
        </a:p>
      </dgm:t>
    </dgm:pt>
    <dgm:pt modelId="{21221FF2-77F9-E946-AB25-2352B14CA5B4}" type="sibTrans" cxnId="{2308DFF3-A676-124A-843E-43DC3BB625AA}">
      <dgm:prSet/>
      <dgm:spPr/>
      <dgm:t>
        <a:bodyPr/>
        <a:lstStyle/>
        <a:p>
          <a:endParaRPr lang="en-US"/>
        </a:p>
      </dgm:t>
    </dgm:pt>
    <dgm:pt modelId="{E5F26759-8267-C349-9616-6DE27E059CD5}">
      <dgm:prSet phldrT="[Text]"/>
      <dgm:spPr/>
      <dgm:t>
        <a:bodyPr/>
        <a:lstStyle/>
        <a:p>
          <a:pPr rtl="0"/>
          <a:r>
            <a:rPr lang="en-US" dirty="0"/>
            <a:t>2021 - 2022</a:t>
          </a:r>
        </a:p>
      </dgm:t>
    </dgm:pt>
    <dgm:pt modelId="{2FFBAEEC-901C-4D45-9632-53BCA36A7C8B}" type="parTrans" cxnId="{D937732E-7558-784A-A94C-79012F6D376C}">
      <dgm:prSet/>
      <dgm:spPr/>
      <dgm:t>
        <a:bodyPr/>
        <a:lstStyle/>
        <a:p>
          <a:endParaRPr lang="en-US"/>
        </a:p>
      </dgm:t>
    </dgm:pt>
    <dgm:pt modelId="{14EF4003-159E-E249-8754-966D25ADAF12}" type="sibTrans" cxnId="{D937732E-7558-784A-A94C-79012F6D376C}">
      <dgm:prSet/>
      <dgm:spPr/>
      <dgm:t>
        <a:bodyPr/>
        <a:lstStyle/>
        <a:p>
          <a:endParaRPr lang="en-US"/>
        </a:p>
      </dgm:t>
    </dgm:pt>
    <dgm:pt modelId="{27860DBA-FC38-5943-9C4D-E25DD94663E5}">
      <dgm:prSet phldrT="[Text]"/>
      <dgm:spPr/>
      <dgm:t>
        <a:bodyPr/>
        <a:lstStyle/>
        <a:p>
          <a:pPr rtl="0"/>
          <a:r>
            <a:rPr lang="en-US" dirty="0"/>
            <a:t>32 fellows (includes 6 LIS grad students)</a:t>
          </a:r>
        </a:p>
      </dgm:t>
    </dgm:pt>
    <dgm:pt modelId="{AED821A8-60B7-B14F-80B0-1AAB76CF91E9}" type="parTrans" cxnId="{39E89837-FF25-464D-8087-B7B7003CC9DE}">
      <dgm:prSet/>
      <dgm:spPr/>
      <dgm:t>
        <a:bodyPr/>
        <a:lstStyle/>
        <a:p>
          <a:endParaRPr lang="en-US"/>
        </a:p>
      </dgm:t>
    </dgm:pt>
    <dgm:pt modelId="{4911AFC6-1BCB-EA4A-B5CD-B77809496EC9}" type="sibTrans" cxnId="{39E89837-FF25-464D-8087-B7B7003CC9DE}">
      <dgm:prSet/>
      <dgm:spPr/>
      <dgm:t>
        <a:bodyPr/>
        <a:lstStyle/>
        <a:p>
          <a:endParaRPr lang="en-US"/>
        </a:p>
      </dgm:t>
    </dgm:pt>
    <dgm:pt modelId="{E2C14344-6FC2-A046-94E0-5ABD6939D6A2}" type="pres">
      <dgm:prSet presAssocID="{C1B00219-0208-FE49-AC45-815F8EE1F6AC}" presName="Name0" presStyleCnt="0">
        <dgm:presLayoutVars>
          <dgm:chMax val="5"/>
          <dgm:chPref val="5"/>
          <dgm:dir/>
          <dgm:animLvl val="lvl"/>
        </dgm:presLayoutVars>
      </dgm:prSet>
      <dgm:spPr/>
    </dgm:pt>
    <dgm:pt modelId="{5452BACB-B9ED-1540-B5BC-4D11BD75499B}" type="pres">
      <dgm:prSet presAssocID="{C19F3252-7566-AD47-A6CA-D550A16A6445}" presName="parentText1" presStyleLbl="node1" presStyleIdx="0" presStyleCnt="4" custLinFactNeighborY="-227">
        <dgm:presLayoutVars>
          <dgm:chMax/>
          <dgm:chPref val="3"/>
          <dgm:bulletEnabled val="1"/>
        </dgm:presLayoutVars>
      </dgm:prSet>
      <dgm:spPr/>
    </dgm:pt>
    <dgm:pt modelId="{CFEFB79B-8AC0-954C-A6DE-FA34480C07F7}" type="pres">
      <dgm:prSet presAssocID="{C19F3252-7566-AD47-A6CA-D550A16A6445}" presName="childText1" presStyleLbl="solidAlignAcc1" presStyleIdx="0" presStyleCnt="4">
        <dgm:presLayoutVars>
          <dgm:chMax val="0"/>
          <dgm:chPref val="0"/>
          <dgm:bulletEnabled val="1"/>
        </dgm:presLayoutVars>
      </dgm:prSet>
      <dgm:spPr/>
    </dgm:pt>
    <dgm:pt modelId="{116F69F7-399D-934C-9369-1A92DB311AB5}" type="pres">
      <dgm:prSet presAssocID="{1B8346D3-22C1-614F-8F30-409BDA7ABDBE}" presName="parentText2" presStyleLbl="node1" presStyleIdx="1" presStyleCnt="4">
        <dgm:presLayoutVars>
          <dgm:chMax/>
          <dgm:chPref val="3"/>
          <dgm:bulletEnabled val="1"/>
        </dgm:presLayoutVars>
      </dgm:prSet>
      <dgm:spPr/>
    </dgm:pt>
    <dgm:pt modelId="{8A374439-4A9C-864C-9249-6178AE8C913F}" type="pres">
      <dgm:prSet presAssocID="{1B8346D3-22C1-614F-8F30-409BDA7ABDBE}" presName="childText2" presStyleLbl="solidAlignAcc1" presStyleIdx="1" presStyleCnt="4">
        <dgm:presLayoutVars>
          <dgm:chMax val="0"/>
          <dgm:chPref val="0"/>
          <dgm:bulletEnabled val="1"/>
        </dgm:presLayoutVars>
      </dgm:prSet>
      <dgm:spPr/>
    </dgm:pt>
    <dgm:pt modelId="{6768F11E-F74A-6042-BBEA-9BB19BA2431F}" type="pres">
      <dgm:prSet presAssocID="{4D3CD969-D14E-6F46-B6A1-35C6129CB425}" presName="parentText3" presStyleLbl="node1" presStyleIdx="2" presStyleCnt="4">
        <dgm:presLayoutVars>
          <dgm:chMax/>
          <dgm:chPref val="3"/>
          <dgm:bulletEnabled val="1"/>
        </dgm:presLayoutVars>
      </dgm:prSet>
      <dgm:spPr/>
    </dgm:pt>
    <dgm:pt modelId="{E974C892-E2A9-9948-96C4-C068F8EA73C7}" type="pres">
      <dgm:prSet presAssocID="{4D3CD969-D14E-6F46-B6A1-35C6129CB425}" presName="childText3" presStyleLbl="solidAlignAcc1" presStyleIdx="2" presStyleCnt="4">
        <dgm:presLayoutVars>
          <dgm:chMax val="0"/>
          <dgm:chPref val="0"/>
          <dgm:bulletEnabled val="1"/>
        </dgm:presLayoutVars>
      </dgm:prSet>
      <dgm:spPr/>
    </dgm:pt>
    <dgm:pt modelId="{41148B71-E6AB-8649-B713-692DB93CB5F1}" type="pres">
      <dgm:prSet presAssocID="{4B80AC0B-B2BC-C546-BF12-4EB4ACEA694E}" presName="parentText4" presStyleLbl="node1" presStyleIdx="3" presStyleCnt="4">
        <dgm:presLayoutVars>
          <dgm:chMax/>
          <dgm:chPref val="3"/>
          <dgm:bulletEnabled val="1"/>
        </dgm:presLayoutVars>
      </dgm:prSet>
      <dgm:spPr/>
    </dgm:pt>
    <dgm:pt modelId="{48B13EC9-1F24-0E46-AF29-DC6BA72E8B12}" type="pres">
      <dgm:prSet presAssocID="{4B80AC0B-B2BC-C546-BF12-4EB4ACEA694E}" presName="childText4" presStyleLbl="solidAlignAcc1" presStyleIdx="3" presStyleCnt="4">
        <dgm:presLayoutVars>
          <dgm:chMax val="0"/>
          <dgm:chPref val="0"/>
          <dgm:bulletEnabled val="1"/>
        </dgm:presLayoutVars>
      </dgm:prSet>
      <dgm:spPr/>
    </dgm:pt>
  </dgm:ptLst>
  <dgm:cxnLst>
    <dgm:cxn modelId="{EEC9EB1F-6428-6D46-82EE-2CDF97C86E64}" srcId="{1B8346D3-22C1-614F-8F30-409BDA7ABDBE}" destId="{4FC54E0C-C6F4-C948-BE2C-D633ECC38864}" srcOrd="0" destOrd="0" parTransId="{1DDDF562-6EC5-EB44-AE3E-CB62C5D24749}" sibTransId="{812718D1-F3D5-1541-9E39-901EA393B6A1}"/>
    <dgm:cxn modelId="{FE4B0C20-32AA-B747-80F0-BCE5DD7C5981}" type="presOf" srcId="{C19F3252-7566-AD47-A6CA-D550A16A6445}" destId="{5452BACB-B9ED-1540-B5BC-4D11BD75499B}" srcOrd="0" destOrd="0" presId="urn:microsoft.com/office/officeart/2009/3/layout/IncreasingArrowsProcess"/>
    <dgm:cxn modelId="{30F2A121-5F30-0147-8AE1-DDFF7A7ABF89}" type="presOf" srcId="{1B8346D3-22C1-614F-8F30-409BDA7ABDBE}" destId="{116F69F7-399D-934C-9369-1A92DB311AB5}" srcOrd="0" destOrd="0" presId="urn:microsoft.com/office/officeart/2009/3/layout/IncreasingArrowsProcess"/>
    <dgm:cxn modelId="{D937732E-7558-784A-A94C-79012F6D376C}" srcId="{4B80AC0B-B2BC-C546-BF12-4EB4ACEA694E}" destId="{E5F26759-8267-C349-9616-6DE27E059CD5}" srcOrd="0" destOrd="0" parTransId="{2FFBAEEC-901C-4D45-9632-53BCA36A7C8B}" sibTransId="{14EF4003-159E-E249-8754-966D25ADAF12}"/>
    <dgm:cxn modelId="{39E89837-FF25-464D-8087-B7B7003CC9DE}" srcId="{4B80AC0B-B2BC-C546-BF12-4EB4ACEA694E}" destId="{27860DBA-FC38-5943-9C4D-E25DD94663E5}" srcOrd="1" destOrd="0" parTransId="{AED821A8-60B7-B14F-80B0-1AAB76CF91E9}" sibTransId="{4911AFC6-1BCB-EA4A-B5CD-B77809496EC9}"/>
    <dgm:cxn modelId="{B76C4777-3BC8-C440-A55B-51C0EA7D3F3D}" srcId="{4D3CD969-D14E-6F46-B6A1-35C6129CB425}" destId="{6F3B0EED-24A8-014E-99B4-448F0C01EADB}" srcOrd="0" destOrd="0" parTransId="{9C80E69E-1147-B64D-A21A-7B0444249704}" sibTransId="{702BD237-D3A0-0741-A7F1-2C0AABE03AFB}"/>
    <dgm:cxn modelId="{E493F08C-50AA-CA43-A035-DF552A44116D}" type="presOf" srcId="{C1B00219-0208-FE49-AC45-815F8EE1F6AC}" destId="{E2C14344-6FC2-A046-94E0-5ABD6939D6A2}" srcOrd="0" destOrd="0" presId="urn:microsoft.com/office/officeart/2009/3/layout/IncreasingArrowsProcess"/>
    <dgm:cxn modelId="{AF3D3AA4-6723-BC43-BB2B-5294EAAC8C72}" srcId="{C1B00219-0208-FE49-AC45-815F8EE1F6AC}" destId="{4D3CD969-D14E-6F46-B6A1-35C6129CB425}" srcOrd="2" destOrd="0" parTransId="{C6508870-C39B-0947-BC8B-97DDCED620A4}" sibTransId="{DA325A12-9C38-A84E-8D6B-9B2B27914B15}"/>
    <dgm:cxn modelId="{4D7413A9-21DC-9842-AB85-9D9EE388678B}" type="presOf" srcId="{E5F26759-8267-C349-9616-6DE27E059CD5}" destId="{48B13EC9-1F24-0E46-AF29-DC6BA72E8B12}" srcOrd="0" destOrd="0" presId="urn:microsoft.com/office/officeart/2009/3/layout/IncreasingArrowsProcess"/>
    <dgm:cxn modelId="{DE39F6AB-D8D6-434C-9199-C73E0905D1DC}" type="presOf" srcId="{4D3CD969-D14E-6F46-B6A1-35C6129CB425}" destId="{6768F11E-F74A-6042-BBEA-9BB19BA2431F}" srcOrd="0" destOrd="0" presId="urn:microsoft.com/office/officeart/2009/3/layout/IncreasingArrowsProcess"/>
    <dgm:cxn modelId="{BF2481B5-31C0-A644-96BE-6FF77FF3CC5B}" srcId="{C19F3252-7566-AD47-A6CA-D550A16A6445}" destId="{7D2D6FDD-5EE2-1D46-8A83-31E69E68A396}" srcOrd="0" destOrd="0" parTransId="{5CADCAF9-8C4F-854E-B175-BC513820705E}" sibTransId="{FA1D2753-CF73-A645-896E-DB6086D407E8}"/>
    <dgm:cxn modelId="{90073CCA-D7F4-A049-B0E6-137288EFF4DC}" type="presOf" srcId="{6F3B0EED-24A8-014E-99B4-448F0C01EADB}" destId="{E974C892-E2A9-9948-96C4-C068F8EA73C7}" srcOrd="0" destOrd="0" presId="urn:microsoft.com/office/officeart/2009/3/layout/IncreasingArrowsProcess"/>
    <dgm:cxn modelId="{B4624DCE-035C-104C-9620-CDEDD1444B02}" srcId="{C1B00219-0208-FE49-AC45-815F8EE1F6AC}" destId="{C19F3252-7566-AD47-A6CA-D550A16A6445}" srcOrd="0" destOrd="0" parTransId="{85ADF812-50A4-9548-8319-50867838BFFE}" sibTransId="{AD1B34BA-90C7-F549-B2EF-E684589C67EE}"/>
    <dgm:cxn modelId="{C15005D6-FDCD-8D4D-9337-2B9F6CCA765E}" type="presOf" srcId="{4FC54E0C-C6F4-C948-BE2C-D633ECC38864}" destId="{8A374439-4A9C-864C-9249-6178AE8C913F}" srcOrd="0" destOrd="0" presId="urn:microsoft.com/office/officeart/2009/3/layout/IncreasingArrowsProcess"/>
    <dgm:cxn modelId="{08D0CCDA-2588-F24B-B291-A41A1B45A323}" srcId="{C1B00219-0208-FE49-AC45-815F8EE1F6AC}" destId="{1B8346D3-22C1-614F-8F30-409BDA7ABDBE}" srcOrd="1" destOrd="0" parTransId="{04706BB4-7496-BE41-960E-098DA2370795}" sibTransId="{BBC2CA00-65AD-F646-A0B7-8A4AE766F23E}"/>
    <dgm:cxn modelId="{D6C63CDF-2767-2549-8EEF-A29D5D176FB3}" type="presOf" srcId="{4B80AC0B-B2BC-C546-BF12-4EB4ACEA694E}" destId="{41148B71-E6AB-8649-B713-692DB93CB5F1}" srcOrd="0" destOrd="0" presId="urn:microsoft.com/office/officeart/2009/3/layout/IncreasingArrowsProcess"/>
    <dgm:cxn modelId="{17FA62E9-B497-0B49-916F-D0005F19848F}" type="presOf" srcId="{7D2D6FDD-5EE2-1D46-8A83-31E69E68A396}" destId="{CFEFB79B-8AC0-954C-A6DE-FA34480C07F7}" srcOrd="0" destOrd="0" presId="urn:microsoft.com/office/officeart/2009/3/layout/IncreasingArrowsProcess"/>
    <dgm:cxn modelId="{247500EA-3405-5D4D-99C4-FCDAAC68CD0A}" type="presOf" srcId="{27860DBA-FC38-5943-9C4D-E25DD94663E5}" destId="{48B13EC9-1F24-0E46-AF29-DC6BA72E8B12}" srcOrd="0" destOrd="1" presId="urn:microsoft.com/office/officeart/2009/3/layout/IncreasingArrowsProcess"/>
    <dgm:cxn modelId="{2308DFF3-A676-124A-843E-43DC3BB625AA}" srcId="{C1B00219-0208-FE49-AC45-815F8EE1F6AC}" destId="{4B80AC0B-B2BC-C546-BF12-4EB4ACEA694E}" srcOrd="3" destOrd="0" parTransId="{4F2C9532-F598-2B4C-BDA8-CEF11934CFBD}" sibTransId="{21221FF2-77F9-E946-AB25-2352B14CA5B4}"/>
    <dgm:cxn modelId="{B782F71B-A56D-D644-861E-9F864C6BA0C4}" type="presParOf" srcId="{E2C14344-6FC2-A046-94E0-5ABD6939D6A2}" destId="{5452BACB-B9ED-1540-B5BC-4D11BD75499B}" srcOrd="0" destOrd="0" presId="urn:microsoft.com/office/officeart/2009/3/layout/IncreasingArrowsProcess"/>
    <dgm:cxn modelId="{93DA4969-4B1B-534B-9824-49C2DF41EA87}" type="presParOf" srcId="{E2C14344-6FC2-A046-94E0-5ABD6939D6A2}" destId="{CFEFB79B-8AC0-954C-A6DE-FA34480C07F7}" srcOrd="1" destOrd="0" presId="urn:microsoft.com/office/officeart/2009/3/layout/IncreasingArrowsProcess"/>
    <dgm:cxn modelId="{79DEF07E-E755-2A41-A701-AF5F1DFA5A42}" type="presParOf" srcId="{E2C14344-6FC2-A046-94E0-5ABD6939D6A2}" destId="{116F69F7-399D-934C-9369-1A92DB311AB5}" srcOrd="2" destOrd="0" presId="urn:microsoft.com/office/officeart/2009/3/layout/IncreasingArrowsProcess"/>
    <dgm:cxn modelId="{B9F8AC31-3C3D-8F47-B96D-8AEA707C1B1A}" type="presParOf" srcId="{E2C14344-6FC2-A046-94E0-5ABD6939D6A2}" destId="{8A374439-4A9C-864C-9249-6178AE8C913F}" srcOrd="3" destOrd="0" presId="urn:microsoft.com/office/officeart/2009/3/layout/IncreasingArrowsProcess"/>
    <dgm:cxn modelId="{850D52F2-985E-F14E-A8FA-BF38BD900092}" type="presParOf" srcId="{E2C14344-6FC2-A046-94E0-5ABD6939D6A2}" destId="{6768F11E-F74A-6042-BBEA-9BB19BA2431F}" srcOrd="4" destOrd="0" presId="urn:microsoft.com/office/officeart/2009/3/layout/IncreasingArrowsProcess"/>
    <dgm:cxn modelId="{E1904EB6-61E8-8743-A463-756BA7C400A9}" type="presParOf" srcId="{E2C14344-6FC2-A046-94E0-5ABD6939D6A2}" destId="{E974C892-E2A9-9948-96C4-C068F8EA73C7}" srcOrd="5" destOrd="0" presId="urn:microsoft.com/office/officeart/2009/3/layout/IncreasingArrowsProcess"/>
    <dgm:cxn modelId="{AB1C1E52-2EE8-1046-8EFB-C0D31A128706}" type="presParOf" srcId="{E2C14344-6FC2-A046-94E0-5ABD6939D6A2}" destId="{41148B71-E6AB-8649-B713-692DB93CB5F1}" srcOrd="6" destOrd="0" presId="urn:microsoft.com/office/officeart/2009/3/layout/IncreasingArrowsProcess"/>
    <dgm:cxn modelId="{543D3B16-8A84-D742-AC13-E353D8A0773D}" type="presParOf" srcId="{E2C14344-6FC2-A046-94E0-5ABD6939D6A2}" destId="{48B13EC9-1F24-0E46-AF29-DC6BA72E8B12}" srcOrd="7" destOrd="0" presId="urn:microsoft.com/office/officeart/2009/3/layout/IncreasingArrows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8462ED-F474-43D9-81B3-BB6AE3E80626}"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en-US"/>
        </a:p>
      </dgm:t>
    </dgm:pt>
    <dgm:pt modelId="{059433CC-7D28-4834-B731-5EAF1C9F0901}">
      <dgm:prSet phldrT="[Text]"/>
      <dgm:spPr/>
      <dgm:t>
        <a:bodyPr/>
        <a:lstStyle/>
        <a:p>
          <a:r>
            <a:rPr lang="en-US" dirty="0"/>
            <a:t>Literature Review</a:t>
          </a:r>
        </a:p>
      </dgm:t>
    </dgm:pt>
    <dgm:pt modelId="{55F37C68-E0C9-42FF-9DA0-114E5F23C5EB}" type="parTrans" cxnId="{D739240E-CE42-44CC-8A4E-3EAC29393C51}">
      <dgm:prSet/>
      <dgm:spPr/>
      <dgm:t>
        <a:bodyPr/>
        <a:lstStyle/>
        <a:p>
          <a:endParaRPr lang="en-US"/>
        </a:p>
      </dgm:t>
    </dgm:pt>
    <dgm:pt modelId="{C94F9CBF-68BA-43D7-8184-B7512A8C1161}" type="sibTrans" cxnId="{D739240E-CE42-44CC-8A4E-3EAC29393C51}">
      <dgm:prSet/>
      <dgm:spPr/>
      <dgm:t>
        <a:bodyPr/>
        <a:lstStyle/>
        <a:p>
          <a:endParaRPr lang="en-US"/>
        </a:p>
      </dgm:t>
    </dgm:pt>
    <dgm:pt modelId="{FE016A98-2BDE-4FC1-89B4-1433794C0CC1}">
      <dgm:prSet phldrT="[Text]"/>
      <dgm:spPr/>
      <dgm:t>
        <a:bodyPr/>
        <a:lstStyle/>
        <a:p>
          <a:r>
            <a:rPr lang="en-US" dirty="0"/>
            <a:t>Research Design/Methods</a:t>
          </a:r>
        </a:p>
      </dgm:t>
    </dgm:pt>
    <dgm:pt modelId="{B59C46ED-0017-4E45-82D1-D2A261D96B62}" type="parTrans" cxnId="{ED50128D-47FD-443E-B800-D4D6ABDD30E1}">
      <dgm:prSet/>
      <dgm:spPr/>
      <dgm:t>
        <a:bodyPr/>
        <a:lstStyle/>
        <a:p>
          <a:endParaRPr lang="en-US"/>
        </a:p>
      </dgm:t>
    </dgm:pt>
    <dgm:pt modelId="{FB973E5D-B40C-4EEC-AB9D-BB33D229FC53}" type="sibTrans" cxnId="{ED50128D-47FD-443E-B800-D4D6ABDD30E1}">
      <dgm:prSet/>
      <dgm:spPr/>
      <dgm:t>
        <a:bodyPr/>
        <a:lstStyle/>
        <a:p>
          <a:endParaRPr lang="en-US"/>
        </a:p>
      </dgm:t>
    </dgm:pt>
    <dgm:pt modelId="{02ECDE80-1BF8-406D-A661-4CAF797A564D}">
      <dgm:prSet phldrT="[Text]"/>
      <dgm:spPr/>
      <dgm:t>
        <a:bodyPr/>
        <a:lstStyle/>
        <a:p>
          <a:r>
            <a:rPr lang="en-US" dirty="0"/>
            <a:t>IRB Approval (if applicable)</a:t>
          </a:r>
        </a:p>
      </dgm:t>
    </dgm:pt>
    <dgm:pt modelId="{19473EA3-71FE-4019-99B5-A2D46BDC7ED2}" type="parTrans" cxnId="{5652F40E-4CEF-494A-98F9-C634D080EC54}">
      <dgm:prSet/>
      <dgm:spPr/>
      <dgm:t>
        <a:bodyPr/>
        <a:lstStyle/>
        <a:p>
          <a:endParaRPr lang="en-US"/>
        </a:p>
      </dgm:t>
    </dgm:pt>
    <dgm:pt modelId="{3CA404D7-A108-4253-922D-B88D8DCD41F1}" type="sibTrans" cxnId="{5652F40E-4CEF-494A-98F9-C634D080EC54}">
      <dgm:prSet/>
      <dgm:spPr/>
      <dgm:t>
        <a:bodyPr/>
        <a:lstStyle/>
        <a:p>
          <a:endParaRPr lang="en-US"/>
        </a:p>
      </dgm:t>
    </dgm:pt>
    <dgm:pt modelId="{7DD353A8-B610-4071-9CF6-D543FE6E1B8C}">
      <dgm:prSet phldrT="[Text]"/>
      <dgm:spPr/>
      <dgm:t>
        <a:bodyPr/>
        <a:lstStyle/>
        <a:p>
          <a:r>
            <a:rPr lang="en-US" dirty="0"/>
            <a:t>Data Collection</a:t>
          </a:r>
        </a:p>
      </dgm:t>
    </dgm:pt>
    <dgm:pt modelId="{CF2E53A3-BAF7-4E36-8B38-8655FFA11CF9}" type="parTrans" cxnId="{FBDF23EE-A86F-4E3C-96D1-AE42A9CF4E70}">
      <dgm:prSet/>
      <dgm:spPr/>
      <dgm:t>
        <a:bodyPr/>
        <a:lstStyle/>
        <a:p>
          <a:endParaRPr lang="en-US"/>
        </a:p>
      </dgm:t>
    </dgm:pt>
    <dgm:pt modelId="{59898864-3953-4F7E-839F-D0259CC6A0FB}" type="sibTrans" cxnId="{FBDF23EE-A86F-4E3C-96D1-AE42A9CF4E70}">
      <dgm:prSet/>
      <dgm:spPr/>
      <dgm:t>
        <a:bodyPr/>
        <a:lstStyle/>
        <a:p>
          <a:endParaRPr lang="en-US"/>
        </a:p>
      </dgm:t>
    </dgm:pt>
    <dgm:pt modelId="{922B7C41-12AB-40FC-B2BE-4A88BA06B4FB}">
      <dgm:prSet phldrT="[Text]"/>
      <dgm:spPr/>
      <dgm:t>
        <a:bodyPr/>
        <a:lstStyle/>
        <a:p>
          <a:r>
            <a:rPr lang="en-US" dirty="0"/>
            <a:t>Research Questions</a:t>
          </a:r>
        </a:p>
      </dgm:t>
    </dgm:pt>
    <dgm:pt modelId="{036386BB-DBA7-407B-BC7D-7686F1ED5EF3}" type="parTrans" cxnId="{488201F4-9CA8-4A65-8FD4-E580C9548178}">
      <dgm:prSet/>
      <dgm:spPr/>
      <dgm:t>
        <a:bodyPr/>
        <a:lstStyle/>
        <a:p>
          <a:endParaRPr lang="en-US"/>
        </a:p>
      </dgm:t>
    </dgm:pt>
    <dgm:pt modelId="{C958E34F-6BFA-4FD4-B11C-A81EAEEF27E1}" type="sibTrans" cxnId="{488201F4-9CA8-4A65-8FD4-E580C9548178}">
      <dgm:prSet/>
      <dgm:spPr/>
      <dgm:t>
        <a:bodyPr/>
        <a:lstStyle/>
        <a:p>
          <a:endParaRPr lang="en-US"/>
        </a:p>
      </dgm:t>
    </dgm:pt>
    <dgm:pt modelId="{076A0BFC-0A8F-4A32-9253-7B6BABE846D0}">
      <dgm:prSet phldrT="[Text]"/>
      <dgm:spPr/>
      <dgm:t>
        <a:bodyPr/>
        <a:lstStyle/>
        <a:p>
          <a:r>
            <a:rPr lang="en-US" dirty="0"/>
            <a:t>Data Analysis</a:t>
          </a:r>
        </a:p>
      </dgm:t>
    </dgm:pt>
    <dgm:pt modelId="{C61459F3-C917-4341-81B7-E2C5D7A098D4}" type="sibTrans" cxnId="{98A4C0ED-D713-48BA-8972-63D1B366E24C}">
      <dgm:prSet/>
      <dgm:spPr/>
      <dgm:t>
        <a:bodyPr/>
        <a:lstStyle/>
        <a:p>
          <a:endParaRPr lang="en-US"/>
        </a:p>
      </dgm:t>
    </dgm:pt>
    <dgm:pt modelId="{6ACCC516-BF6A-4B8D-A2DA-0AE17D93B4C1}" type="parTrans" cxnId="{98A4C0ED-D713-48BA-8972-63D1B366E24C}">
      <dgm:prSet/>
      <dgm:spPr/>
      <dgm:t>
        <a:bodyPr/>
        <a:lstStyle/>
        <a:p>
          <a:endParaRPr lang="en-US"/>
        </a:p>
      </dgm:t>
    </dgm:pt>
    <dgm:pt modelId="{71100F99-3ACF-1648-8C78-8153D45A5680}">
      <dgm:prSet/>
      <dgm:spPr/>
      <dgm:t>
        <a:bodyPr/>
        <a:lstStyle/>
        <a:p>
          <a:r>
            <a:rPr lang="en-US" dirty="0"/>
            <a:t>Published</a:t>
          </a:r>
        </a:p>
      </dgm:t>
    </dgm:pt>
    <dgm:pt modelId="{B41B4B6E-008C-DE47-BA73-8F767374E5F9}" type="parTrans" cxnId="{9D18FFB0-92D2-964A-863E-E3BA30B501AA}">
      <dgm:prSet/>
      <dgm:spPr/>
      <dgm:t>
        <a:bodyPr/>
        <a:lstStyle/>
        <a:p>
          <a:endParaRPr lang="en-US"/>
        </a:p>
      </dgm:t>
    </dgm:pt>
    <dgm:pt modelId="{45AE8450-6A06-164E-844E-05D9D8D38216}" type="sibTrans" cxnId="{9D18FFB0-92D2-964A-863E-E3BA30B501AA}">
      <dgm:prSet/>
      <dgm:spPr/>
      <dgm:t>
        <a:bodyPr/>
        <a:lstStyle/>
        <a:p>
          <a:endParaRPr lang="en-US"/>
        </a:p>
      </dgm:t>
    </dgm:pt>
    <dgm:pt modelId="{D4C2E3C4-2412-3E4D-9AE1-CB4FCA4A0421}">
      <dgm:prSet phldrT="[Text]"/>
      <dgm:spPr/>
      <dgm:t>
        <a:bodyPr/>
        <a:lstStyle/>
        <a:p>
          <a:r>
            <a:rPr lang="en-US" dirty="0"/>
            <a:t>Write-Up</a:t>
          </a:r>
        </a:p>
      </dgm:t>
    </dgm:pt>
    <dgm:pt modelId="{5D329230-F50B-2745-A63E-B24CED2CAC0B}" type="parTrans" cxnId="{A9034ED1-FA62-8042-AA96-C6E360A7C261}">
      <dgm:prSet/>
      <dgm:spPr/>
      <dgm:t>
        <a:bodyPr/>
        <a:lstStyle/>
        <a:p>
          <a:endParaRPr lang="en-US"/>
        </a:p>
      </dgm:t>
    </dgm:pt>
    <dgm:pt modelId="{814AABDE-D9AA-7040-8C42-E1C9E1467422}" type="sibTrans" cxnId="{A9034ED1-FA62-8042-AA96-C6E360A7C261}">
      <dgm:prSet/>
      <dgm:spPr/>
      <dgm:t>
        <a:bodyPr/>
        <a:lstStyle/>
        <a:p>
          <a:endParaRPr lang="en-US"/>
        </a:p>
      </dgm:t>
    </dgm:pt>
    <dgm:pt modelId="{B375D6FF-3F31-45C2-943A-47273443B1BF}" type="pres">
      <dgm:prSet presAssocID="{148462ED-F474-43D9-81B3-BB6AE3E80626}" presName="rootnode" presStyleCnt="0">
        <dgm:presLayoutVars>
          <dgm:chMax/>
          <dgm:chPref/>
          <dgm:dir/>
          <dgm:animLvl val="lvl"/>
        </dgm:presLayoutVars>
      </dgm:prSet>
      <dgm:spPr/>
    </dgm:pt>
    <dgm:pt modelId="{4145EE09-1B3D-48BE-9996-7D38F0CDBBC2}" type="pres">
      <dgm:prSet presAssocID="{922B7C41-12AB-40FC-B2BE-4A88BA06B4FB}" presName="composite" presStyleCnt="0"/>
      <dgm:spPr/>
    </dgm:pt>
    <dgm:pt modelId="{74D08680-FF7B-48F3-9145-3E9A40CBFE46}" type="pres">
      <dgm:prSet presAssocID="{922B7C41-12AB-40FC-B2BE-4A88BA06B4FB}" presName="LShape" presStyleLbl="alignNode1" presStyleIdx="0" presStyleCnt="15"/>
      <dgm:spPr/>
    </dgm:pt>
    <dgm:pt modelId="{E4A16766-8750-4D93-A5E5-3DA8EB4C1D7A}" type="pres">
      <dgm:prSet presAssocID="{922B7C41-12AB-40FC-B2BE-4A88BA06B4FB}" presName="ParentText" presStyleLbl="revTx" presStyleIdx="0" presStyleCnt="8">
        <dgm:presLayoutVars>
          <dgm:chMax val="0"/>
          <dgm:chPref val="0"/>
          <dgm:bulletEnabled val="1"/>
        </dgm:presLayoutVars>
      </dgm:prSet>
      <dgm:spPr/>
    </dgm:pt>
    <dgm:pt modelId="{A192D073-9857-48DF-829B-72DFC63F418F}" type="pres">
      <dgm:prSet presAssocID="{922B7C41-12AB-40FC-B2BE-4A88BA06B4FB}" presName="Triangle" presStyleLbl="alignNode1" presStyleIdx="1" presStyleCnt="15"/>
      <dgm:spPr/>
    </dgm:pt>
    <dgm:pt modelId="{CA17A30B-A30E-405C-A5BE-1CC2808DB503}" type="pres">
      <dgm:prSet presAssocID="{C958E34F-6BFA-4FD4-B11C-A81EAEEF27E1}" presName="sibTrans" presStyleCnt="0"/>
      <dgm:spPr/>
    </dgm:pt>
    <dgm:pt modelId="{230DB117-DEFE-4510-A8FF-E88BF6E5ADF9}" type="pres">
      <dgm:prSet presAssocID="{C958E34F-6BFA-4FD4-B11C-A81EAEEF27E1}" presName="space" presStyleCnt="0"/>
      <dgm:spPr/>
    </dgm:pt>
    <dgm:pt modelId="{29D5FAA7-9866-47C0-B645-6A3E71998029}" type="pres">
      <dgm:prSet presAssocID="{059433CC-7D28-4834-B731-5EAF1C9F0901}" presName="composite" presStyleCnt="0"/>
      <dgm:spPr/>
    </dgm:pt>
    <dgm:pt modelId="{A31177EC-158C-4DDC-9D57-CD1DDC64CD38}" type="pres">
      <dgm:prSet presAssocID="{059433CC-7D28-4834-B731-5EAF1C9F0901}" presName="LShape" presStyleLbl="alignNode1" presStyleIdx="2" presStyleCnt="15"/>
      <dgm:spPr/>
    </dgm:pt>
    <dgm:pt modelId="{AFB1CF0E-76A0-4581-AC52-937F2B0883C2}" type="pres">
      <dgm:prSet presAssocID="{059433CC-7D28-4834-B731-5EAF1C9F0901}" presName="ParentText" presStyleLbl="revTx" presStyleIdx="1" presStyleCnt="8">
        <dgm:presLayoutVars>
          <dgm:chMax val="0"/>
          <dgm:chPref val="0"/>
          <dgm:bulletEnabled val="1"/>
        </dgm:presLayoutVars>
      </dgm:prSet>
      <dgm:spPr/>
    </dgm:pt>
    <dgm:pt modelId="{F89B987A-8F3B-49EA-8FAF-1826462D4297}" type="pres">
      <dgm:prSet presAssocID="{059433CC-7D28-4834-B731-5EAF1C9F0901}" presName="Triangle" presStyleLbl="alignNode1" presStyleIdx="3" presStyleCnt="15"/>
      <dgm:spPr/>
    </dgm:pt>
    <dgm:pt modelId="{08AD76E2-5B76-4531-BB6C-BC147B6903AB}" type="pres">
      <dgm:prSet presAssocID="{C94F9CBF-68BA-43D7-8184-B7512A8C1161}" presName="sibTrans" presStyleCnt="0"/>
      <dgm:spPr/>
    </dgm:pt>
    <dgm:pt modelId="{AA733278-3BD4-4195-9C8E-6C2FD750AAB2}" type="pres">
      <dgm:prSet presAssocID="{C94F9CBF-68BA-43D7-8184-B7512A8C1161}" presName="space" presStyleCnt="0"/>
      <dgm:spPr/>
    </dgm:pt>
    <dgm:pt modelId="{3A838245-5C89-4892-9954-7F2F233B31A5}" type="pres">
      <dgm:prSet presAssocID="{FE016A98-2BDE-4FC1-89B4-1433794C0CC1}" presName="composite" presStyleCnt="0"/>
      <dgm:spPr/>
    </dgm:pt>
    <dgm:pt modelId="{E3E0CF2E-6ED2-4F36-A13C-62A81117466C}" type="pres">
      <dgm:prSet presAssocID="{FE016A98-2BDE-4FC1-89B4-1433794C0CC1}" presName="LShape" presStyleLbl="alignNode1" presStyleIdx="4" presStyleCnt="15"/>
      <dgm:spPr/>
    </dgm:pt>
    <dgm:pt modelId="{51DF5621-D957-4313-8AFB-29E262925C47}" type="pres">
      <dgm:prSet presAssocID="{FE016A98-2BDE-4FC1-89B4-1433794C0CC1}" presName="ParentText" presStyleLbl="revTx" presStyleIdx="2" presStyleCnt="8">
        <dgm:presLayoutVars>
          <dgm:chMax val="0"/>
          <dgm:chPref val="0"/>
          <dgm:bulletEnabled val="1"/>
        </dgm:presLayoutVars>
      </dgm:prSet>
      <dgm:spPr/>
    </dgm:pt>
    <dgm:pt modelId="{03F5044D-DDA6-4AAE-B17A-BC34C5C0BB08}" type="pres">
      <dgm:prSet presAssocID="{FE016A98-2BDE-4FC1-89B4-1433794C0CC1}" presName="Triangle" presStyleLbl="alignNode1" presStyleIdx="5" presStyleCnt="15"/>
      <dgm:spPr/>
    </dgm:pt>
    <dgm:pt modelId="{61802EF3-8B3B-489D-AADD-5FE3E19F4AA8}" type="pres">
      <dgm:prSet presAssocID="{FB973E5D-B40C-4EEC-AB9D-BB33D229FC53}" presName="sibTrans" presStyleCnt="0"/>
      <dgm:spPr/>
    </dgm:pt>
    <dgm:pt modelId="{6628C960-7C72-4C4F-9ACC-EC14669734F9}" type="pres">
      <dgm:prSet presAssocID="{FB973E5D-B40C-4EEC-AB9D-BB33D229FC53}" presName="space" presStyleCnt="0"/>
      <dgm:spPr/>
    </dgm:pt>
    <dgm:pt modelId="{5119D2E7-495B-46F2-950B-6F3FCA8F8361}" type="pres">
      <dgm:prSet presAssocID="{02ECDE80-1BF8-406D-A661-4CAF797A564D}" presName="composite" presStyleCnt="0"/>
      <dgm:spPr/>
    </dgm:pt>
    <dgm:pt modelId="{60BBC7C8-8D68-4C78-A060-AFDF0C45739B}" type="pres">
      <dgm:prSet presAssocID="{02ECDE80-1BF8-406D-A661-4CAF797A564D}" presName="LShape" presStyleLbl="alignNode1" presStyleIdx="6" presStyleCnt="15"/>
      <dgm:spPr/>
    </dgm:pt>
    <dgm:pt modelId="{33FC7B4F-C9C2-4C79-AE3A-D939DF866D05}" type="pres">
      <dgm:prSet presAssocID="{02ECDE80-1BF8-406D-A661-4CAF797A564D}" presName="ParentText" presStyleLbl="revTx" presStyleIdx="3" presStyleCnt="8">
        <dgm:presLayoutVars>
          <dgm:chMax val="0"/>
          <dgm:chPref val="0"/>
          <dgm:bulletEnabled val="1"/>
        </dgm:presLayoutVars>
      </dgm:prSet>
      <dgm:spPr/>
    </dgm:pt>
    <dgm:pt modelId="{2644393E-A772-4FAD-86F6-C4D79FE356B1}" type="pres">
      <dgm:prSet presAssocID="{02ECDE80-1BF8-406D-A661-4CAF797A564D}" presName="Triangle" presStyleLbl="alignNode1" presStyleIdx="7" presStyleCnt="15"/>
      <dgm:spPr/>
    </dgm:pt>
    <dgm:pt modelId="{DC7E4A3C-CCA0-4FD8-B41E-31C8847D995C}" type="pres">
      <dgm:prSet presAssocID="{3CA404D7-A108-4253-922D-B88D8DCD41F1}" presName="sibTrans" presStyleCnt="0"/>
      <dgm:spPr/>
    </dgm:pt>
    <dgm:pt modelId="{89168426-2B2F-4339-829B-A2230072EAE1}" type="pres">
      <dgm:prSet presAssocID="{3CA404D7-A108-4253-922D-B88D8DCD41F1}" presName="space" presStyleCnt="0"/>
      <dgm:spPr/>
    </dgm:pt>
    <dgm:pt modelId="{34708338-C16F-4359-A5DD-128665EE234C}" type="pres">
      <dgm:prSet presAssocID="{7DD353A8-B610-4071-9CF6-D543FE6E1B8C}" presName="composite" presStyleCnt="0"/>
      <dgm:spPr/>
    </dgm:pt>
    <dgm:pt modelId="{99E5A63E-DC5F-4494-ACFE-9A7BAE49B2A5}" type="pres">
      <dgm:prSet presAssocID="{7DD353A8-B610-4071-9CF6-D543FE6E1B8C}" presName="LShape" presStyleLbl="alignNode1" presStyleIdx="8" presStyleCnt="15"/>
      <dgm:spPr/>
    </dgm:pt>
    <dgm:pt modelId="{86A1B1CE-6509-4951-AC23-196DE34EA909}" type="pres">
      <dgm:prSet presAssocID="{7DD353A8-B610-4071-9CF6-D543FE6E1B8C}" presName="ParentText" presStyleLbl="revTx" presStyleIdx="4" presStyleCnt="8">
        <dgm:presLayoutVars>
          <dgm:chMax val="0"/>
          <dgm:chPref val="0"/>
          <dgm:bulletEnabled val="1"/>
        </dgm:presLayoutVars>
      </dgm:prSet>
      <dgm:spPr/>
    </dgm:pt>
    <dgm:pt modelId="{E2BE5AE9-73C1-4626-8594-30ABE902BD7F}" type="pres">
      <dgm:prSet presAssocID="{7DD353A8-B610-4071-9CF6-D543FE6E1B8C}" presName="Triangle" presStyleLbl="alignNode1" presStyleIdx="9" presStyleCnt="15"/>
      <dgm:spPr/>
    </dgm:pt>
    <dgm:pt modelId="{BF33EA8E-30EB-4C8D-B5A8-D80B2967E2AA}" type="pres">
      <dgm:prSet presAssocID="{59898864-3953-4F7E-839F-D0259CC6A0FB}" presName="sibTrans" presStyleCnt="0"/>
      <dgm:spPr/>
    </dgm:pt>
    <dgm:pt modelId="{27400F64-4C35-42C2-96AF-547ACC43988D}" type="pres">
      <dgm:prSet presAssocID="{59898864-3953-4F7E-839F-D0259CC6A0FB}" presName="space" presStyleCnt="0"/>
      <dgm:spPr/>
    </dgm:pt>
    <dgm:pt modelId="{DD641D19-4A90-4D4D-AA7B-7FD1A42108A4}" type="pres">
      <dgm:prSet presAssocID="{076A0BFC-0A8F-4A32-9253-7B6BABE846D0}" presName="composite" presStyleCnt="0"/>
      <dgm:spPr/>
    </dgm:pt>
    <dgm:pt modelId="{E23289A9-D292-4B54-BD5B-AB3971B14FB4}" type="pres">
      <dgm:prSet presAssocID="{076A0BFC-0A8F-4A32-9253-7B6BABE846D0}" presName="LShape" presStyleLbl="alignNode1" presStyleIdx="10" presStyleCnt="15"/>
      <dgm:spPr/>
    </dgm:pt>
    <dgm:pt modelId="{16B87087-10FC-491F-BDD4-012F445945AD}" type="pres">
      <dgm:prSet presAssocID="{076A0BFC-0A8F-4A32-9253-7B6BABE846D0}" presName="ParentText" presStyleLbl="revTx" presStyleIdx="5" presStyleCnt="8">
        <dgm:presLayoutVars>
          <dgm:chMax val="0"/>
          <dgm:chPref val="0"/>
          <dgm:bulletEnabled val="1"/>
        </dgm:presLayoutVars>
      </dgm:prSet>
      <dgm:spPr/>
    </dgm:pt>
    <dgm:pt modelId="{EC355500-0A3A-474E-9CB6-DA57370DA15B}" type="pres">
      <dgm:prSet presAssocID="{076A0BFC-0A8F-4A32-9253-7B6BABE846D0}" presName="Triangle" presStyleLbl="alignNode1" presStyleIdx="11" presStyleCnt="15"/>
      <dgm:spPr/>
    </dgm:pt>
    <dgm:pt modelId="{3EE7592D-4E6D-43DC-9E34-074C05E5138D}" type="pres">
      <dgm:prSet presAssocID="{C61459F3-C917-4341-81B7-E2C5D7A098D4}" presName="sibTrans" presStyleCnt="0"/>
      <dgm:spPr/>
    </dgm:pt>
    <dgm:pt modelId="{C4AFE80F-9BCC-4B01-B017-DAD3B007BCFC}" type="pres">
      <dgm:prSet presAssocID="{C61459F3-C917-4341-81B7-E2C5D7A098D4}" presName="space" presStyleCnt="0"/>
      <dgm:spPr/>
    </dgm:pt>
    <dgm:pt modelId="{39780755-EC3A-A242-878E-5C02A98F39AB}" type="pres">
      <dgm:prSet presAssocID="{D4C2E3C4-2412-3E4D-9AE1-CB4FCA4A0421}" presName="composite" presStyleCnt="0"/>
      <dgm:spPr/>
    </dgm:pt>
    <dgm:pt modelId="{D57E25C2-0F56-F345-990E-1E9C6FF267C4}" type="pres">
      <dgm:prSet presAssocID="{D4C2E3C4-2412-3E4D-9AE1-CB4FCA4A0421}" presName="LShape" presStyleLbl="alignNode1" presStyleIdx="12" presStyleCnt="15"/>
      <dgm:spPr/>
    </dgm:pt>
    <dgm:pt modelId="{6A9208C9-B988-B64D-A62B-8F96F87318E0}" type="pres">
      <dgm:prSet presAssocID="{D4C2E3C4-2412-3E4D-9AE1-CB4FCA4A0421}" presName="ParentText" presStyleLbl="revTx" presStyleIdx="6" presStyleCnt="8">
        <dgm:presLayoutVars>
          <dgm:chMax val="0"/>
          <dgm:chPref val="0"/>
          <dgm:bulletEnabled val="1"/>
        </dgm:presLayoutVars>
      </dgm:prSet>
      <dgm:spPr/>
    </dgm:pt>
    <dgm:pt modelId="{04915EB9-23A5-6B49-9456-42A99F32AC4C}" type="pres">
      <dgm:prSet presAssocID="{D4C2E3C4-2412-3E4D-9AE1-CB4FCA4A0421}" presName="Triangle" presStyleLbl="alignNode1" presStyleIdx="13" presStyleCnt="15"/>
      <dgm:spPr/>
    </dgm:pt>
    <dgm:pt modelId="{79CBE4C7-5002-8A49-B7F8-A4CF9847255E}" type="pres">
      <dgm:prSet presAssocID="{814AABDE-D9AA-7040-8C42-E1C9E1467422}" presName="sibTrans" presStyleCnt="0"/>
      <dgm:spPr/>
    </dgm:pt>
    <dgm:pt modelId="{A1606FC2-5A1D-0A49-B0CD-70553751BBC7}" type="pres">
      <dgm:prSet presAssocID="{814AABDE-D9AA-7040-8C42-E1C9E1467422}" presName="space" presStyleCnt="0"/>
      <dgm:spPr/>
    </dgm:pt>
    <dgm:pt modelId="{72241D8B-3B14-F447-AA88-5BC97687FE52}" type="pres">
      <dgm:prSet presAssocID="{71100F99-3ACF-1648-8C78-8153D45A5680}" presName="composite" presStyleCnt="0"/>
      <dgm:spPr/>
    </dgm:pt>
    <dgm:pt modelId="{22AF7D94-5B58-0545-83A0-436622C13775}" type="pres">
      <dgm:prSet presAssocID="{71100F99-3ACF-1648-8C78-8153D45A5680}" presName="LShape" presStyleLbl="alignNode1" presStyleIdx="14" presStyleCnt="15"/>
      <dgm:spPr/>
    </dgm:pt>
    <dgm:pt modelId="{E2B167EA-E2DA-4446-8B1B-1AA021175761}" type="pres">
      <dgm:prSet presAssocID="{71100F99-3ACF-1648-8C78-8153D45A5680}" presName="ParentText" presStyleLbl="revTx" presStyleIdx="7" presStyleCnt="8">
        <dgm:presLayoutVars>
          <dgm:chMax val="0"/>
          <dgm:chPref val="0"/>
          <dgm:bulletEnabled val="1"/>
        </dgm:presLayoutVars>
      </dgm:prSet>
      <dgm:spPr/>
    </dgm:pt>
  </dgm:ptLst>
  <dgm:cxnLst>
    <dgm:cxn modelId="{BF4F1E01-1381-4BA3-9191-87E6BBD0C2D9}" type="presOf" srcId="{FE016A98-2BDE-4FC1-89B4-1433794C0CC1}" destId="{51DF5621-D957-4313-8AFB-29E262925C47}" srcOrd="0" destOrd="0" presId="urn:microsoft.com/office/officeart/2009/3/layout/StepUpProcess"/>
    <dgm:cxn modelId="{D739240E-CE42-44CC-8A4E-3EAC29393C51}" srcId="{148462ED-F474-43D9-81B3-BB6AE3E80626}" destId="{059433CC-7D28-4834-B731-5EAF1C9F0901}" srcOrd="1" destOrd="0" parTransId="{55F37C68-E0C9-42FF-9DA0-114E5F23C5EB}" sibTransId="{C94F9CBF-68BA-43D7-8184-B7512A8C1161}"/>
    <dgm:cxn modelId="{5652F40E-4CEF-494A-98F9-C634D080EC54}" srcId="{148462ED-F474-43D9-81B3-BB6AE3E80626}" destId="{02ECDE80-1BF8-406D-A661-4CAF797A564D}" srcOrd="3" destOrd="0" parTransId="{19473EA3-71FE-4019-99B5-A2D46BDC7ED2}" sibTransId="{3CA404D7-A108-4253-922D-B88D8DCD41F1}"/>
    <dgm:cxn modelId="{3900FD0F-DDFF-4DA7-83D6-10044FA1DE8D}" type="presOf" srcId="{076A0BFC-0A8F-4A32-9253-7B6BABE846D0}" destId="{16B87087-10FC-491F-BDD4-012F445945AD}" srcOrd="0" destOrd="0" presId="urn:microsoft.com/office/officeart/2009/3/layout/StepUpProcess"/>
    <dgm:cxn modelId="{FEF3A945-B92A-4CFE-A3AA-33EA7F43A59F}" type="presOf" srcId="{02ECDE80-1BF8-406D-A661-4CAF797A564D}" destId="{33FC7B4F-C9C2-4C79-AE3A-D939DF866D05}" srcOrd="0" destOrd="0" presId="urn:microsoft.com/office/officeart/2009/3/layout/StepUpProcess"/>
    <dgm:cxn modelId="{4BD6E95C-6B51-1641-AB54-8B2486692BB3}" type="presOf" srcId="{D4C2E3C4-2412-3E4D-9AE1-CB4FCA4A0421}" destId="{6A9208C9-B988-B64D-A62B-8F96F87318E0}" srcOrd="0" destOrd="0" presId="urn:microsoft.com/office/officeart/2009/3/layout/StepUpProcess"/>
    <dgm:cxn modelId="{1A4ED37F-922B-4B27-968E-2A730B453A69}" type="presOf" srcId="{148462ED-F474-43D9-81B3-BB6AE3E80626}" destId="{B375D6FF-3F31-45C2-943A-47273443B1BF}" srcOrd="0" destOrd="0" presId="urn:microsoft.com/office/officeart/2009/3/layout/StepUpProcess"/>
    <dgm:cxn modelId="{ED50128D-47FD-443E-B800-D4D6ABDD30E1}" srcId="{148462ED-F474-43D9-81B3-BB6AE3E80626}" destId="{FE016A98-2BDE-4FC1-89B4-1433794C0CC1}" srcOrd="2" destOrd="0" parTransId="{B59C46ED-0017-4E45-82D1-D2A261D96B62}" sibTransId="{FB973E5D-B40C-4EEC-AB9D-BB33D229FC53}"/>
    <dgm:cxn modelId="{9D18FFB0-92D2-964A-863E-E3BA30B501AA}" srcId="{148462ED-F474-43D9-81B3-BB6AE3E80626}" destId="{71100F99-3ACF-1648-8C78-8153D45A5680}" srcOrd="7" destOrd="0" parTransId="{B41B4B6E-008C-DE47-BA73-8F767374E5F9}" sibTransId="{45AE8450-6A06-164E-844E-05D9D8D38216}"/>
    <dgm:cxn modelId="{F4BB46B6-5304-B14E-B9D9-7E25538707B2}" type="presOf" srcId="{71100F99-3ACF-1648-8C78-8153D45A5680}" destId="{E2B167EA-E2DA-4446-8B1B-1AA021175761}" srcOrd="0" destOrd="0" presId="urn:microsoft.com/office/officeart/2009/3/layout/StepUpProcess"/>
    <dgm:cxn modelId="{A9034ED1-FA62-8042-AA96-C6E360A7C261}" srcId="{148462ED-F474-43D9-81B3-BB6AE3E80626}" destId="{D4C2E3C4-2412-3E4D-9AE1-CB4FCA4A0421}" srcOrd="6" destOrd="0" parTransId="{5D329230-F50B-2745-A63E-B24CED2CAC0B}" sibTransId="{814AABDE-D9AA-7040-8C42-E1C9E1467422}"/>
    <dgm:cxn modelId="{90B0FCE1-FD65-49CF-AEFA-277746805D72}" type="presOf" srcId="{7DD353A8-B610-4071-9CF6-D543FE6E1B8C}" destId="{86A1B1CE-6509-4951-AC23-196DE34EA909}" srcOrd="0" destOrd="0" presId="urn:microsoft.com/office/officeart/2009/3/layout/StepUpProcess"/>
    <dgm:cxn modelId="{98A4C0ED-D713-48BA-8972-63D1B366E24C}" srcId="{148462ED-F474-43D9-81B3-BB6AE3E80626}" destId="{076A0BFC-0A8F-4A32-9253-7B6BABE846D0}" srcOrd="5" destOrd="0" parTransId="{6ACCC516-BF6A-4B8D-A2DA-0AE17D93B4C1}" sibTransId="{C61459F3-C917-4341-81B7-E2C5D7A098D4}"/>
    <dgm:cxn modelId="{FBDF23EE-A86F-4E3C-96D1-AE42A9CF4E70}" srcId="{148462ED-F474-43D9-81B3-BB6AE3E80626}" destId="{7DD353A8-B610-4071-9CF6-D543FE6E1B8C}" srcOrd="4" destOrd="0" parTransId="{CF2E53A3-BAF7-4E36-8B38-8655FFA11CF9}" sibTransId="{59898864-3953-4F7E-839F-D0259CC6A0FB}"/>
    <dgm:cxn modelId="{46463FEE-0418-496D-B38F-613D06E610F6}" type="presOf" srcId="{922B7C41-12AB-40FC-B2BE-4A88BA06B4FB}" destId="{E4A16766-8750-4D93-A5E5-3DA8EB4C1D7A}" srcOrd="0" destOrd="0" presId="urn:microsoft.com/office/officeart/2009/3/layout/StepUpProcess"/>
    <dgm:cxn modelId="{EB3C13F3-C0AB-4CD5-8B12-83B0DCE13E0A}" type="presOf" srcId="{059433CC-7D28-4834-B731-5EAF1C9F0901}" destId="{AFB1CF0E-76A0-4581-AC52-937F2B0883C2}" srcOrd="0" destOrd="0" presId="urn:microsoft.com/office/officeart/2009/3/layout/StepUpProcess"/>
    <dgm:cxn modelId="{488201F4-9CA8-4A65-8FD4-E580C9548178}" srcId="{148462ED-F474-43D9-81B3-BB6AE3E80626}" destId="{922B7C41-12AB-40FC-B2BE-4A88BA06B4FB}" srcOrd="0" destOrd="0" parTransId="{036386BB-DBA7-407B-BC7D-7686F1ED5EF3}" sibTransId="{C958E34F-6BFA-4FD4-B11C-A81EAEEF27E1}"/>
    <dgm:cxn modelId="{1C3A4E9B-0E81-429B-AB5C-5433357A8A17}" type="presParOf" srcId="{B375D6FF-3F31-45C2-943A-47273443B1BF}" destId="{4145EE09-1B3D-48BE-9996-7D38F0CDBBC2}" srcOrd="0" destOrd="0" presId="urn:microsoft.com/office/officeart/2009/3/layout/StepUpProcess"/>
    <dgm:cxn modelId="{24D14EBD-8E63-4DA1-825F-7BF9318A63A1}" type="presParOf" srcId="{4145EE09-1B3D-48BE-9996-7D38F0CDBBC2}" destId="{74D08680-FF7B-48F3-9145-3E9A40CBFE46}" srcOrd="0" destOrd="0" presId="urn:microsoft.com/office/officeart/2009/3/layout/StepUpProcess"/>
    <dgm:cxn modelId="{CD391D66-2BD8-4585-941B-974E44B1FAF0}" type="presParOf" srcId="{4145EE09-1B3D-48BE-9996-7D38F0CDBBC2}" destId="{E4A16766-8750-4D93-A5E5-3DA8EB4C1D7A}" srcOrd="1" destOrd="0" presId="urn:microsoft.com/office/officeart/2009/3/layout/StepUpProcess"/>
    <dgm:cxn modelId="{C63C3E33-ACF0-4142-BF9B-9E1B76C17D07}" type="presParOf" srcId="{4145EE09-1B3D-48BE-9996-7D38F0CDBBC2}" destId="{A192D073-9857-48DF-829B-72DFC63F418F}" srcOrd="2" destOrd="0" presId="urn:microsoft.com/office/officeart/2009/3/layout/StepUpProcess"/>
    <dgm:cxn modelId="{2181477B-16AA-4BA4-990A-A2D4FED21B54}" type="presParOf" srcId="{B375D6FF-3F31-45C2-943A-47273443B1BF}" destId="{CA17A30B-A30E-405C-A5BE-1CC2808DB503}" srcOrd="1" destOrd="0" presId="urn:microsoft.com/office/officeart/2009/3/layout/StepUpProcess"/>
    <dgm:cxn modelId="{B91820EF-0A30-4BBE-946B-6DC371C5A62D}" type="presParOf" srcId="{CA17A30B-A30E-405C-A5BE-1CC2808DB503}" destId="{230DB117-DEFE-4510-A8FF-E88BF6E5ADF9}" srcOrd="0" destOrd="0" presId="urn:microsoft.com/office/officeart/2009/3/layout/StepUpProcess"/>
    <dgm:cxn modelId="{DF9186A1-AD6A-4E2B-80A3-568FCD990C25}" type="presParOf" srcId="{B375D6FF-3F31-45C2-943A-47273443B1BF}" destId="{29D5FAA7-9866-47C0-B645-6A3E71998029}" srcOrd="2" destOrd="0" presId="urn:microsoft.com/office/officeart/2009/3/layout/StepUpProcess"/>
    <dgm:cxn modelId="{8C377142-B42B-49B5-B62B-CDF5439D363E}" type="presParOf" srcId="{29D5FAA7-9866-47C0-B645-6A3E71998029}" destId="{A31177EC-158C-4DDC-9D57-CD1DDC64CD38}" srcOrd="0" destOrd="0" presId="urn:microsoft.com/office/officeart/2009/3/layout/StepUpProcess"/>
    <dgm:cxn modelId="{917EF8EB-7F95-4EE2-946F-DC60FD7FAC24}" type="presParOf" srcId="{29D5FAA7-9866-47C0-B645-6A3E71998029}" destId="{AFB1CF0E-76A0-4581-AC52-937F2B0883C2}" srcOrd="1" destOrd="0" presId="urn:microsoft.com/office/officeart/2009/3/layout/StepUpProcess"/>
    <dgm:cxn modelId="{B470DFC5-0113-42AA-91C1-4A9A3DD8F94C}" type="presParOf" srcId="{29D5FAA7-9866-47C0-B645-6A3E71998029}" destId="{F89B987A-8F3B-49EA-8FAF-1826462D4297}" srcOrd="2" destOrd="0" presId="urn:microsoft.com/office/officeart/2009/3/layout/StepUpProcess"/>
    <dgm:cxn modelId="{8FFF5A6F-B8DB-431B-BC55-AC790E7C76C4}" type="presParOf" srcId="{B375D6FF-3F31-45C2-943A-47273443B1BF}" destId="{08AD76E2-5B76-4531-BB6C-BC147B6903AB}" srcOrd="3" destOrd="0" presId="urn:microsoft.com/office/officeart/2009/3/layout/StepUpProcess"/>
    <dgm:cxn modelId="{C79CE912-B040-4A16-A229-177E66AD2D97}" type="presParOf" srcId="{08AD76E2-5B76-4531-BB6C-BC147B6903AB}" destId="{AA733278-3BD4-4195-9C8E-6C2FD750AAB2}" srcOrd="0" destOrd="0" presId="urn:microsoft.com/office/officeart/2009/3/layout/StepUpProcess"/>
    <dgm:cxn modelId="{22251A4E-76C6-47A4-9462-BF4835B06234}" type="presParOf" srcId="{B375D6FF-3F31-45C2-943A-47273443B1BF}" destId="{3A838245-5C89-4892-9954-7F2F233B31A5}" srcOrd="4" destOrd="0" presId="urn:microsoft.com/office/officeart/2009/3/layout/StepUpProcess"/>
    <dgm:cxn modelId="{4087669D-C8D9-4256-B502-C39C5501028D}" type="presParOf" srcId="{3A838245-5C89-4892-9954-7F2F233B31A5}" destId="{E3E0CF2E-6ED2-4F36-A13C-62A81117466C}" srcOrd="0" destOrd="0" presId="urn:microsoft.com/office/officeart/2009/3/layout/StepUpProcess"/>
    <dgm:cxn modelId="{2A3AC393-F673-4099-BC2A-FB4C89F5198B}" type="presParOf" srcId="{3A838245-5C89-4892-9954-7F2F233B31A5}" destId="{51DF5621-D957-4313-8AFB-29E262925C47}" srcOrd="1" destOrd="0" presId="urn:microsoft.com/office/officeart/2009/3/layout/StepUpProcess"/>
    <dgm:cxn modelId="{AD2A8811-CDCE-438C-9D5A-D92D9642C302}" type="presParOf" srcId="{3A838245-5C89-4892-9954-7F2F233B31A5}" destId="{03F5044D-DDA6-4AAE-B17A-BC34C5C0BB08}" srcOrd="2" destOrd="0" presId="urn:microsoft.com/office/officeart/2009/3/layout/StepUpProcess"/>
    <dgm:cxn modelId="{9292B3E0-B8BE-4C0A-B8E3-5AB79217700A}" type="presParOf" srcId="{B375D6FF-3F31-45C2-943A-47273443B1BF}" destId="{61802EF3-8B3B-489D-AADD-5FE3E19F4AA8}" srcOrd="5" destOrd="0" presId="urn:microsoft.com/office/officeart/2009/3/layout/StepUpProcess"/>
    <dgm:cxn modelId="{601668F9-8E30-43CC-B503-F28FEC2ED7CF}" type="presParOf" srcId="{61802EF3-8B3B-489D-AADD-5FE3E19F4AA8}" destId="{6628C960-7C72-4C4F-9ACC-EC14669734F9}" srcOrd="0" destOrd="0" presId="urn:microsoft.com/office/officeart/2009/3/layout/StepUpProcess"/>
    <dgm:cxn modelId="{2401963B-A9CB-4C1D-942F-A81562046FCA}" type="presParOf" srcId="{B375D6FF-3F31-45C2-943A-47273443B1BF}" destId="{5119D2E7-495B-46F2-950B-6F3FCA8F8361}" srcOrd="6" destOrd="0" presId="urn:microsoft.com/office/officeart/2009/3/layout/StepUpProcess"/>
    <dgm:cxn modelId="{8DA5E1B4-0836-4C8E-8763-8D38DF6CDE18}" type="presParOf" srcId="{5119D2E7-495B-46F2-950B-6F3FCA8F8361}" destId="{60BBC7C8-8D68-4C78-A060-AFDF0C45739B}" srcOrd="0" destOrd="0" presId="urn:microsoft.com/office/officeart/2009/3/layout/StepUpProcess"/>
    <dgm:cxn modelId="{9FAADF1D-8A78-4DBA-98A7-DF73095CD2A3}" type="presParOf" srcId="{5119D2E7-495B-46F2-950B-6F3FCA8F8361}" destId="{33FC7B4F-C9C2-4C79-AE3A-D939DF866D05}" srcOrd="1" destOrd="0" presId="urn:microsoft.com/office/officeart/2009/3/layout/StepUpProcess"/>
    <dgm:cxn modelId="{8C45699A-BE0F-4530-9F9C-D65F507975E6}" type="presParOf" srcId="{5119D2E7-495B-46F2-950B-6F3FCA8F8361}" destId="{2644393E-A772-4FAD-86F6-C4D79FE356B1}" srcOrd="2" destOrd="0" presId="urn:microsoft.com/office/officeart/2009/3/layout/StepUpProcess"/>
    <dgm:cxn modelId="{5F9505F5-8EA7-4DD5-B426-434077F62CD3}" type="presParOf" srcId="{B375D6FF-3F31-45C2-943A-47273443B1BF}" destId="{DC7E4A3C-CCA0-4FD8-B41E-31C8847D995C}" srcOrd="7" destOrd="0" presId="urn:microsoft.com/office/officeart/2009/3/layout/StepUpProcess"/>
    <dgm:cxn modelId="{A2053708-76B0-4258-8DF3-8EAE0A9394C7}" type="presParOf" srcId="{DC7E4A3C-CCA0-4FD8-B41E-31C8847D995C}" destId="{89168426-2B2F-4339-829B-A2230072EAE1}" srcOrd="0" destOrd="0" presId="urn:microsoft.com/office/officeart/2009/3/layout/StepUpProcess"/>
    <dgm:cxn modelId="{9CC199BE-AD9F-47F1-A100-723B33AEF592}" type="presParOf" srcId="{B375D6FF-3F31-45C2-943A-47273443B1BF}" destId="{34708338-C16F-4359-A5DD-128665EE234C}" srcOrd="8" destOrd="0" presId="urn:microsoft.com/office/officeart/2009/3/layout/StepUpProcess"/>
    <dgm:cxn modelId="{30B4C871-C7EA-4BD8-AC5D-748624DD135C}" type="presParOf" srcId="{34708338-C16F-4359-A5DD-128665EE234C}" destId="{99E5A63E-DC5F-4494-ACFE-9A7BAE49B2A5}" srcOrd="0" destOrd="0" presId="urn:microsoft.com/office/officeart/2009/3/layout/StepUpProcess"/>
    <dgm:cxn modelId="{16DEF28A-0DE1-4400-AF1E-C8F9BF511671}" type="presParOf" srcId="{34708338-C16F-4359-A5DD-128665EE234C}" destId="{86A1B1CE-6509-4951-AC23-196DE34EA909}" srcOrd="1" destOrd="0" presId="urn:microsoft.com/office/officeart/2009/3/layout/StepUpProcess"/>
    <dgm:cxn modelId="{30C5CE4C-9221-4029-83E0-4F599A8B420F}" type="presParOf" srcId="{34708338-C16F-4359-A5DD-128665EE234C}" destId="{E2BE5AE9-73C1-4626-8594-30ABE902BD7F}" srcOrd="2" destOrd="0" presId="urn:microsoft.com/office/officeart/2009/3/layout/StepUpProcess"/>
    <dgm:cxn modelId="{9CFF1ECE-5CB5-4674-9295-4B772F63C535}" type="presParOf" srcId="{B375D6FF-3F31-45C2-943A-47273443B1BF}" destId="{BF33EA8E-30EB-4C8D-B5A8-D80B2967E2AA}" srcOrd="9" destOrd="0" presId="urn:microsoft.com/office/officeart/2009/3/layout/StepUpProcess"/>
    <dgm:cxn modelId="{BCE5EE8E-2F50-4332-9207-D7E5E81515A6}" type="presParOf" srcId="{BF33EA8E-30EB-4C8D-B5A8-D80B2967E2AA}" destId="{27400F64-4C35-42C2-96AF-547ACC43988D}" srcOrd="0" destOrd="0" presId="urn:microsoft.com/office/officeart/2009/3/layout/StepUpProcess"/>
    <dgm:cxn modelId="{7F77DDBE-CD87-4E01-9301-C95621F1AA15}" type="presParOf" srcId="{B375D6FF-3F31-45C2-943A-47273443B1BF}" destId="{DD641D19-4A90-4D4D-AA7B-7FD1A42108A4}" srcOrd="10" destOrd="0" presId="urn:microsoft.com/office/officeart/2009/3/layout/StepUpProcess"/>
    <dgm:cxn modelId="{EB3B7214-471F-49EF-8EDB-F0A967D9E163}" type="presParOf" srcId="{DD641D19-4A90-4D4D-AA7B-7FD1A42108A4}" destId="{E23289A9-D292-4B54-BD5B-AB3971B14FB4}" srcOrd="0" destOrd="0" presId="urn:microsoft.com/office/officeart/2009/3/layout/StepUpProcess"/>
    <dgm:cxn modelId="{5CFC54B8-73E3-41AE-8C83-BF7ADC226A72}" type="presParOf" srcId="{DD641D19-4A90-4D4D-AA7B-7FD1A42108A4}" destId="{16B87087-10FC-491F-BDD4-012F445945AD}" srcOrd="1" destOrd="0" presId="urn:microsoft.com/office/officeart/2009/3/layout/StepUpProcess"/>
    <dgm:cxn modelId="{F5AB7C20-CDF5-4A69-806A-4D9F59F5E0F0}" type="presParOf" srcId="{DD641D19-4A90-4D4D-AA7B-7FD1A42108A4}" destId="{EC355500-0A3A-474E-9CB6-DA57370DA15B}" srcOrd="2" destOrd="0" presId="urn:microsoft.com/office/officeart/2009/3/layout/StepUpProcess"/>
    <dgm:cxn modelId="{ACD2ACF9-22EE-41A0-A9BF-A02C3A8EA9C8}" type="presParOf" srcId="{B375D6FF-3F31-45C2-943A-47273443B1BF}" destId="{3EE7592D-4E6D-43DC-9E34-074C05E5138D}" srcOrd="11" destOrd="0" presId="urn:microsoft.com/office/officeart/2009/3/layout/StepUpProcess"/>
    <dgm:cxn modelId="{25A00341-9B20-4B6E-8758-B541D44CBB0C}" type="presParOf" srcId="{3EE7592D-4E6D-43DC-9E34-074C05E5138D}" destId="{C4AFE80F-9BCC-4B01-B017-DAD3B007BCFC}" srcOrd="0" destOrd="0" presId="urn:microsoft.com/office/officeart/2009/3/layout/StepUpProcess"/>
    <dgm:cxn modelId="{30D9844D-D2B4-3546-94A4-2BD7BB7C85F4}" type="presParOf" srcId="{B375D6FF-3F31-45C2-943A-47273443B1BF}" destId="{39780755-EC3A-A242-878E-5C02A98F39AB}" srcOrd="12" destOrd="0" presId="urn:microsoft.com/office/officeart/2009/3/layout/StepUpProcess"/>
    <dgm:cxn modelId="{1A952408-81E5-D743-A04C-844E1C7F0499}" type="presParOf" srcId="{39780755-EC3A-A242-878E-5C02A98F39AB}" destId="{D57E25C2-0F56-F345-990E-1E9C6FF267C4}" srcOrd="0" destOrd="0" presId="urn:microsoft.com/office/officeart/2009/3/layout/StepUpProcess"/>
    <dgm:cxn modelId="{397329B3-490A-D846-BA56-7E781D44357B}" type="presParOf" srcId="{39780755-EC3A-A242-878E-5C02A98F39AB}" destId="{6A9208C9-B988-B64D-A62B-8F96F87318E0}" srcOrd="1" destOrd="0" presId="urn:microsoft.com/office/officeart/2009/3/layout/StepUpProcess"/>
    <dgm:cxn modelId="{1EA0953C-1013-064E-8803-E3A05ECDE608}" type="presParOf" srcId="{39780755-EC3A-A242-878E-5C02A98F39AB}" destId="{04915EB9-23A5-6B49-9456-42A99F32AC4C}" srcOrd="2" destOrd="0" presId="urn:microsoft.com/office/officeart/2009/3/layout/StepUpProcess"/>
    <dgm:cxn modelId="{E1B71259-DE2F-8B41-9FE6-D8B8BBF33C4D}" type="presParOf" srcId="{B375D6FF-3F31-45C2-943A-47273443B1BF}" destId="{79CBE4C7-5002-8A49-B7F8-A4CF9847255E}" srcOrd="13" destOrd="0" presId="urn:microsoft.com/office/officeart/2009/3/layout/StepUpProcess"/>
    <dgm:cxn modelId="{17290307-A2DE-DE4E-941A-729D1C17AFB8}" type="presParOf" srcId="{79CBE4C7-5002-8A49-B7F8-A4CF9847255E}" destId="{A1606FC2-5A1D-0A49-B0CD-70553751BBC7}" srcOrd="0" destOrd="0" presId="urn:microsoft.com/office/officeart/2009/3/layout/StepUpProcess"/>
    <dgm:cxn modelId="{1E2E6B6A-6367-6344-AE59-D6B8AECE6A4A}" type="presParOf" srcId="{B375D6FF-3F31-45C2-943A-47273443B1BF}" destId="{72241D8B-3B14-F447-AA88-5BC97687FE52}" srcOrd="14" destOrd="0" presId="urn:microsoft.com/office/officeart/2009/3/layout/StepUpProcess"/>
    <dgm:cxn modelId="{B8ADB697-8C58-9C47-ADE7-F9968E903619}" type="presParOf" srcId="{72241D8B-3B14-F447-AA88-5BC97687FE52}" destId="{22AF7D94-5B58-0545-83A0-436622C13775}" srcOrd="0" destOrd="0" presId="urn:microsoft.com/office/officeart/2009/3/layout/StepUpProcess"/>
    <dgm:cxn modelId="{49B0AD57-236C-2D46-A087-A73966008A34}" type="presParOf" srcId="{72241D8B-3B14-F447-AA88-5BC97687FE52}" destId="{E2B167EA-E2DA-4446-8B1B-1AA021175761}"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8462ED-F474-43D9-81B3-BB6AE3E80626}" type="doc">
      <dgm:prSet loTypeId="urn:microsoft.com/office/officeart/2009/3/layout/StepUpProcess" loCatId="process" qsTypeId="urn:microsoft.com/office/officeart/2005/8/quickstyle/simple1" qsCatId="simple" csTypeId="urn:microsoft.com/office/officeart/2005/8/colors/colorful4" csCatId="colorful" phldr="1"/>
      <dgm:spPr/>
    </dgm:pt>
    <dgm:pt modelId="{059433CC-7D28-4834-B731-5EAF1C9F0901}">
      <dgm:prSet phldrT="[Text]"/>
      <dgm:spPr/>
      <dgm:t>
        <a:bodyPr/>
        <a:lstStyle/>
        <a:p>
          <a:r>
            <a:rPr lang="en-US" dirty="0"/>
            <a:t>Literature Review</a:t>
          </a:r>
        </a:p>
      </dgm:t>
    </dgm:pt>
    <dgm:pt modelId="{55F37C68-E0C9-42FF-9DA0-114E5F23C5EB}" type="parTrans" cxnId="{D739240E-CE42-44CC-8A4E-3EAC29393C51}">
      <dgm:prSet/>
      <dgm:spPr/>
      <dgm:t>
        <a:bodyPr/>
        <a:lstStyle/>
        <a:p>
          <a:endParaRPr lang="en-US"/>
        </a:p>
      </dgm:t>
    </dgm:pt>
    <dgm:pt modelId="{C94F9CBF-68BA-43D7-8184-B7512A8C1161}" type="sibTrans" cxnId="{D739240E-CE42-44CC-8A4E-3EAC29393C51}">
      <dgm:prSet/>
      <dgm:spPr/>
      <dgm:t>
        <a:bodyPr/>
        <a:lstStyle/>
        <a:p>
          <a:endParaRPr lang="en-US"/>
        </a:p>
      </dgm:t>
    </dgm:pt>
    <dgm:pt modelId="{FE016A98-2BDE-4FC1-89B4-1433794C0CC1}">
      <dgm:prSet phldrT="[Text]"/>
      <dgm:spPr/>
      <dgm:t>
        <a:bodyPr/>
        <a:lstStyle/>
        <a:p>
          <a:r>
            <a:rPr lang="en-US" dirty="0"/>
            <a:t>Research Design/Methods</a:t>
          </a:r>
        </a:p>
      </dgm:t>
    </dgm:pt>
    <dgm:pt modelId="{B59C46ED-0017-4E45-82D1-D2A261D96B62}" type="parTrans" cxnId="{ED50128D-47FD-443E-B800-D4D6ABDD30E1}">
      <dgm:prSet/>
      <dgm:spPr/>
      <dgm:t>
        <a:bodyPr/>
        <a:lstStyle/>
        <a:p>
          <a:endParaRPr lang="en-US"/>
        </a:p>
      </dgm:t>
    </dgm:pt>
    <dgm:pt modelId="{FB973E5D-B40C-4EEC-AB9D-BB33D229FC53}" type="sibTrans" cxnId="{ED50128D-47FD-443E-B800-D4D6ABDD30E1}">
      <dgm:prSet/>
      <dgm:spPr/>
      <dgm:t>
        <a:bodyPr/>
        <a:lstStyle/>
        <a:p>
          <a:endParaRPr lang="en-US"/>
        </a:p>
      </dgm:t>
    </dgm:pt>
    <dgm:pt modelId="{02ECDE80-1BF8-406D-A661-4CAF797A564D}">
      <dgm:prSet phldrT="[Text]"/>
      <dgm:spPr/>
      <dgm:t>
        <a:bodyPr/>
        <a:lstStyle/>
        <a:p>
          <a:r>
            <a:rPr lang="en-US" dirty="0"/>
            <a:t>IRB Approval (if applicable)</a:t>
          </a:r>
        </a:p>
      </dgm:t>
    </dgm:pt>
    <dgm:pt modelId="{19473EA3-71FE-4019-99B5-A2D46BDC7ED2}" type="parTrans" cxnId="{5652F40E-4CEF-494A-98F9-C634D080EC54}">
      <dgm:prSet/>
      <dgm:spPr/>
      <dgm:t>
        <a:bodyPr/>
        <a:lstStyle/>
        <a:p>
          <a:endParaRPr lang="en-US"/>
        </a:p>
      </dgm:t>
    </dgm:pt>
    <dgm:pt modelId="{3CA404D7-A108-4253-922D-B88D8DCD41F1}" type="sibTrans" cxnId="{5652F40E-4CEF-494A-98F9-C634D080EC54}">
      <dgm:prSet/>
      <dgm:spPr/>
      <dgm:t>
        <a:bodyPr/>
        <a:lstStyle/>
        <a:p>
          <a:endParaRPr lang="en-US"/>
        </a:p>
      </dgm:t>
    </dgm:pt>
    <dgm:pt modelId="{7DD353A8-B610-4071-9CF6-D543FE6E1B8C}">
      <dgm:prSet phldrT="[Text]"/>
      <dgm:spPr/>
      <dgm:t>
        <a:bodyPr/>
        <a:lstStyle/>
        <a:p>
          <a:r>
            <a:rPr lang="en-US" dirty="0"/>
            <a:t>Data Collection</a:t>
          </a:r>
        </a:p>
      </dgm:t>
    </dgm:pt>
    <dgm:pt modelId="{CF2E53A3-BAF7-4E36-8B38-8655FFA11CF9}" type="parTrans" cxnId="{FBDF23EE-A86F-4E3C-96D1-AE42A9CF4E70}">
      <dgm:prSet/>
      <dgm:spPr/>
      <dgm:t>
        <a:bodyPr/>
        <a:lstStyle/>
        <a:p>
          <a:endParaRPr lang="en-US"/>
        </a:p>
      </dgm:t>
    </dgm:pt>
    <dgm:pt modelId="{59898864-3953-4F7E-839F-D0259CC6A0FB}" type="sibTrans" cxnId="{FBDF23EE-A86F-4E3C-96D1-AE42A9CF4E70}">
      <dgm:prSet/>
      <dgm:spPr/>
      <dgm:t>
        <a:bodyPr/>
        <a:lstStyle/>
        <a:p>
          <a:endParaRPr lang="en-US"/>
        </a:p>
      </dgm:t>
    </dgm:pt>
    <dgm:pt modelId="{922B7C41-12AB-40FC-B2BE-4A88BA06B4FB}">
      <dgm:prSet phldrT="[Text]"/>
      <dgm:spPr/>
      <dgm:t>
        <a:bodyPr/>
        <a:lstStyle/>
        <a:p>
          <a:r>
            <a:rPr lang="en-US" dirty="0"/>
            <a:t>Research Questions</a:t>
          </a:r>
        </a:p>
      </dgm:t>
    </dgm:pt>
    <dgm:pt modelId="{036386BB-DBA7-407B-BC7D-7686F1ED5EF3}" type="parTrans" cxnId="{488201F4-9CA8-4A65-8FD4-E580C9548178}">
      <dgm:prSet/>
      <dgm:spPr/>
      <dgm:t>
        <a:bodyPr/>
        <a:lstStyle/>
        <a:p>
          <a:endParaRPr lang="en-US"/>
        </a:p>
      </dgm:t>
    </dgm:pt>
    <dgm:pt modelId="{C958E34F-6BFA-4FD4-B11C-A81EAEEF27E1}" type="sibTrans" cxnId="{488201F4-9CA8-4A65-8FD4-E580C9548178}">
      <dgm:prSet/>
      <dgm:spPr/>
      <dgm:t>
        <a:bodyPr/>
        <a:lstStyle/>
        <a:p>
          <a:endParaRPr lang="en-US"/>
        </a:p>
      </dgm:t>
    </dgm:pt>
    <dgm:pt modelId="{776A659D-D5EF-474C-BA25-E99C1B37DEEB}">
      <dgm:prSet phldrT="[Text]"/>
      <dgm:spPr/>
      <dgm:t>
        <a:bodyPr/>
        <a:lstStyle/>
        <a:p>
          <a:r>
            <a:rPr lang="en-US" dirty="0"/>
            <a:t>Write-Up</a:t>
          </a:r>
        </a:p>
      </dgm:t>
    </dgm:pt>
    <dgm:pt modelId="{1D890672-C543-436C-9FFD-EF6A389F6EBA}" type="parTrans" cxnId="{8F215200-DFE7-4FAD-8BCE-532A031865C7}">
      <dgm:prSet/>
      <dgm:spPr/>
      <dgm:t>
        <a:bodyPr/>
        <a:lstStyle/>
        <a:p>
          <a:endParaRPr lang="en-US"/>
        </a:p>
      </dgm:t>
    </dgm:pt>
    <dgm:pt modelId="{470352C3-4503-49F8-9312-8C2A69EC75E4}" type="sibTrans" cxnId="{8F215200-DFE7-4FAD-8BCE-532A031865C7}">
      <dgm:prSet/>
      <dgm:spPr/>
      <dgm:t>
        <a:bodyPr/>
        <a:lstStyle/>
        <a:p>
          <a:endParaRPr lang="en-US"/>
        </a:p>
      </dgm:t>
    </dgm:pt>
    <dgm:pt modelId="{076A0BFC-0A8F-4A32-9253-7B6BABE846D0}">
      <dgm:prSet phldrT="[Text]"/>
      <dgm:spPr/>
      <dgm:t>
        <a:bodyPr/>
        <a:lstStyle/>
        <a:p>
          <a:r>
            <a:rPr lang="en-US" dirty="0"/>
            <a:t>Data Analysis</a:t>
          </a:r>
        </a:p>
      </dgm:t>
    </dgm:pt>
    <dgm:pt modelId="{C61459F3-C917-4341-81B7-E2C5D7A098D4}" type="sibTrans" cxnId="{98A4C0ED-D713-48BA-8972-63D1B366E24C}">
      <dgm:prSet/>
      <dgm:spPr/>
      <dgm:t>
        <a:bodyPr/>
        <a:lstStyle/>
        <a:p>
          <a:endParaRPr lang="en-US"/>
        </a:p>
      </dgm:t>
    </dgm:pt>
    <dgm:pt modelId="{6ACCC516-BF6A-4B8D-A2DA-0AE17D93B4C1}" type="parTrans" cxnId="{98A4C0ED-D713-48BA-8972-63D1B366E24C}">
      <dgm:prSet/>
      <dgm:spPr/>
      <dgm:t>
        <a:bodyPr/>
        <a:lstStyle/>
        <a:p>
          <a:endParaRPr lang="en-US"/>
        </a:p>
      </dgm:t>
    </dgm:pt>
    <dgm:pt modelId="{BAD73A7E-6CA8-8445-B605-24DC8DE24335}">
      <dgm:prSet phldrT="[Text]"/>
      <dgm:spPr/>
      <dgm:t>
        <a:bodyPr/>
        <a:lstStyle/>
        <a:p>
          <a:r>
            <a:rPr lang="en-US" dirty="0"/>
            <a:t>Published</a:t>
          </a:r>
        </a:p>
      </dgm:t>
    </dgm:pt>
    <dgm:pt modelId="{38015AFA-099C-264F-BAFD-C2AC1732AA08}" type="parTrans" cxnId="{06FFBD1C-DCF8-7D44-A4BD-822A9E66ABBE}">
      <dgm:prSet/>
      <dgm:spPr/>
      <dgm:t>
        <a:bodyPr/>
        <a:lstStyle/>
        <a:p>
          <a:endParaRPr lang="en-US"/>
        </a:p>
      </dgm:t>
    </dgm:pt>
    <dgm:pt modelId="{74197808-1E6B-5E4E-811A-B5387C41B476}" type="sibTrans" cxnId="{06FFBD1C-DCF8-7D44-A4BD-822A9E66ABBE}">
      <dgm:prSet/>
      <dgm:spPr/>
      <dgm:t>
        <a:bodyPr/>
        <a:lstStyle/>
        <a:p>
          <a:endParaRPr lang="en-US"/>
        </a:p>
      </dgm:t>
    </dgm:pt>
    <dgm:pt modelId="{B375D6FF-3F31-45C2-943A-47273443B1BF}" type="pres">
      <dgm:prSet presAssocID="{148462ED-F474-43D9-81B3-BB6AE3E80626}" presName="rootnode" presStyleCnt="0">
        <dgm:presLayoutVars>
          <dgm:chMax/>
          <dgm:chPref/>
          <dgm:dir/>
          <dgm:animLvl val="lvl"/>
        </dgm:presLayoutVars>
      </dgm:prSet>
      <dgm:spPr/>
    </dgm:pt>
    <dgm:pt modelId="{4145EE09-1B3D-48BE-9996-7D38F0CDBBC2}" type="pres">
      <dgm:prSet presAssocID="{922B7C41-12AB-40FC-B2BE-4A88BA06B4FB}" presName="composite" presStyleCnt="0"/>
      <dgm:spPr/>
    </dgm:pt>
    <dgm:pt modelId="{74D08680-FF7B-48F3-9145-3E9A40CBFE46}" type="pres">
      <dgm:prSet presAssocID="{922B7C41-12AB-40FC-B2BE-4A88BA06B4FB}" presName="LShape" presStyleLbl="alignNode1" presStyleIdx="0" presStyleCnt="15"/>
      <dgm:spPr/>
    </dgm:pt>
    <dgm:pt modelId="{E4A16766-8750-4D93-A5E5-3DA8EB4C1D7A}" type="pres">
      <dgm:prSet presAssocID="{922B7C41-12AB-40FC-B2BE-4A88BA06B4FB}" presName="ParentText" presStyleLbl="revTx" presStyleIdx="0" presStyleCnt="8">
        <dgm:presLayoutVars>
          <dgm:chMax val="0"/>
          <dgm:chPref val="0"/>
          <dgm:bulletEnabled val="1"/>
        </dgm:presLayoutVars>
      </dgm:prSet>
      <dgm:spPr/>
    </dgm:pt>
    <dgm:pt modelId="{A192D073-9857-48DF-829B-72DFC63F418F}" type="pres">
      <dgm:prSet presAssocID="{922B7C41-12AB-40FC-B2BE-4A88BA06B4FB}" presName="Triangle" presStyleLbl="alignNode1" presStyleIdx="1" presStyleCnt="15"/>
      <dgm:spPr>
        <a:solidFill>
          <a:srgbClr val="CDEA27"/>
        </a:solidFill>
      </dgm:spPr>
    </dgm:pt>
    <dgm:pt modelId="{CA17A30B-A30E-405C-A5BE-1CC2808DB503}" type="pres">
      <dgm:prSet presAssocID="{C958E34F-6BFA-4FD4-B11C-A81EAEEF27E1}" presName="sibTrans" presStyleCnt="0"/>
      <dgm:spPr/>
    </dgm:pt>
    <dgm:pt modelId="{230DB117-DEFE-4510-A8FF-E88BF6E5ADF9}" type="pres">
      <dgm:prSet presAssocID="{C958E34F-6BFA-4FD4-B11C-A81EAEEF27E1}" presName="space" presStyleCnt="0"/>
      <dgm:spPr/>
    </dgm:pt>
    <dgm:pt modelId="{29D5FAA7-9866-47C0-B645-6A3E71998029}" type="pres">
      <dgm:prSet presAssocID="{059433CC-7D28-4834-B731-5EAF1C9F0901}" presName="composite" presStyleCnt="0"/>
      <dgm:spPr/>
    </dgm:pt>
    <dgm:pt modelId="{A31177EC-158C-4DDC-9D57-CD1DDC64CD38}" type="pres">
      <dgm:prSet presAssocID="{059433CC-7D28-4834-B731-5EAF1C9F0901}" presName="LShape" presStyleLbl="alignNode1" presStyleIdx="2" presStyleCnt="15"/>
      <dgm:spPr/>
    </dgm:pt>
    <dgm:pt modelId="{AFB1CF0E-76A0-4581-AC52-937F2B0883C2}" type="pres">
      <dgm:prSet presAssocID="{059433CC-7D28-4834-B731-5EAF1C9F0901}" presName="ParentText" presStyleLbl="revTx" presStyleIdx="1" presStyleCnt="8">
        <dgm:presLayoutVars>
          <dgm:chMax val="0"/>
          <dgm:chPref val="0"/>
          <dgm:bulletEnabled val="1"/>
        </dgm:presLayoutVars>
      </dgm:prSet>
      <dgm:spPr/>
    </dgm:pt>
    <dgm:pt modelId="{F89B987A-8F3B-49EA-8FAF-1826462D4297}" type="pres">
      <dgm:prSet presAssocID="{059433CC-7D28-4834-B731-5EAF1C9F0901}" presName="Triangle" presStyleLbl="alignNode1" presStyleIdx="3" presStyleCnt="15"/>
      <dgm:spPr/>
    </dgm:pt>
    <dgm:pt modelId="{08AD76E2-5B76-4531-BB6C-BC147B6903AB}" type="pres">
      <dgm:prSet presAssocID="{C94F9CBF-68BA-43D7-8184-B7512A8C1161}" presName="sibTrans" presStyleCnt="0"/>
      <dgm:spPr/>
    </dgm:pt>
    <dgm:pt modelId="{AA733278-3BD4-4195-9C8E-6C2FD750AAB2}" type="pres">
      <dgm:prSet presAssocID="{C94F9CBF-68BA-43D7-8184-B7512A8C1161}" presName="space" presStyleCnt="0"/>
      <dgm:spPr/>
    </dgm:pt>
    <dgm:pt modelId="{3A838245-5C89-4892-9954-7F2F233B31A5}" type="pres">
      <dgm:prSet presAssocID="{FE016A98-2BDE-4FC1-89B4-1433794C0CC1}" presName="composite" presStyleCnt="0"/>
      <dgm:spPr/>
    </dgm:pt>
    <dgm:pt modelId="{E3E0CF2E-6ED2-4F36-A13C-62A81117466C}" type="pres">
      <dgm:prSet presAssocID="{FE016A98-2BDE-4FC1-89B4-1433794C0CC1}" presName="LShape" presStyleLbl="alignNode1" presStyleIdx="4" presStyleCnt="15"/>
      <dgm:spPr/>
    </dgm:pt>
    <dgm:pt modelId="{51DF5621-D957-4313-8AFB-29E262925C47}" type="pres">
      <dgm:prSet presAssocID="{FE016A98-2BDE-4FC1-89B4-1433794C0CC1}" presName="ParentText" presStyleLbl="revTx" presStyleIdx="2" presStyleCnt="8">
        <dgm:presLayoutVars>
          <dgm:chMax val="0"/>
          <dgm:chPref val="0"/>
          <dgm:bulletEnabled val="1"/>
        </dgm:presLayoutVars>
      </dgm:prSet>
      <dgm:spPr/>
    </dgm:pt>
    <dgm:pt modelId="{03F5044D-DDA6-4AAE-B17A-BC34C5C0BB08}" type="pres">
      <dgm:prSet presAssocID="{FE016A98-2BDE-4FC1-89B4-1433794C0CC1}" presName="Triangle" presStyleLbl="alignNode1" presStyleIdx="5" presStyleCnt="15"/>
      <dgm:spPr/>
    </dgm:pt>
    <dgm:pt modelId="{61802EF3-8B3B-489D-AADD-5FE3E19F4AA8}" type="pres">
      <dgm:prSet presAssocID="{FB973E5D-B40C-4EEC-AB9D-BB33D229FC53}" presName="sibTrans" presStyleCnt="0"/>
      <dgm:spPr/>
    </dgm:pt>
    <dgm:pt modelId="{6628C960-7C72-4C4F-9ACC-EC14669734F9}" type="pres">
      <dgm:prSet presAssocID="{FB973E5D-B40C-4EEC-AB9D-BB33D229FC53}" presName="space" presStyleCnt="0"/>
      <dgm:spPr/>
    </dgm:pt>
    <dgm:pt modelId="{5119D2E7-495B-46F2-950B-6F3FCA8F8361}" type="pres">
      <dgm:prSet presAssocID="{02ECDE80-1BF8-406D-A661-4CAF797A564D}" presName="composite" presStyleCnt="0"/>
      <dgm:spPr/>
    </dgm:pt>
    <dgm:pt modelId="{60BBC7C8-8D68-4C78-A060-AFDF0C45739B}" type="pres">
      <dgm:prSet presAssocID="{02ECDE80-1BF8-406D-A661-4CAF797A564D}" presName="LShape" presStyleLbl="alignNode1" presStyleIdx="6" presStyleCnt="15"/>
      <dgm:spPr/>
    </dgm:pt>
    <dgm:pt modelId="{33FC7B4F-C9C2-4C79-AE3A-D939DF866D05}" type="pres">
      <dgm:prSet presAssocID="{02ECDE80-1BF8-406D-A661-4CAF797A564D}" presName="ParentText" presStyleLbl="revTx" presStyleIdx="3" presStyleCnt="8">
        <dgm:presLayoutVars>
          <dgm:chMax val="0"/>
          <dgm:chPref val="0"/>
          <dgm:bulletEnabled val="1"/>
        </dgm:presLayoutVars>
      </dgm:prSet>
      <dgm:spPr/>
    </dgm:pt>
    <dgm:pt modelId="{2644393E-A772-4FAD-86F6-C4D79FE356B1}" type="pres">
      <dgm:prSet presAssocID="{02ECDE80-1BF8-406D-A661-4CAF797A564D}" presName="Triangle" presStyleLbl="alignNode1" presStyleIdx="7" presStyleCnt="15"/>
      <dgm:spPr/>
    </dgm:pt>
    <dgm:pt modelId="{DC7E4A3C-CCA0-4FD8-B41E-31C8847D995C}" type="pres">
      <dgm:prSet presAssocID="{3CA404D7-A108-4253-922D-B88D8DCD41F1}" presName="sibTrans" presStyleCnt="0"/>
      <dgm:spPr/>
    </dgm:pt>
    <dgm:pt modelId="{89168426-2B2F-4339-829B-A2230072EAE1}" type="pres">
      <dgm:prSet presAssocID="{3CA404D7-A108-4253-922D-B88D8DCD41F1}" presName="space" presStyleCnt="0"/>
      <dgm:spPr/>
    </dgm:pt>
    <dgm:pt modelId="{34708338-C16F-4359-A5DD-128665EE234C}" type="pres">
      <dgm:prSet presAssocID="{7DD353A8-B610-4071-9CF6-D543FE6E1B8C}" presName="composite" presStyleCnt="0"/>
      <dgm:spPr/>
    </dgm:pt>
    <dgm:pt modelId="{99E5A63E-DC5F-4494-ACFE-9A7BAE49B2A5}" type="pres">
      <dgm:prSet presAssocID="{7DD353A8-B610-4071-9CF6-D543FE6E1B8C}" presName="LShape" presStyleLbl="alignNode1" presStyleIdx="8" presStyleCnt="15"/>
      <dgm:spPr/>
    </dgm:pt>
    <dgm:pt modelId="{86A1B1CE-6509-4951-AC23-196DE34EA909}" type="pres">
      <dgm:prSet presAssocID="{7DD353A8-B610-4071-9CF6-D543FE6E1B8C}" presName="ParentText" presStyleLbl="revTx" presStyleIdx="4" presStyleCnt="8">
        <dgm:presLayoutVars>
          <dgm:chMax val="0"/>
          <dgm:chPref val="0"/>
          <dgm:bulletEnabled val="1"/>
        </dgm:presLayoutVars>
      </dgm:prSet>
      <dgm:spPr/>
    </dgm:pt>
    <dgm:pt modelId="{E2BE5AE9-73C1-4626-8594-30ABE902BD7F}" type="pres">
      <dgm:prSet presAssocID="{7DD353A8-B610-4071-9CF6-D543FE6E1B8C}" presName="Triangle" presStyleLbl="alignNode1" presStyleIdx="9" presStyleCnt="15"/>
      <dgm:spPr/>
    </dgm:pt>
    <dgm:pt modelId="{BF33EA8E-30EB-4C8D-B5A8-D80B2967E2AA}" type="pres">
      <dgm:prSet presAssocID="{59898864-3953-4F7E-839F-D0259CC6A0FB}" presName="sibTrans" presStyleCnt="0"/>
      <dgm:spPr/>
    </dgm:pt>
    <dgm:pt modelId="{27400F64-4C35-42C2-96AF-547ACC43988D}" type="pres">
      <dgm:prSet presAssocID="{59898864-3953-4F7E-839F-D0259CC6A0FB}" presName="space" presStyleCnt="0"/>
      <dgm:spPr/>
    </dgm:pt>
    <dgm:pt modelId="{DD641D19-4A90-4D4D-AA7B-7FD1A42108A4}" type="pres">
      <dgm:prSet presAssocID="{076A0BFC-0A8F-4A32-9253-7B6BABE846D0}" presName="composite" presStyleCnt="0"/>
      <dgm:spPr/>
    </dgm:pt>
    <dgm:pt modelId="{E23289A9-D292-4B54-BD5B-AB3971B14FB4}" type="pres">
      <dgm:prSet presAssocID="{076A0BFC-0A8F-4A32-9253-7B6BABE846D0}" presName="LShape" presStyleLbl="alignNode1" presStyleIdx="10" presStyleCnt="15"/>
      <dgm:spPr/>
    </dgm:pt>
    <dgm:pt modelId="{16B87087-10FC-491F-BDD4-012F445945AD}" type="pres">
      <dgm:prSet presAssocID="{076A0BFC-0A8F-4A32-9253-7B6BABE846D0}" presName="ParentText" presStyleLbl="revTx" presStyleIdx="5" presStyleCnt="8">
        <dgm:presLayoutVars>
          <dgm:chMax val="0"/>
          <dgm:chPref val="0"/>
          <dgm:bulletEnabled val="1"/>
        </dgm:presLayoutVars>
      </dgm:prSet>
      <dgm:spPr/>
    </dgm:pt>
    <dgm:pt modelId="{EC355500-0A3A-474E-9CB6-DA57370DA15B}" type="pres">
      <dgm:prSet presAssocID="{076A0BFC-0A8F-4A32-9253-7B6BABE846D0}" presName="Triangle" presStyleLbl="alignNode1" presStyleIdx="11" presStyleCnt="15"/>
      <dgm:spPr/>
    </dgm:pt>
    <dgm:pt modelId="{3EE7592D-4E6D-43DC-9E34-074C05E5138D}" type="pres">
      <dgm:prSet presAssocID="{C61459F3-C917-4341-81B7-E2C5D7A098D4}" presName="sibTrans" presStyleCnt="0"/>
      <dgm:spPr/>
    </dgm:pt>
    <dgm:pt modelId="{C4AFE80F-9BCC-4B01-B017-DAD3B007BCFC}" type="pres">
      <dgm:prSet presAssocID="{C61459F3-C917-4341-81B7-E2C5D7A098D4}" presName="space" presStyleCnt="0"/>
      <dgm:spPr/>
    </dgm:pt>
    <dgm:pt modelId="{78772DDF-82AC-4353-A51D-3F412515D9F8}" type="pres">
      <dgm:prSet presAssocID="{776A659D-D5EF-474C-BA25-E99C1B37DEEB}" presName="composite" presStyleCnt="0"/>
      <dgm:spPr/>
    </dgm:pt>
    <dgm:pt modelId="{139DAA74-FE52-4012-AC2E-8D3FE6880666}" type="pres">
      <dgm:prSet presAssocID="{776A659D-D5EF-474C-BA25-E99C1B37DEEB}" presName="LShape" presStyleLbl="alignNode1" presStyleIdx="12" presStyleCnt="15"/>
      <dgm:spPr/>
    </dgm:pt>
    <dgm:pt modelId="{3701F513-2AD3-4384-818D-090D9132FC2F}" type="pres">
      <dgm:prSet presAssocID="{776A659D-D5EF-474C-BA25-E99C1B37DEEB}" presName="ParentText" presStyleLbl="revTx" presStyleIdx="6" presStyleCnt="8">
        <dgm:presLayoutVars>
          <dgm:chMax val="0"/>
          <dgm:chPref val="0"/>
          <dgm:bulletEnabled val="1"/>
        </dgm:presLayoutVars>
      </dgm:prSet>
      <dgm:spPr/>
    </dgm:pt>
    <dgm:pt modelId="{63B00CC0-087A-1143-AEC8-DC794B95E54A}" type="pres">
      <dgm:prSet presAssocID="{776A659D-D5EF-474C-BA25-E99C1B37DEEB}" presName="Triangle" presStyleLbl="alignNode1" presStyleIdx="13" presStyleCnt="15"/>
      <dgm:spPr/>
    </dgm:pt>
    <dgm:pt modelId="{F88F6F97-3371-E947-8D80-26A1CD3C0CA6}" type="pres">
      <dgm:prSet presAssocID="{470352C3-4503-49F8-9312-8C2A69EC75E4}" presName="sibTrans" presStyleCnt="0"/>
      <dgm:spPr/>
    </dgm:pt>
    <dgm:pt modelId="{9EF990A1-2F87-8B4A-94E7-357593E387C0}" type="pres">
      <dgm:prSet presAssocID="{470352C3-4503-49F8-9312-8C2A69EC75E4}" presName="space" presStyleCnt="0"/>
      <dgm:spPr/>
    </dgm:pt>
    <dgm:pt modelId="{D1634F2D-4E70-AE45-AB73-83EBBBC4C785}" type="pres">
      <dgm:prSet presAssocID="{BAD73A7E-6CA8-8445-B605-24DC8DE24335}" presName="composite" presStyleCnt="0"/>
      <dgm:spPr/>
    </dgm:pt>
    <dgm:pt modelId="{E5D21EFE-019C-8944-A16C-1231370D21AE}" type="pres">
      <dgm:prSet presAssocID="{BAD73A7E-6CA8-8445-B605-24DC8DE24335}" presName="LShape" presStyleLbl="alignNode1" presStyleIdx="14" presStyleCnt="15" custLinFactNeighborX="731" custLinFactNeighborY="1892"/>
      <dgm:spPr/>
    </dgm:pt>
    <dgm:pt modelId="{FDDCC6E6-5759-854A-B78C-342208CBFDD1}" type="pres">
      <dgm:prSet presAssocID="{BAD73A7E-6CA8-8445-B605-24DC8DE24335}" presName="ParentText" presStyleLbl="revTx" presStyleIdx="7" presStyleCnt="8">
        <dgm:presLayoutVars>
          <dgm:chMax val="0"/>
          <dgm:chPref val="0"/>
          <dgm:bulletEnabled val="1"/>
        </dgm:presLayoutVars>
      </dgm:prSet>
      <dgm:spPr/>
    </dgm:pt>
  </dgm:ptLst>
  <dgm:cxnLst>
    <dgm:cxn modelId="{8F215200-DFE7-4FAD-8BCE-532A031865C7}" srcId="{148462ED-F474-43D9-81B3-BB6AE3E80626}" destId="{776A659D-D5EF-474C-BA25-E99C1B37DEEB}" srcOrd="6" destOrd="0" parTransId="{1D890672-C543-436C-9FFD-EF6A389F6EBA}" sibTransId="{470352C3-4503-49F8-9312-8C2A69EC75E4}"/>
    <dgm:cxn modelId="{D739240E-CE42-44CC-8A4E-3EAC29393C51}" srcId="{148462ED-F474-43D9-81B3-BB6AE3E80626}" destId="{059433CC-7D28-4834-B731-5EAF1C9F0901}" srcOrd="1" destOrd="0" parTransId="{55F37C68-E0C9-42FF-9DA0-114E5F23C5EB}" sibTransId="{C94F9CBF-68BA-43D7-8184-B7512A8C1161}"/>
    <dgm:cxn modelId="{5652F40E-4CEF-494A-98F9-C634D080EC54}" srcId="{148462ED-F474-43D9-81B3-BB6AE3E80626}" destId="{02ECDE80-1BF8-406D-A661-4CAF797A564D}" srcOrd="3" destOrd="0" parTransId="{19473EA3-71FE-4019-99B5-A2D46BDC7ED2}" sibTransId="{3CA404D7-A108-4253-922D-B88D8DCD41F1}"/>
    <dgm:cxn modelId="{06FFBD1C-DCF8-7D44-A4BD-822A9E66ABBE}" srcId="{148462ED-F474-43D9-81B3-BB6AE3E80626}" destId="{BAD73A7E-6CA8-8445-B605-24DC8DE24335}" srcOrd="7" destOrd="0" parTransId="{38015AFA-099C-264F-BAFD-C2AC1732AA08}" sibTransId="{74197808-1E6B-5E4E-811A-B5387C41B476}"/>
    <dgm:cxn modelId="{1CA3D162-A1F2-DB47-AB1F-644E48C0A48B}" type="presOf" srcId="{776A659D-D5EF-474C-BA25-E99C1B37DEEB}" destId="{3701F513-2AD3-4384-818D-090D9132FC2F}" srcOrd="0" destOrd="0" presId="urn:microsoft.com/office/officeart/2009/3/layout/StepUpProcess"/>
    <dgm:cxn modelId="{15F56073-184F-674E-B8F1-F012DA28DA74}" type="presOf" srcId="{02ECDE80-1BF8-406D-A661-4CAF797A564D}" destId="{33FC7B4F-C9C2-4C79-AE3A-D939DF866D05}" srcOrd="0" destOrd="0" presId="urn:microsoft.com/office/officeart/2009/3/layout/StepUpProcess"/>
    <dgm:cxn modelId="{ED50128D-47FD-443E-B800-D4D6ABDD30E1}" srcId="{148462ED-F474-43D9-81B3-BB6AE3E80626}" destId="{FE016A98-2BDE-4FC1-89B4-1433794C0CC1}" srcOrd="2" destOrd="0" parTransId="{B59C46ED-0017-4E45-82D1-D2A261D96B62}" sibTransId="{FB973E5D-B40C-4EEC-AB9D-BB33D229FC53}"/>
    <dgm:cxn modelId="{116BD391-8DC8-6249-9180-18734D056DFA}" type="presOf" srcId="{BAD73A7E-6CA8-8445-B605-24DC8DE24335}" destId="{FDDCC6E6-5759-854A-B78C-342208CBFDD1}" srcOrd="0" destOrd="0" presId="urn:microsoft.com/office/officeart/2009/3/layout/StepUpProcess"/>
    <dgm:cxn modelId="{CF9D9099-2D8A-044E-9036-E7F3EDFF408F}" type="presOf" srcId="{7DD353A8-B610-4071-9CF6-D543FE6E1B8C}" destId="{86A1B1CE-6509-4951-AC23-196DE34EA909}" srcOrd="0" destOrd="0" presId="urn:microsoft.com/office/officeart/2009/3/layout/StepUpProcess"/>
    <dgm:cxn modelId="{FB99D89B-7BDF-4B7D-A6F1-83D576D6A36C}" type="presOf" srcId="{148462ED-F474-43D9-81B3-BB6AE3E80626}" destId="{B375D6FF-3F31-45C2-943A-47273443B1BF}" srcOrd="0" destOrd="0" presId="urn:microsoft.com/office/officeart/2009/3/layout/StepUpProcess"/>
    <dgm:cxn modelId="{7C1DC1CF-834E-374A-9E55-57A55092DA67}" type="presOf" srcId="{922B7C41-12AB-40FC-B2BE-4A88BA06B4FB}" destId="{E4A16766-8750-4D93-A5E5-3DA8EB4C1D7A}" srcOrd="0" destOrd="0" presId="urn:microsoft.com/office/officeart/2009/3/layout/StepUpProcess"/>
    <dgm:cxn modelId="{DD5699E6-E911-B44B-95D4-B4D69AA5314F}" type="presOf" srcId="{FE016A98-2BDE-4FC1-89B4-1433794C0CC1}" destId="{51DF5621-D957-4313-8AFB-29E262925C47}" srcOrd="0" destOrd="0" presId="urn:microsoft.com/office/officeart/2009/3/layout/StepUpProcess"/>
    <dgm:cxn modelId="{8E770FEC-9718-2347-8524-A60F311C32C6}" type="presOf" srcId="{059433CC-7D28-4834-B731-5EAF1C9F0901}" destId="{AFB1CF0E-76A0-4581-AC52-937F2B0883C2}" srcOrd="0" destOrd="0" presId="urn:microsoft.com/office/officeart/2009/3/layout/StepUpProcess"/>
    <dgm:cxn modelId="{98A4C0ED-D713-48BA-8972-63D1B366E24C}" srcId="{148462ED-F474-43D9-81B3-BB6AE3E80626}" destId="{076A0BFC-0A8F-4A32-9253-7B6BABE846D0}" srcOrd="5" destOrd="0" parTransId="{6ACCC516-BF6A-4B8D-A2DA-0AE17D93B4C1}" sibTransId="{C61459F3-C917-4341-81B7-E2C5D7A098D4}"/>
    <dgm:cxn modelId="{A0EADAED-8C97-6248-A824-F953B8D1E2FD}" type="presOf" srcId="{076A0BFC-0A8F-4A32-9253-7B6BABE846D0}" destId="{16B87087-10FC-491F-BDD4-012F445945AD}" srcOrd="0" destOrd="0" presId="urn:microsoft.com/office/officeart/2009/3/layout/StepUpProcess"/>
    <dgm:cxn modelId="{FBDF23EE-A86F-4E3C-96D1-AE42A9CF4E70}" srcId="{148462ED-F474-43D9-81B3-BB6AE3E80626}" destId="{7DD353A8-B610-4071-9CF6-D543FE6E1B8C}" srcOrd="4" destOrd="0" parTransId="{CF2E53A3-BAF7-4E36-8B38-8655FFA11CF9}" sibTransId="{59898864-3953-4F7E-839F-D0259CC6A0FB}"/>
    <dgm:cxn modelId="{488201F4-9CA8-4A65-8FD4-E580C9548178}" srcId="{148462ED-F474-43D9-81B3-BB6AE3E80626}" destId="{922B7C41-12AB-40FC-B2BE-4A88BA06B4FB}" srcOrd="0" destOrd="0" parTransId="{036386BB-DBA7-407B-BC7D-7686F1ED5EF3}" sibTransId="{C958E34F-6BFA-4FD4-B11C-A81EAEEF27E1}"/>
    <dgm:cxn modelId="{7A8795C1-DC5F-D74F-8067-1199101A9699}" type="presParOf" srcId="{B375D6FF-3F31-45C2-943A-47273443B1BF}" destId="{4145EE09-1B3D-48BE-9996-7D38F0CDBBC2}" srcOrd="0" destOrd="0" presId="urn:microsoft.com/office/officeart/2009/3/layout/StepUpProcess"/>
    <dgm:cxn modelId="{287B1B8D-8382-5D4C-B291-80B03D8708EC}" type="presParOf" srcId="{4145EE09-1B3D-48BE-9996-7D38F0CDBBC2}" destId="{74D08680-FF7B-48F3-9145-3E9A40CBFE46}" srcOrd="0" destOrd="0" presId="urn:microsoft.com/office/officeart/2009/3/layout/StepUpProcess"/>
    <dgm:cxn modelId="{5C41A1B0-F8FB-B84C-AF3D-BC6F44F08815}" type="presParOf" srcId="{4145EE09-1B3D-48BE-9996-7D38F0CDBBC2}" destId="{E4A16766-8750-4D93-A5E5-3DA8EB4C1D7A}" srcOrd="1" destOrd="0" presId="urn:microsoft.com/office/officeart/2009/3/layout/StepUpProcess"/>
    <dgm:cxn modelId="{B052E996-401D-5C4D-877B-1E5F3A49CCB8}" type="presParOf" srcId="{4145EE09-1B3D-48BE-9996-7D38F0CDBBC2}" destId="{A192D073-9857-48DF-829B-72DFC63F418F}" srcOrd="2" destOrd="0" presId="urn:microsoft.com/office/officeart/2009/3/layout/StepUpProcess"/>
    <dgm:cxn modelId="{CD2A3838-B5EF-6842-98F2-8DC1A0875DEC}" type="presParOf" srcId="{B375D6FF-3F31-45C2-943A-47273443B1BF}" destId="{CA17A30B-A30E-405C-A5BE-1CC2808DB503}" srcOrd="1" destOrd="0" presId="urn:microsoft.com/office/officeart/2009/3/layout/StepUpProcess"/>
    <dgm:cxn modelId="{A781941F-9A22-074F-873A-1681077FE547}" type="presParOf" srcId="{CA17A30B-A30E-405C-A5BE-1CC2808DB503}" destId="{230DB117-DEFE-4510-A8FF-E88BF6E5ADF9}" srcOrd="0" destOrd="0" presId="urn:microsoft.com/office/officeart/2009/3/layout/StepUpProcess"/>
    <dgm:cxn modelId="{2B020DB4-87EF-324F-9F8D-3C3F14C2DE26}" type="presParOf" srcId="{B375D6FF-3F31-45C2-943A-47273443B1BF}" destId="{29D5FAA7-9866-47C0-B645-6A3E71998029}" srcOrd="2" destOrd="0" presId="urn:microsoft.com/office/officeart/2009/3/layout/StepUpProcess"/>
    <dgm:cxn modelId="{C82FDF12-D515-F349-BD10-D8949A3DA777}" type="presParOf" srcId="{29D5FAA7-9866-47C0-B645-6A3E71998029}" destId="{A31177EC-158C-4DDC-9D57-CD1DDC64CD38}" srcOrd="0" destOrd="0" presId="urn:microsoft.com/office/officeart/2009/3/layout/StepUpProcess"/>
    <dgm:cxn modelId="{7438D1CC-AB4D-974D-8E0C-D1E55A68F0A0}" type="presParOf" srcId="{29D5FAA7-9866-47C0-B645-6A3E71998029}" destId="{AFB1CF0E-76A0-4581-AC52-937F2B0883C2}" srcOrd="1" destOrd="0" presId="urn:microsoft.com/office/officeart/2009/3/layout/StepUpProcess"/>
    <dgm:cxn modelId="{FCB4DD44-0A49-9548-BDDF-D4B5EAAC572C}" type="presParOf" srcId="{29D5FAA7-9866-47C0-B645-6A3E71998029}" destId="{F89B987A-8F3B-49EA-8FAF-1826462D4297}" srcOrd="2" destOrd="0" presId="urn:microsoft.com/office/officeart/2009/3/layout/StepUpProcess"/>
    <dgm:cxn modelId="{C6924272-1CBC-A241-8927-D2B0600085E8}" type="presParOf" srcId="{B375D6FF-3F31-45C2-943A-47273443B1BF}" destId="{08AD76E2-5B76-4531-BB6C-BC147B6903AB}" srcOrd="3" destOrd="0" presId="urn:microsoft.com/office/officeart/2009/3/layout/StepUpProcess"/>
    <dgm:cxn modelId="{A7AB3CE8-498C-6B42-91DA-6131833F77CC}" type="presParOf" srcId="{08AD76E2-5B76-4531-BB6C-BC147B6903AB}" destId="{AA733278-3BD4-4195-9C8E-6C2FD750AAB2}" srcOrd="0" destOrd="0" presId="urn:microsoft.com/office/officeart/2009/3/layout/StepUpProcess"/>
    <dgm:cxn modelId="{C59322A1-0AB7-5F4D-8A2D-2C2F1A728580}" type="presParOf" srcId="{B375D6FF-3F31-45C2-943A-47273443B1BF}" destId="{3A838245-5C89-4892-9954-7F2F233B31A5}" srcOrd="4" destOrd="0" presId="urn:microsoft.com/office/officeart/2009/3/layout/StepUpProcess"/>
    <dgm:cxn modelId="{DE7C9CF9-2390-0F48-8189-189330935BBE}" type="presParOf" srcId="{3A838245-5C89-4892-9954-7F2F233B31A5}" destId="{E3E0CF2E-6ED2-4F36-A13C-62A81117466C}" srcOrd="0" destOrd="0" presId="urn:microsoft.com/office/officeart/2009/3/layout/StepUpProcess"/>
    <dgm:cxn modelId="{E21D0CEF-5FE3-794B-8028-A2B7D029D5ED}" type="presParOf" srcId="{3A838245-5C89-4892-9954-7F2F233B31A5}" destId="{51DF5621-D957-4313-8AFB-29E262925C47}" srcOrd="1" destOrd="0" presId="urn:microsoft.com/office/officeart/2009/3/layout/StepUpProcess"/>
    <dgm:cxn modelId="{8598F52F-B363-0B4B-BF48-EDC39BBBF59F}" type="presParOf" srcId="{3A838245-5C89-4892-9954-7F2F233B31A5}" destId="{03F5044D-DDA6-4AAE-B17A-BC34C5C0BB08}" srcOrd="2" destOrd="0" presId="urn:microsoft.com/office/officeart/2009/3/layout/StepUpProcess"/>
    <dgm:cxn modelId="{3CBB65D0-FC1D-2C47-B9DD-9BBB4077BD90}" type="presParOf" srcId="{B375D6FF-3F31-45C2-943A-47273443B1BF}" destId="{61802EF3-8B3B-489D-AADD-5FE3E19F4AA8}" srcOrd="5" destOrd="0" presId="urn:microsoft.com/office/officeart/2009/3/layout/StepUpProcess"/>
    <dgm:cxn modelId="{CDE9AABF-FDD4-3344-BD89-A6552AC7A5BC}" type="presParOf" srcId="{61802EF3-8B3B-489D-AADD-5FE3E19F4AA8}" destId="{6628C960-7C72-4C4F-9ACC-EC14669734F9}" srcOrd="0" destOrd="0" presId="urn:microsoft.com/office/officeart/2009/3/layout/StepUpProcess"/>
    <dgm:cxn modelId="{B8A077C8-D023-0F4F-9AE7-020F35924056}" type="presParOf" srcId="{B375D6FF-3F31-45C2-943A-47273443B1BF}" destId="{5119D2E7-495B-46F2-950B-6F3FCA8F8361}" srcOrd="6" destOrd="0" presId="urn:microsoft.com/office/officeart/2009/3/layout/StepUpProcess"/>
    <dgm:cxn modelId="{F3267F07-0525-354F-BDD3-D720C9E46B7A}" type="presParOf" srcId="{5119D2E7-495B-46F2-950B-6F3FCA8F8361}" destId="{60BBC7C8-8D68-4C78-A060-AFDF0C45739B}" srcOrd="0" destOrd="0" presId="urn:microsoft.com/office/officeart/2009/3/layout/StepUpProcess"/>
    <dgm:cxn modelId="{98837320-C86A-E348-BC18-365173B3FC9F}" type="presParOf" srcId="{5119D2E7-495B-46F2-950B-6F3FCA8F8361}" destId="{33FC7B4F-C9C2-4C79-AE3A-D939DF866D05}" srcOrd="1" destOrd="0" presId="urn:microsoft.com/office/officeart/2009/3/layout/StepUpProcess"/>
    <dgm:cxn modelId="{004D5FA3-2138-7B4F-88F3-8BB40C364DE5}" type="presParOf" srcId="{5119D2E7-495B-46F2-950B-6F3FCA8F8361}" destId="{2644393E-A772-4FAD-86F6-C4D79FE356B1}" srcOrd="2" destOrd="0" presId="urn:microsoft.com/office/officeart/2009/3/layout/StepUpProcess"/>
    <dgm:cxn modelId="{501FABC0-20A5-4841-99A6-45D5D60409B3}" type="presParOf" srcId="{B375D6FF-3F31-45C2-943A-47273443B1BF}" destId="{DC7E4A3C-CCA0-4FD8-B41E-31C8847D995C}" srcOrd="7" destOrd="0" presId="urn:microsoft.com/office/officeart/2009/3/layout/StepUpProcess"/>
    <dgm:cxn modelId="{22447BB9-E910-AA4C-85AE-F2EBEF94A79D}" type="presParOf" srcId="{DC7E4A3C-CCA0-4FD8-B41E-31C8847D995C}" destId="{89168426-2B2F-4339-829B-A2230072EAE1}" srcOrd="0" destOrd="0" presId="urn:microsoft.com/office/officeart/2009/3/layout/StepUpProcess"/>
    <dgm:cxn modelId="{89030B8A-6E90-6D47-AD36-8C8D759D7169}" type="presParOf" srcId="{B375D6FF-3F31-45C2-943A-47273443B1BF}" destId="{34708338-C16F-4359-A5DD-128665EE234C}" srcOrd="8" destOrd="0" presId="urn:microsoft.com/office/officeart/2009/3/layout/StepUpProcess"/>
    <dgm:cxn modelId="{DB118C78-AC5B-274A-BF7D-604F5DAC62BC}" type="presParOf" srcId="{34708338-C16F-4359-A5DD-128665EE234C}" destId="{99E5A63E-DC5F-4494-ACFE-9A7BAE49B2A5}" srcOrd="0" destOrd="0" presId="urn:microsoft.com/office/officeart/2009/3/layout/StepUpProcess"/>
    <dgm:cxn modelId="{698C5AD4-3BF8-284D-B7A7-A6EC29D5439F}" type="presParOf" srcId="{34708338-C16F-4359-A5DD-128665EE234C}" destId="{86A1B1CE-6509-4951-AC23-196DE34EA909}" srcOrd="1" destOrd="0" presId="urn:microsoft.com/office/officeart/2009/3/layout/StepUpProcess"/>
    <dgm:cxn modelId="{171964BD-E701-FB4B-8AE1-34829C39642F}" type="presParOf" srcId="{34708338-C16F-4359-A5DD-128665EE234C}" destId="{E2BE5AE9-73C1-4626-8594-30ABE902BD7F}" srcOrd="2" destOrd="0" presId="urn:microsoft.com/office/officeart/2009/3/layout/StepUpProcess"/>
    <dgm:cxn modelId="{0C309F8B-988D-FF43-9EB2-EE4140EEA69A}" type="presParOf" srcId="{B375D6FF-3F31-45C2-943A-47273443B1BF}" destId="{BF33EA8E-30EB-4C8D-B5A8-D80B2967E2AA}" srcOrd="9" destOrd="0" presId="urn:microsoft.com/office/officeart/2009/3/layout/StepUpProcess"/>
    <dgm:cxn modelId="{F17411BF-E0B6-EC4F-9452-01B26C38B179}" type="presParOf" srcId="{BF33EA8E-30EB-4C8D-B5A8-D80B2967E2AA}" destId="{27400F64-4C35-42C2-96AF-547ACC43988D}" srcOrd="0" destOrd="0" presId="urn:microsoft.com/office/officeart/2009/3/layout/StepUpProcess"/>
    <dgm:cxn modelId="{9726E08A-C29E-764D-A8EC-777ADA59A551}" type="presParOf" srcId="{B375D6FF-3F31-45C2-943A-47273443B1BF}" destId="{DD641D19-4A90-4D4D-AA7B-7FD1A42108A4}" srcOrd="10" destOrd="0" presId="urn:microsoft.com/office/officeart/2009/3/layout/StepUpProcess"/>
    <dgm:cxn modelId="{ACC8EE48-88E0-2B45-B7ED-912F04450FE1}" type="presParOf" srcId="{DD641D19-4A90-4D4D-AA7B-7FD1A42108A4}" destId="{E23289A9-D292-4B54-BD5B-AB3971B14FB4}" srcOrd="0" destOrd="0" presId="urn:microsoft.com/office/officeart/2009/3/layout/StepUpProcess"/>
    <dgm:cxn modelId="{9B0BCFD0-C447-3A45-BB8C-EB154FB2939F}" type="presParOf" srcId="{DD641D19-4A90-4D4D-AA7B-7FD1A42108A4}" destId="{16B87087-10FC-491F-BDD4-012F445945AD}" srcOrd="1" destOrd="0" presId="urn:microsoft.com/office/officeart/2009/3/layout/StepUpProcess"/>
    <dgm:cxn modelId="{F64D1C1A-879B-194D-8A28-4D708088780A}" type="presParOf" srcId="{DD641D19-4A90-4D4D-AA7B-7FD1A42108A4}" destId="{EC355500-0A3A-474E-9CB6-DA57370DA15B}" srcOrd="2" destOrd="0" presId="urn:microsoft.com/office/officeart/2009/3/layout/StepUpProcess"/>
    <dgm:cxn modelId="{B3E2C90E-9C08-D049-BA4A-934E90FE1AAC}" type="presParOf" srcId="{B375D6FF-3F31-45C2-943A-47273443B1BF}" destId="{3EE7592D-4E6D-43DC-9E34-074C05E5138D}" srcOrd="11" destOrd="0" presId="urn:microsoft.com/office/officeart/2009/3/layout/StepUpProcess"/>
    <dgm:cxn modelId="{377F31C4-59DF-244B-9133-B634F954DF7E}" type="presParOf" srcId="{3EE7592D-4E6D-43DC-9E34-074C05E5138D}" destId="{C4AFE80F-9BCC-4B01-B017-DAD3B007BCFC}" srcOrd="0" destOrd="0" presId="urn:microsoft.com/office/officeart/2009/3/layout/StepUpProcess"/>
    <dgm:cxn modelId="{5110C352-4645-FD41-AA96-5E99954CBEA3}" type="presParOf" srcId="{B375D6FF-3F31-45C2-943A-47273443B1BF}" destId="{78772DDF-82AC-4353-A51D-3F412515D9F8}" srcOrd="12" destOrd="0" presId="urn:microsoft.com/office/officeart/2009/3/layout/StepUpProcess"/>
    <dgm:cxn modelId="{D55C082D-2F17-DC47-A8D8-24E6D8A49DFC}" type="presParOf" srcId="{78772DDF-82AC-4353-A51D-3F412515D9F8}" destId="{139DAA74-FE52-4012-AC2E-8D3FE6880666}" srcOrd="0" destOrd="0" presId="urn:microsoft.com/office/officeart/2009/3/layout/StepUpProcess"/>
    <dgm:cxn modelId="{9E643EE3-8ECE-004A-80B5-FEA221C288C0}" type="presParOf" srcId="{78772DDF-82AC-4353-A51D-3F412515D9F8}" destId="{3701F513-2AD3-4384-818D-090D9132FC2F}" srcOrd="1" destOrd="0" presId="urn:microsoft.com/office/officeart/2009/3/layout/StepUpProcess"/>
    <dgm:cxn modelId="{C27C1094-B375-8B48-81A8-98CF9AB390BA}" type="presParOf" srcId="{78772DDF-82AC-4353-A51D-3F412515D9F8}" destId="{63B00CC0-087A-1143-AEC8-DC794B95E54A}" srcOrd="2" destOrd="0" presId="urn:microsoft.com/office/officeart/2009/3/layout/StepUpProcess"/>
    <dgm:cxn modelId="{A4E1014B-5E7E-6143-AD28-E9A39C53D32D}" type="presParOf" srcId="{B375D6FF-3F31-45C2-943A-47273443B1BF}" destId="{F88F6F97-3371-E947-8D80-26A1CD3C0CA6}" srcOrd="13" destOrd="0" presId="urn:microsoft.com/office/officeart/2009/3/layout/StepUpProcess"/>
    <dgm:cxn modelId="{83F06229-8DBA-E04A-A7C6-B732CD2A275D}" type="presParOf" srcId="{F88F6F97-3371-E947-8D80-26A1CD3C0CA6}" destId="{9EF990A1-2F87-8B4A-94E7-357593E387C0}" srcOrd="0" destOrd="0" presId="urn:microsoft.com/office/officeart/2009/3/layout/StepUpProcess"/>
    <dgm:cxn modelId="{BA2710FC-B4B1-914E-842C-CDEBF6C1693F}" type="presParOf" srcId="{B375D6FF-3F31-45C2-943A-47273443B1BF}" destId="{D1634F2D-4E70-AE45-AB73-83EBBBC4C785}" srcOrd="14" destOrd="0" presId="urn:microsoft.com/office/officeart/2009/3/layout/StepUpProcess"/>
    <dgm:cxn modelId="{B1B44F87-1116-3B4A-988E-76261D589F08}" type="presParOf" srcId="{D1634F2D-4E70-AE45-AB73-83EBBBC4C785}" destId="{E5D21EFE-019C-8944-A16C-1231370D21AE}" srcOrd="0" destOrd="0" presId="urn:microsoft.com/office/officeart/2009/3/layout/StepUpProcess"/>
    <dgm:cxn modelId="{75DDA4E7-3708-604A-A658-E3DCD740E238}" type="presParOf" srcId="{D1634F2D-4E70-AE45-AB73-83EBBBC4C785}" destId="{FDDCC6E6-5759-854A-B78C-342208CBFDD1}"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52BACB-B9ED-1540-B5BC-4D11BD75499B}">
      <dsp:nvSpPr>
        <dsp:cNvPr id="0" name=""/>
        <dsp:cNvSpPr/>
      </dsp:nvSpPr>
      <dsp:spPr>
        <a:xfrm>
          <a:off x="550912" y="38313"/>
          <a:ext cx="8845561" cy="128778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4435" numCol="1" spcCol="1270" anchor="ctr" anchorCtr="0">
          <a:noAutofit/>
        </a:bodyPr>
        <a:lstStyle/>
        <a:p>
          <a:pPr marL="0" lvl="0" indent="0" algn="l" defTabSz="1066800">
            <a:lnSpc>
              <a:spcPct val="90000"/>
            </a:lnSpc>
            <a:spcBef>
              <a:spcPct val="0"/>
            </a:spcBef>
            <a:spcAft>
              <a:spcPct val="35000"/>
            </a:spcAft>
            <a:buNone/>
          </a:pPr>
          <a:r>
            <a:rPr lang="en-US" sz="2400" kern="1200" dirty="0"/>
            <a:t>Cohort 1</a:t>
          </a:r>
        </a:p>
      </dsp:txBody>
      <dsp:txXfrm>
        <a:off x="550912" y="360258"/>
        <a:ext cx="8523616" cy="643890"/>
      </dsp:txXfrm>
    </dsp:sp>
    <dsp:sp modelId="{CFEFB79B-8AC0-954C-A6DE-FA34480C07F7}">
      <dsp:nvSpPr>
        <dsp:cNvPr id="0" name=""/>
        <dsp:cNvSpPr/>
      </dsp:nvSpPr>
      <dsp:spPr>
        <a:xfrm>
          <a:off x="550912" y="1036402"/>
          <a:ext cx="2038902" cy="2382006"/>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t>2018 –2019</a:t>
          </a:r>
        </a:p>
        <a:p>
          <a:pPr marL="0" lvl="0" indent="0" algn="l" defTabSz="1066800" rtl="0">
            <a:lnSpc>
              <a:spcPct val="90000"/>
            </a:lnSpc>
            <a:spcBef>
              <a:spcPct val="0"/>
            </a:spcBef>
            <a:spcAft>
              <a:spcPct val="35000"/>
            </a:spcAft>
            <a:buNone/>
          </a:pPr>
          <a:r>
            <a:rPr lang="en-US" sz="2400" kern="1200" dirty="0"/>
            <a:t>20 fellows</a:t>
          </a:r>
        </a:p>
      </dsp:txBody>
      <dsp:txXfrm>
        <a:off x="550912" y="1036402"/>
        <a:ext cx="2038902" cy="2382006"/>
      </dsp:txXfrm>
    </dsp:sp>
    <dsp:sp modelId="{116F69F7-399D-934C-9369-1A92DB311AB5}">
      <dsp:nvSpPr>
        <dsp:cNvPr id="0" name=""/>
        <dsp:cNvSpPr/>
      </dsp:nvSpPr>
      <dsp:spPr>
        <a:xfrm>
          <a:off x="2589814" y="470344"/>
          <a:ext cx="6806659" cy="128778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4435" numCol="1" spcCol="1270" anchor="ctr" anchorCtr="0">
          <a:noAutofit/>
        </a:bodyPr>
        <a:lstStyle/>
        <a:p>
          <a:pPr marL="0" lvl="0" indent="0" algn="l" defTabSz="1066800">
            <a:lnSpc>
              <a:spcPct val="90000"/>
            </a:lnSpc>
            <a:spcBef>
              <a:spcPct val="0"/>
            </a:spcBef>
            <a:spcAft>
              <a:spcPct val="35000"/>
            </a:spcAft>
            <a:buNone/>
          </a:pPr>
          <a:r>
            <a:rPr lang="en-US" sz="2400" kern="1200" dirty="0"/>
            <a:t>Cohort 2</a:t>
          </a:r>
        </a:p>
      </dsp:txBody>
      <dsp:txXfrm>
        <a:off x="2589814" y="792289"/>
        <a:ext cx="6484714" cy="643890"/>
      </dsp:txXfrm>
    </dsp:sp>
    <dsp:sp modelId="{8A374439-4A9C-864C-9249-6178AE8C913F}">
      <dsp:nvSpPr>
        <dsp:cNvPr id="0" name=""/>
        <dsp:cNvSpPr/>
      </dsp:nvSpPr>
      <dsp:spPr>
        <a:xfrm>
          <a:off x="2589814" y="1465510"/>
          <a:ext cx="2038902" cy="2321292"/>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t>2019 –2020</a:t>
          </a:r>
        </a:p>
        <a:p>
          <a:pPr marL="0" lvl="0" indent="0" algn="l" defTabSz="1066800" rtl="0">
            <a:lnSpc>
              <a:spcPct val="90000"/>
            </a:lnSpc>
            <a:spcBef>
              <a:spcPct val="0"/>
            </a:spcBef>
            <a:spcAft>
              <a:spcPct val="35000"/>
            </a:spcAft>
            <a:buNone/>
          </a:pPr>
          <a:r>
            <a:rPr lang="en-US" sz="2400" kern="1200" dirty="0"/>
            <a:t>20 fellows</a:t>
          </a:r>
        </a:p>
      </dsp:txBody>
      <dsp:txXfrm>
        <a:off x="2589814" y="1465510"/>
        <a:ext cx="2038902" cy="2321292"/>
      </dsp:txXfrm>
    </dsp:sp>
    <dsp:sp modelId="{6768F11E-F74A-6042-BBEA-9BB19BA2431F}">
      <dsp:nvSpPr>
        <dsp:cNvPr id="0" name=""/>
        <dsp:cNvSpPr/>
      </dsp:nvSpPr>
      <dsp:spPr>
        <a:xfrm>
          <a:off x="4628716" y="899452"/>
          <a:ext cx="4767757" cy="128778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4435" numCol="1" spcCol="1270" anchor="ctr" anchorCtr="0">
          <a:noAutofit/>
        </a:bodyPr>
        <a:lstStyle/>
        <a:p>
          <a:pPr marL="0" lvl="0" indent="0" algn="l" defTabSz="1066800">
            <a:lnSpc>
              <a:spcPct val="90000"/>
            </a:lnSpc>
            <a:spcBef>
              <a:spcPct val="0"/>
            </a:spcBef>
            <a:spcAft>
              <a:spcPct val="35000"/>
            </a:spcAft>
            <a:buNone/>
          </a:pPr>
          <a:r>
            <a:rPr lang="en-US" sz="2400" kern="1200" dirty="0"/>
            <a:t>Cohort 3</a:t>
          </a:r>
        </a:p>
      </dsp:txBody>
      <dsp:txXfrm>
        <a:off x="4628716" y="1221397"/>
        <a:ext cx="4445812" cy="643890"/>
      </dsp:txXfrm>
    </dsp:sp>
    <dsp:sp modelId="{E974C892-E2A9-9948-96C4-C068F8EA73C7}">
      <dsp:nvSpPr>
        <dsp:cNvPr id="0" name=""/>
        <dsp:cNvSpPr/>
      </dsp:nvSpPr>
      <dsp:spPr>
        <a:xfrm>
          <a:off x="4628716" y="1894618"/>
          <a:ext cx="2038902" cy="233681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t>2020 – 2021</a:t>
          </a:r>
        </a:p>
        <a:p>
          <a:pPr marL="0" lvl="0" indent="0" algn="l" defTabSz="1066800" rtl="0">
            <a:lnSpc>
              <a:spcPct val="90000"/>
            </a:lnSpc>
            <a:spcBef>
              <a:spcPct val="0"/>
            </a:spcBef>
            <a:spcAft>
              <a:spcPct val="35000"/>
            </a:spcAft>
            <a:buNone/>
          </a:pPr>
          <a:r>
            <a:rPr lang="en-US" sz="2400" kern="1200" dirty="0"/>
            <a:t>20 fellows</a:t>
          </a:r>
        </a:p>
      </dsp:txBody>
      <dsp:txXfrm>
        <a:off x="4628716" y="1894618"/>
        <a:ext cx="2038902" cy="2336813"/>
      </dsp:txXfrm>
    </dsp:sp>
    <dsp:sp modelId="{41148B71-E6AB-8649-B713-692DB93CB5F1}">
      <dsp:nvSpPr>
        <dsp:cNvPr id="0" name=""/>
        <dsp:cNvSpPr/>
      </dsp:nvSpPr>
      <dsp:spPr>
        <a:xfrm>
          <a:off x="6667618" y="1328560"/>
          <a:ext cx="2728855" cy="1287780"/>
        </a:xfrm>
        <a:prstGeom prst="rightArrow">
          <a:avLst>
            <a:gd name="adj1" fmla="val 50000"/>
            <a:gd name="adj2" fmla="val 5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254000" bIns="204435" numCol="1" spcCol="1270" anchor="ctr" anchorCtr="0">
          <a:noAutofit/>
        </a:bodyPr>
        <a:lstStyle/>
        <a:p>
          <a:pPr marL="0" lvl="0" indent="0" algn="l" defTabSz="1066800" rtl="0">
            <a:lnSpc>
              <a:spcPct val="90000"/>
            </a:lnSpc>
            <a:spcBef>
              <a:spcPct val="0"/>
            </a:spcBef>
            <a:spcAft>
              <a:spcPct val="35000"/>
            </a:spcAft>
            <a:buNone/>
          </a:pPr>
          <a:r>
            <a:rPr lang="en-US" sz="2400" kern="1200" dirty="0"/>
            <a:t>Cohort 4</a:t>
          </a:r>
        </a:p>
      </dsp:txBody>
      <dsp:txXfrm>
        <a:off x="6667618" y="1650505"/>
        <a:ext cx="2406910" cy="643890"/>
      </dsp:txXfrm>
    </dsp:sp>
    <dsp:sp modelId="{48B13EC9-1F24-0E46-AF29-DC6BA72E8B12}">
      <dsp:nvSpPr>
        <dsp:cNvPr id="0" name=""/>
        <dsp:cNvSpPr/>
      </dsp:nvSpPr>
      <dsp:spPr>
        <a:xfrm>
          <a:off x="6667618" y="2323726"/>
          <a:ext cx="2057477" cy="2364203"/>
        </a:xfrm>
        <a:prstGeom prst="rect">
          <a:avLst/>
        </a:prstGeom>
        <a:solidFill>
          <a:schemeClr val="l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rtl="0">
            <a:lnSpc>
              <a:spcPct val="90000"/>
            </a:lnSpc>
            <a:spcBef>
              <a:spcPct val="0"/>
            </a:spcBef>
            <a:spcAft>
              <a:spcPct val="35000"/>
            </a:spcAft>
            <a:buNone/>
          </a:pPr>
          <a:r>
            <a:rPr lang="en-US" sz="2400" kern="1200" dirty="0"/>
            <a:t>2021 - 2022</a:t>
          </a:r>
        </a:p>
        <a:p>
          <a:pPr marL="0" lvl="0" indent="0" algn="l" defTabSz="1066800" rtl="0">
            <a:lnSpc>
              <a:spcPct val="90000"/>
            </a:lnSpc>
            <a:spcBef>
              <a:spcPct val="0"/>
            </a:spcBef>
            <a:spcAft>
              <a:spcPct val="35000"/>
            </a:spcAft>
            <a:buNone/>
          </a:pPr>
          <a:r>
            <a:rPr lang="en-US" sz="2400" kern="1200" dirty="0"/>
            <a:t>32 fellows (includes 6 LIS grad students)</a:t>
          </a:r>
        </a:p>
      </dsp:txBody>
      <dsp:txXfrm>
        <a:off x="6667618" y="2323726"/>
        <a:ext cx="2057477" cy="23642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08680-FF7B-48F3-9145-3E9A40CBFE46}">
      <dsp:nvSpPr>
        <dsp:cNvPr id="0" name=""/>
        <dsp:cNvSpPr/>
      </dsp:nvSpPr>
      <dsp:spPr>
        <a:xfrm rot="5400000">
          <a:off x="273517" y="2951220"/>
          <a:ext cx="798146" cy="1328098"/>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6766-8750-4D93-A5E5-3DA8EB4C1D7A}">
      <dsp:nvSpPr>
        <dsp:cNvPr id="0" name=""/>
        <dsp:cNvSpPr/>
      </dsp:nvSpPr>
      <dsp:spPr>
        <a:xfrm>
          <a:off x="140287" y="3348036"/>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Research Questions</a:t>
          </a:r>
        </a:p>
      </dsp:txBody>
      <dsp:txXfrm>
        <a:off x="140287" y="3348036"/>
        <a:ext cx="1199014" cy="1051006"/>
      </dsp:txXfrm>
    </dsp:sp>
    <dsp:sp modelId="{A192D073-9857-48DF-829B-72DFC63F418F}">
      <dsp:nvSpPr>
        <dsp:cNvPr id="0" name=""/>
        <dsp:cNvSpPr/>
      </dsp:nvSpPr>
      <dsp:spPr>
        <a:xfrm>
          <a:off x="1113072" y="2853444"/>
          <a:ext cx="226229" cy="226229"/>
        </a:xfrm>
        <a:prstGeom prst="triangle">
          <a:avLst>
            <a:gd name="adj" fmla="val 100000"/>
          </a:avLst>
        </a:prstGeom>
        <a:solidFill>
          <a:schemeClr val="accent4">
            <a:hueOff val="700064"/>
            <a:satOff val="-2913"/>
            <a:lumOff val="686"/>
            <a:alphaOff val="0"/>
          </a:schemeClr>
        </a:solidFill>
        <a:ln w="12700" cap="flat" cmpd="sng" algn="ctr">
          <a:solidFill>
            <a:schemeClr val="accent4">
              <a:hueOff val="700064"/>
              <a:satOff val="-2913"/>
              <a:lumOff val="68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177EC-158C-4DDC-9D57-CD1DDC64CD38}">
      <dsp:nvSpPr>
        <dsp:cNvPr id="0" name=""/>
        <dsp:cNvSpPr/>
      </dsp:nvSpPr>
      <dsp:spPr>
        <a:xfrm rot="5400000">
          <a:off x="1741345" y="2588005"/>
          <a:ext cx="798146" cy="1328098"/>
        </a:xfrm>
        <a:prstGeom prst="corner">
          <a:avLst>
            <a:gd name="adj1" fmla="val 16120"/>
            <a:gd name="adj2" fmla="val 16110"/>
          </a:avLst>
        </a:prstGeom>
        <a:solidFill>
          <a:schemeClr val="accent4">
            <a:hueOff val="1400127"/>
            <a:satOff val="-5825"/>
            <a:lumOff val="1373"/>
            <a:alphaOff val="0"/>
          </a:schemeClr>
        </a:solidFill>
        <a:ln w="12700" cap="flat" cmpd="sng" algn="ctr">
          <a:solidFill>
            <a:schemeClr val="accent4">
              <a:hueOff val="1400127"/>
              <a:satOff val="-5825"/>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CF0E-76A0-4581-AC52-937F2B0883C2}">
      <dsp:nvSpPr>
        <dsp:cNvPr id="0" name=""/>
        <dsp:cNvSpPr/>
      </dsp:nvSpPr>
      <dsp:spPr>
        <a:xfrm>
          <a:off x="1608115" y="2984820"/>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Literature Review</a:t>
          </a:r>
        </a:p>
      </dsp:txBody>
      <dsp:txXfrm>
        <a:off x="1608115" y="2984820"/>
        <a:ext cx="1199014" cy="1051006"/>
      </dsp:txXfrm>
    </dsp:sp>
    <dsp:sp modelId="{F89B987A-8F3B-49EA-8FAF-1826462D4297}">
      <dsp:nvSpPr>
        <dsp:cNvPr id="0" name=""/>
        <dsp:cNvSpPr/>
      </dsp:nvSpPr>
      <dsp:spPr>
        <a:xfrm>
          <a:off x="2580900" y="2490229"/>
          <a:ext cx="226229" cy="226229"/>
        </a:xfrm>
        <a:prstGeom prst="triangle">
          <a:avLst>
            <a:gd name="adj" fmla="val 100000"/>
          </a:avLst>
        </a:prstGeom>
        <a:solidFill>
          <a:schemeClr val="accent4">
            <a:hueOff val="2100191"/>
            <a:satOff val="-8738"/>
            <a:lumOff val="2059"/>
            <a:alphaOff val="0"/>
          </a:schemeClr>
        </a:solidFill>
        <a:ln w="12700" cap="flat" cmpd="sng" algn="ctr">
          <a:solidFill>
            <a:schemeClr val="accent4">
              <a:hueOff val="2100191"/>
              <a:satOff val="-8738"/>
              <a:lumOff val="2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CF2E-6ED2-4F36-A13C-62A81117466C}">
      <dsp:nvSpPr>
        <dsp:cNvPr id="0" name=""/>
        <dsp:cNvSpPr/>
      </dsp:nvSpPr>
      <dsp:spPr>
        <a:xfrm rot="5400000">
          <a:off x="3209173" y="2224789"/>
          <a:ext cx="798146" cy="1328098"/>
        </a:xfrm>
        <a:prstGeom prst="corner">
          <a:avLst>
            <a:gd name="adj1" fmla="val 16120"/>
            <a:gd name="adj2" fmla="val 16110"/>
          </a:avLst>
        </a:prstGeom>
        <a:solidFill>
          <a:schemeClr val="accent4">
            <a:hueOff val="2800255"/>
            <a:satOff val="-11651"/>
            <a:lumOff val="2745"/>
            <a:alphaOff val="0"/>
          </a:schemeClr>
        </a:solidFill>
        <a:ln w="12700" cap="flat" cmpd="sng" algn="ctr">
          <a:solidFill>
            <a:schemeClr val="accent4">
              <a:hueOff val="2800255"/>
              <a:satOff val="-11651"/>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F5621-D957-4313-8AFB-29E262925C47}">
      <dsp:nvSpPr>
        <dsp:cNvPr id="0" name=""/>
        <dsp:cNvSpPr/>
      </dsp:nvSpPr>
      <dsp:spPr>
        <a:xfrm>
          <a:off x="3075943" y="2621605"/>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Research Design/Methods</a:t>
          </a:r>
        </a:p>
      </dsp:txBody>
      <dsp:txXfrm>
        <a:off x="3075943" y="2621605"/>
        <a:ext cx="1199014" cy="1051006"/>
      </dsp:txXfrm>
    </dsp:sp>
    <dsp:sp modelId="{03F5044D-DDA6-4AAE-B17A-BC34C5C0BB08}">
      <dsp:nvSpPr>
        <dsp:cNvPr id="0" name=""/>
        <dsp:cNvSpPr/>
      </dsp:nvSpPr>
      <dsp:spPr>
        <a:xfrm>
          <a:off x="4048728" y="2127013"/>
          <a:ext cx="226229" cy="226229"/>
        </a:xfrm>
        <a:prstGeom prst="triangle">
          <a:avLst>
            <a:gd name="adj" fmla="val 100000"/>
          </a:avLst>
        </a:prstGeom>
        <a:solidFill>
          <a:schemeClr val="accent4">
            <a:hueOff val="3500318"/>
            <a:satOff val="-14563"/>
            <a:lumOff val="3431"/>
            <a:alphaOff val="0"/>
          </a:schemeClr>
        </a:solidFill>
        <a:ln w="12700" cap="flat" cmpd="sng" algn="ctr">
          <a:solidFill>
            <a:schemeClr val="accent4">
              <a:hueOff val="3500318"/>
              <a:satOff val="-14563"/>
              <a:lumOff val="34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BC7C8-8D68-4C78-A060-AFDF0C45739B}">
      <dsp:nvSpPr>
        <dsp:cNvPr id="0" name=""/>
        <dsp:cNvSpPr/>
      </dsp:nvSpPr>
      <dsp:spPr>
        <a:xfrm rot="5400000">
          <a:off x="4677001" y="1861574"/>
          <a:ext cx="798146" cy="1328098"/>
        </a:xfrm>
        <a:prstGeom prst="corner">
          <a:avLst>
            <a:gd name="adj1" fmla="val 16120"/>
            <a:gd name="adj2" fmla="val 16110"/>
          </a:avLst>
        </a:prstGeom>
        <a:solidFill>
          <a:schemeClr val="accent4">
            <a:hueOff val="4200382"/>
            <a:satOff val="-17476"/>
            <a:lumOff val="4118"/>
            <a:alphaOff val="0"/>
          </a:schemeClr>
        </a:solidFill>
        <a:ln w="12700" cap="flat" cmpd="sng" algn="ctr">
          <a:solidFill>
            <a:schemeClr val="accent4">
              <a:hueOff val="4200382"/>
              <a:satOff val="-17476"/>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C7B4F-C9C2-4C79-AE3A-D939DF866D05}">
      <dsp:nvSpPr>
        <dsp:cNvPr id="0" name=""/>
        <dsp:cNvSpPr/>
      </dsp:nvSpPr>
      <dsp:spPr>
        <a:xfrm>
          <a:off x="4543770" y="2258389"/>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IRB Approval (if applicable)</a:t>
          </a:r>
        </a:p>
      </dsp:txBody>
      <dsp:txXfrm>
        <a:off x="4543770" y="2258389"/>
        <a:ext cx="1199014" cy="1051006"/>
      </dsp:txXfrm>
    </dsp:sp>
    <dsp:sp modelId="{2644393E-A772-4FAD-86F6-C4D79FE356B1}">
      <dsp:nvSpPr>
        <dsp:cNvPr id="0" name=""/>
        <dsp:cNvSpPr/>
      </dsp:nvSpPr>
      <dsp:spPr>
        <a:xfrm>
          <a:off x="5516556" y="1763798"/>
          <a:ext cx="226229" cy="226229"/>
        </a:xfrm>
        <a:prstGeom prst="triangle">
          <a:avLst>
            <a:gd name="adj" fmla="val 100000"/>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5A63E-DC5F-4494-ACFE-9A7BAE49B2A5}">
      <dsp:nvSpPr>
        <dsp:cNvPr id="0" name=""/>
        <dsp:cNvSpPr/>
      </dsp:nvSpPr>
      <dsp:spPr>
        <a:xfrm rot="5400000">
          <a:off x="6144829" y="1498359"/>
          <a:ext cx="798146" cy="1328098"/>
        </a:xfrm>
        <a:prstGeom prst="corner">
          <a:avLst>
            <a:gd name="adj1" fmla="val 16120"/>
            <a:gd name="adj2" fmla="val 16110"/>
          </a:avLst>
        </a:prstGeom>
        <a:solidFill>
          <a:schemeClr val="accent4">
            <a:hueOff val="5600509"/>
            <a:satOff val="-23301"/>
            <a:lumOff val="5490"/>
            <a:alphaOff val="0"/>
          </a:schemeClr>
        </a:solidFill>
        <a:ln w="12700" cap="flat" cmpd="sng" algn="ctr">
          <a:solidFill>
            <a:schemeClr val="accent4">
              <a:hueOff val="5600509"/>
              <a:satOff val="-23301"/>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1B1CE-6509-4951-AC23-196DE34EA909}">
      <dsp:nvSpPr>
        <dsp:cNvPr id="0" name=""/>
        <dsp:cNvSpPr/>
      </dsp:nvSpPr>
      <dsp:spPr>
        <a:xfrm>
          <a:off x="6011598" y="1895174"/>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Data Collection</a:t>
          </a:r>
        </a:p>
      </dsp:txBody>
      <dsp:txXfrm>
        <a:off x="6011598" y="1895174"/>
        <a:ext cx="1199014" cy="1051006"/>
      </dsp:txXfrm>
    </dsp:sp>
    <dsp:sp modelId="{E2BE5AE9-73C1-4626-8594-30ABE902BD7F}">
      <dsp:nvSpPr>
        <dsp:cNvPr id="0" name=""/>
        <dsp:cNvSpPr/>
      </dsp:nvSpPr>
      <dsp:spPr>
        <a:xfrm>
          <a:off x="6984384" y="1400583"/>
          <a:ext cx="226229" cy="226229"/>
        </a:xfrm>
        <a:prstGeom prst="triangle">
          <a:avLst>
            <a:gd name="adj" fmla="val 100000"/>
          </a:avLst>
        </a:prstGeom>
        <a:solidFill>
          <a:schemeClr val="accent4">
            <a:hueOff val="6300572"/>
            <a:satOff val="-26214"/>
            <a:lumOff val="6177"/>
            <a:alphaOff val="0"/>
          </a:schemeClr>
        </a:solidFill>
        <a:ln w="12700" cap="flat" cmpd="sng" algn="ctr">
          <a:solidFill>
            <a:schemeClr val="accent4">
              <a:hueOff val="6300572"/>
              <a:satOff val="-26214"/>
              <a:lumOff val="6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3289A9-D292-4B54-BD5B-AB3971B14FB4}">
      <dsp:nvSpPr>
        <dsp:cNvPr id="0" name=""/>
        <dsp:cNvSpPr/>
      </dsp:nvSpPr>
      <dsp:spPr>
        <a:xfrm rot="5400000">
          <a:off x="7612657" y="1135143"/>
          <a:ext cx="798146" cy="1328098"/>
        </a:xfrm>
        <a:prstGeom prst="corner">
          <a:avLst>
            <a:gd name="adj1" fmla="val 16120"/>
            <a:gd name="adj2" fmla="val 16110"/>
          </a:avLst>
        </a:prstGeom>
        <a:solidFill>
          <a:schemeClr val="accent4">
            <a:hueOff val="7000636"/>
            <a:satOff val="-29126"/>
            <a:lumOff val="6863"/>
            <a:alphaOff val="0"/>
          </a:schemeClr>
        </a:solidFill>
        <a:ln w="12700" cap="flat" cmpd="sng" algn="ctr">
          <a:solidFill>
            <a:schemeClr val="accent4">
              <a:hueOff val="7000636"/>
              <a:satOff val="-2912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87087-10FC-491F-BDD4-012F445945AD}">
      <dsp:nvSpPr>
        <dsp:cNvPr id="0" name=""/>
        <dsp:cNvSpPr/>
      </dsp:nvSpPr>
      <dsp:spPr>
        <a:xfrm>
          <a:off x="7479426" y="1531958"/>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Data Analysis</a:t>
          </a:r>
        </a:p>
      </dsp:txBody>
      <dsp:txXfrm>
        <a:off x="7479426" y="1531958"/>
        <a:ext cx="1199014" cy="1051006"/>
      </dsp:txXfrm>
    </dsp:sp>
    <dsp:sp modelId="{EC355500-0A3A-474E-9CB6-DA57370DA15B}">
      <dsp:nvSpPr>
        <dsp:cNvPr id="0" name=""/>
        <dsp:cNvSpPr/>
      </dsp:nvSpPr>
      <dsp:spPr>
        <a:xfrm>
          <a:off x="8452212" y="1037367"/>
          <a:ext cx="226229" cy="226229"/>
        </a:xfrm>
        <a:prstGeom prst="triangle">
          <a:avLst>
            <a:gd name="adj" fmla="val 100000"/>
          </a:avLst>
        </a:prstGeom>
        <a:solidFill>
          <a:schemeClr val="accent4">
            <a:hueOff val="7700699"/>
            <a:satOff val="-32039"/>
            <a:lumOff val="7549"/>
            <a:alphaOff val="0"/>
          </a:schemeClr>
        </a:solidFill>
        <a:ln w="12700" cap="flat" cmpd="sng" algn="ctr">
          <a:solidFill>
            <a:schemeClr val="accent4">
              <a:hueOff val="7700699"/>
              <a:satOff val="-32039"/>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57E25C2-0F56-F345-990E-1E9C6FF267C4}">
      <dsp:nvSpPr>
        <dsp:cNvPr id="0" name=""/>
        <dsp:cNvSpPr/>
      </dsp:nvSpPr>
      <dsp:spPr>
        <a:xfrm rot="5400000">
          <a:off x="9080485" y="771928"/>
          <a:ext cx="798146" cy="1328098"/>
        </a:xfrm>
        <a:prstGeom prst="corner">
          <a:avLst>
            <a:gd name="adj1" fmla="val 16120"/>
            <a:gd name="adj2" fmla="val 16110"/>
          </a:avLst>
        </a:prstGeom>
        <a:solidFill>
          <a:schemeClr val="accent4">
            <a:hueOff val="8400764"/>
            <a:satOff val="-34952"/>
            <a:lumOff val="8235"/>
            <a:alphaOff val="0"/>
          </a:schemeClr>
        </a:solidFill>
        <a:ln w="12700" cap="flat" cmpd="sng" algn="ctr">
          <a:solidFill>
            <a:schemeClr val="accent4">
              <a:hueOff val="8400764"/>
              <a:satOff val="-34952"/>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9208C9-B988-B64D-A62B-8F96F87318E0}">
      <dsp:nvSpPr>
        <dsp:cNvPr id="0" name=""/>
        <dsp:cNvSpPr/>
      </dsp:nvSpPr>
      <dsp:spPr>
        <a:xfrm>
          <a:off x="8947254" y="1168743"/>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Write-Up</a:t>
          </a:r>
        </a:p>
      </dsp:txBody>
      <dsp:txXfrm>
        <a:off x="8947254" y="1168743"/>
        <a:ext cx="1199014" cy="1051006"/>
      </dsp:txXfrm>
    </dsp:sp>
    <dsp:sp modelId="{04915EB9-23A5-6B49-9456-42A99F32AC4C}">
      <dsp:nvSpPr>
        <dsp:cNvPr id="0" name=""/>
        <dsp:cNvSpPr/>
      </dsp:nvSpPr>
      <dsp:spPr>
        <a:xfrm>
          <a:off x="9920039" y="674152"/>
          <a:ext cx="226229" cy="226229"/>
        </a:xfrm>
        <a:prstGeom prst="triangle">
          <a:avLst>
            <a:gd name="adj" fmla="val 100000"/>
          </a:avLst>
        </a:prstGeom>
        <a:solidFill>
          <a:schemeClr val="accent4">
            <a:hueOff val="9100827"/>
            <a:satOff val="-37864"/>
            <a:lumOff val="8922"/>
            <a:alphaOff val="0"/>
          </a:schemeClr>
        </a:solidFill>
        <a:ln w="12700" cap="flat" cmpd="sng" algn="ctr">
          <a:solidFill>
            <a:schemeClr val="accent4">
              <a:hueOff val="9100827"/>
              <a:satOff val="-37864"/>
              <a:lumOff val="8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AF7D94-5B58-0545-83A0-436622C13775}">
      <dsp:nvSpPr>
        <dsp:cNvPr id="0" name=""/>
        <dsp:cNvSpPr/>
      </dsp:nvSpPr>
      <dsp:spPr>
        <a:xfrm rot="5400000">
          <a:off x="10548313" y="408712"/>
          <a:ext cx="798146" cy="1328098"/>
        </a:xfrm>
        <a:prstGeom prst="corner">
          <a:avLst>
            <a:gd name="adj1" fmla="val 16120"/>
            <a:gd name="adj2" fmla="val 1611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B167EA-E2DA-4446-8B1B-1AA021175761}">
      <dsp:nvSpPr>
        <dsp:cNvPr id="0" name=""/>
        <dsp:cNvSpPr/>
      </dsp:nvSpPr>
      <dsp:spPr>
        <a:xfrm>
          <a:off x="10415082" y="805527"/>
          <a:ext cx="1199014" cy="10510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Published</a:t>
          </a:r>
        </a:p>
      </dsp:txBody>
      <dsp:txXfrm>
        <a:off x="10415082" y="805527"/>
        <a:ext cx="1199014" cy="10510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D08680-FF7B-48F3-9145-3E9A40CBFE46}">
      <dsp:nvSpPr>
        <dsp:cNvPr id="0" name=""/>
        <dsp:cNvSpPr/>
      </dsp:nvSpPr>
      <dsp:spPr>
        <a:xfrm rot="5400000">
          <a:off x="262760" y="3162000"/>
          <a:ext cx="782304" cy="1301737"/>
        </a:xfrm>
        <a:prstGeom prst="corner">
          <a:avLst>
            <a:gd name="adj1" fmla="val 16120"/>
            <a:gd name="adj2" fmla="val 16110"/>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A16766-8750-4D93-A5E5-3DA8EB4C1D7A}">
      <dsp:nvSpPr>
        <dsp:cNvPr id="0" name=""/>
        <dsp:cNvSpPr/>
      </dsp:nvSpPr>
      <dsp:spPr>
        <a:xfrm>
          <a:off x="132174" y="3550940"/>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Research Questions</a:t>
          </a:r>
        </a:p>
      </dsp:txBody>
      <dsp:txXfrm>
        <a:off x="132174" y="3550940"/>
        <a:ext cx="1175216" cy="1030145"/>
      </dsp:txXfrm>
    </dsp:sp>
    <dsp:sp modelId="{A192D073-9857-48DF-829B-72DFC63F418F}">
      <dsp:nvSpPr>
        <dsp:cNvPr id="0" name=""/>
        <dsp:cNvSpPr/>
      </dsp:nvSpPr>
      <dsp:spPr>
        <a:xfrm>
          <a:off x="1085651" y="3066165"/>
          <a:ext cx="221738" cy="221738"/>
        </a:xfrm>
        <a:prstGeom prst="triangle">
          <a:avLst>
            <a:gd name="adj" fmla="val 100000"/>
          </a:avLst>
        </a:prstGeom>
        <a:solidFill>
          <a:srgbClr val="CDEA27"/>
        </a:solidFill>
        <a:ln w="12700" cap="flat" cmpd="sng" algn="ctr">
          <a:solidFill>
            <a:schemeClr val="accent4">
              <a:hueOff val="700064"/>
              <a:satOff val="-2913"/>
              <a:lumOff val="68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1177EC-158C-4DDC-9D57-CD1DDC64CD38}">
      <dsp:nvSpPr>
        <dsp:cNvPr id="0" name=""/>
        <dsp:cNvSpPr/>
      </dsp:nvSpPr>
      <dsp:spPr>
        <a:xfrm rot="5400000">
          <a:off x="1701454" y="2805994"/>
          <a:ext cx="782304" cy="1301737"/>
        </a:xfrm>
        <a:prstGeom prst="corner">
          <a:avLst>
            <a:gd name="adj1" fmla="val 16120"/>
            <a:gd name="adj2" fmla="val 16110"/>
          </a:avLst>
        </a:prstGeom>
        <a:solidFill>
          <a:schemeClr val="accent4">
            <a:hueOff val="1400127"/>
            <a:satOff val="-5825"/>
            <a:lumOff val="1373"/>
            <a:alphaOff val="0"/>
          </a:schemeClr>
        </a:solidFill>
        <a:ln w="12700" cap="flat" cmpd="sng" algn="ctr">
          <a:solidFill>
            <a:schemeClr val="accent4">
              <a:hueOff val="1400127"/>
              <a:satOff val="-5825"/>
              <a:lumOff val="137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B1CF0E-76A0-4581-AC52-937F2B0883C2}">
      <dsp:nvSpPr>
        <dsp:cNvPr id="0" name=""/>
        <dsp:cNvSpPr/>
      </dsp:nvSpPr>
      <dsp:spPr>
        <a:xfrm>
          <a:off x="1570868" y="3194933"/>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Literature Review</a:t>
          </a:r>
        </a:p>
      </dsp:txBody>
      <dsp:txXfrm>
        <a:off x="1570868" y="3194933"/>
        <a:ext cx="1175216" cy="1030145"/>
      </dsp:txXfrm>
    </dsp:sp>
    <dsp:sp modelId="{F89B987A-8F3B-49EA-8FAF-1826462D4297}">
      <dsp:nvSpPr>
        <dsp:cNvPr id="0" name=""/>
        <dsp:cNvSpPr/>
      </dsp:nvSpPr>
      <dsp:spPr>
        <a:xfrm>
          <a:off x="2524346" y="2710159"/>
          <a:ext cx="221738" cy="221738"/>
        </a:xfrm>
        <a:prstGeom prst="triangle">
          <a:avLst>
            <a:gd name="adj" fmla="val 100000"/>
          </a:avLst>
        </a:prstGeom>
        <a:solidFill>
          <a:schemeClr val="accent4">
            <a:hueOff val="2100191"/>
            <a:satOff val="-8738"/>
            <a:lumOff val="2059"/>
            <a:alphaOff val="0"/>
          </a:schemeClr>
        </a:solidFill>
        <a:ln w="12700" cap="flat" cmpd="sng" algn="ctr">
          <a:solidFill>
            <a:schemeClr val="accent4">
              <a:hueOff val="2100191"/>
              <a:satOff val="-8738"/>
              <a:lumOff val="205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3E0CF2E-6ED2-4F36-A13C-62A81117466C}">
      <dsp:nvSpPr>
        <dsp:cNvPr id="0" name=""/>
        <dsp:cNvSpPr/>
      </dsp:nvSpPr>
      <dsp:spPr>
        <a:xfrm rot="5400000">
          <a:off x="3140149" y="2449988"/>
          <a:ext cx="782304" cy="1301737"/>
        </a:xfrm>
        <a:prstGeom prst="corner">
          <a:avLst>
            <a:gd name="adj1" fmla="val 16120"/>
            <a:gd name="adj2" fmla="val 16110"/>
          </a:avLst>
        </a:prstGeom>
        <a:solidFill>
          <a:schemeClr val="accent4">
            <a:hueOff val="2800255"/>
            <a:satOff val="-11651"/>
            <a:lumOff val="2745"/>
            <a:alphaOff val="0"/>
          </a:schemeClr>
        </a:solidFill>
        <a:ln w="12700" cap="flat" cmpd="sng" algn="ctr">
          <a:solidFill>
            <a:schemeClr val="accent4">
              <a:hueOff val="2800255"/>
              <a:satOff val="-11651"/>
              <a:lumOff val="274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1DF5621-D957-4313-8AFB-29E262925C47}">
      <dsp:nvSpPr>
        <dsp:cNvPr id="0" name=""/>
        <dsp:cNvSpPr/>
      </dsp:nvSpPr>
      <dsp:spPr>
        <a:xfrm>
          <a:off x="3009563" y="2838927"/>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Research Design/Methods</a:t>
          </a:r>
        </a:p>
      </dsp:txBody>
      <dsp:txXfrm>
        <a:off x="3009563" y="2838927"/>
        <a:ext cx="1175216" cy="1030145"/>
      </dsp:txXfrm>
    </dsp:sp>
    <dsp:sp modelId="{03F5044D-DDA6-4AAE-B17A-BC34C5C0BB08}">
      <dsp:nvSpPr>
        <dsp:cNvPr id="0" name=""/>
        <dsp:cNvSpPr/>
      </dsp:nvSpPr>
      <dsp:spPr>
        <a:xfrm>
          <a:off x="3963040" y="2354152"/>
          <a:ext cx="221738" cy="221738"/>
        </a:xfrm>
        <a:prstGeom prst="triangle">
          <a:avLst>
            <a:gd name="adj" fmla="val 100000"/>
          </a:avLst>
        </a:prstGeom>
        <a:solidFill>
          <a:schemeClr val="accent4">
            <a:hueOff val="3500318"/>
            <a:satOff val="-14563"/>
            <a:lumOff val="3431"/>
            <a:alphaOff val="0"/>
          </a:schemeClr>
        </a:solidFill>
        <a:ln w="12700" cap="flat" cmpd="sng" algn="ctr">
          <a:solidFill>
            <a:schemeClr val="accent4">
              <a:hueOff val="3500318"/>
              <a:satOff val="-14563"/>
              <a:lumOff val="343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0BBC7C8-8D68-4C78-A060-AFDF0C45739B}">
      <dsp:nvSpPr>
        <dsp:cNvPr id="0" name=""/>
        <dsp:cNvSpPr/>
      </dsp:nvSpPr>
      <dsp:spPr>
        <a:xfrm rot="5400000">
          <a:off x="4578843" y="2093981"/>
          <a:ext cx="782304" cy="1301737"/>
        </a:xfrm>
        <a:prstGeom prst="corner">
          <a:avLst>
            <a:gd name="adj1" fmla="val 16120"/>
            <a:gd name="adj2" fmla="val 16110"/>
          </a:avLst>
        </a:prstGeom>
        <a:solidFill>
          <a:schemeClr val="accent4">
            <a:hueOff val="4200382"/>
            <a:satOff val="-17476"/>
            <a:lumOff val="4118"/>
            <a:alphaOff val="0"/>
          </a:schemeClr>
        </a:solidFill>
        <a:ln w="12700" cap="flat" cmpd="sng" algn="ctr">
          <a:solidFill>
            <a:schemeClr val="accent4">
              <a:hueOff val="4200382"/>
              <a:satOff val="-17476"/>
              <a:lumOff val="411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3FC7B4F-C9C2-4C79-AE3A-D939DF866D05}">
      <dsp:nvSpPr>
        <dsp:cNvPr id="0" name=""/>
        <dsp:cNvSpPr/>
      </dsp:nvSpPr>
      <dsp:spPr>
        <a:xfrm>
          <a:off x="4448257" y="2482921"/>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IRB Approval (if applicable)</a:t>
          </a:r>
        </a:p>
      </dsp:txBody>
      <dsp:txXfrm>
        <a:off x="4448257" y="2482921"/>
        <a:ext cx="1175216" cy="1030145"/>
      </dsp:txXfrm>
    </dsp:sp>
    <dsp:sp modelId="{2644393E-A772-4FAD-86F6-C4D79FE356B1}">
      <dsp:nvSpPr>
        <dsp:cNvPr id="0" name=""/>
        <dsp:cNvSpPr/>
      </dsp:nvSpPr>
      <dsp:spPr>
        <a:xfrm>
          <a:off x="5401734" y="1998146"/>
          <a:ext cx="221738" cy="221738"/>
        </a:xfrm>
        <a:prstGeom prst="triangle">
          <a:avLst>
            <a:gd name="adj" fmla="val 100000"/>
          </a:avLst>
        </a:prstGeom>
        <a:solidFill>
          <a:schemeClr val="accent4">
            <a:hueOff val="4900445"/>
            <a:satOff val="-20388"/>
            <a:lumOff val="4804"/>
            <a:alphaOff val="0"/>
          </a:schemeClr>
        </a:solidFill>
        <a:ln w="12700" cap="flat" cmpd="sng" algn="ctr">
          <a:solidFill>
            <a:schemeClr val="accent4">
              <a:hueOff val="4900445"/>
              <a:satOff val="-20388"/>
              <a:lumOff val="4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E5A63E-DC5F-4494-ACFE-9A7BAE49B2A5}">
      <dsp:nvSpPr>
        <dsp:cNvPr id="0" name=""/>
        <dsp:cNvSpPr/>
      </dsp:nvSpPr>
      <dsp:spPr>
        <a:xfrm rot="5400000">
          <a:off x="6017537" y="1737975"/>
          <a:ext cx="782304" cy="1301737"/>
        </a:xfrm>
        <a:prstGeom prst="corner">
          <a:avLst>
            <a:gd name="adj1" fmla="val 16120"/>
            <a:gd name="adj2" fmla="val 16110"/>
          </a:avLst>
        </a:prstGeom>
        <a:solidFill>
          <a:schemeClr val="accent4">
            <a:hueOff val="5600509"/>
            <a:satOff val="-23301"/>
            <a:lumOff val="5490"/>
            <a:alphaOff val="0"/>
          </a:schemeClr>
        </a:solidFill>
        <a:ln w="12700" cap="flat" cmpd="sng" algn="ctr">
          <a:solidFill>
            <a:schemeClr val="accent4">
              <a:hueOff val="5600509"/>
              <a:satOff val="-23301"/>
              <a:lumOff val="549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6A1B1CE-6509-4951-AC23-196DE34EA909}">
      <dsp:nvSpPr>
        <dsp:cNvPr id="0" name=""/>
        <dsp:cNvSpPr/>
      </dsp:nvSpPr>
      <dsp:spPr>
        <a:xfrm>
          <a:off x="5886951" y="2126914"/>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Data Collection</a:t>
          </a:r>
        </a:p>
      </dsp:txBody>
      <dsp:txXfrm>
        <a:off x="5886951" y="2126914"/>
        <a:ext cx="1175216" cy="1030145"/>
      </dsp:txXfrm>
    </dsp:sp>
    <dsp:sp modelId="{E2BE5AE9-73C1-4626-8594-30ABE902BD7F}">
      <dsp:nvSpPr>
        <dsp:cNvPr id="0" name=""/>
        <dsp:cNvSpPr/>
      </dsp:nvSpPr>
      <dsp:spPr>
        <a:xfrm>
          <a:off x="6840429" y="1642140"/>
          <a:ext cx="221738" cy="221738"/>
        </a:xfrm>
        <a:prstGeom prst="triangle">
          <a:avLst>
            <a:gd name="adj" fmla="val 100000"/>
          </a:avLst>
        </a:prstGeom>
        <a:solidFill>
          <a:schemeClr val="accent4">
            <a:hueOff val="6300572"/>
            <a:satOff val="-26214"/>
            <a:lumOff val="6177"/>
            <a:alphaOff val="0"/>
          </a:schemeClr>
        </a:solidFill>
        <a:ln w="12700" cap="flat" cmpd="sng" algn="ctr">
          <a:solidFill>
            <a:schemeClr val="accent4">
              <a:hueOff val="6300572"/>
              <a:satOff val="-26214"/>
              <a:lumOff val="617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23289A9-D292-4B54-BD5B-AB3971B14FB4}">
      <dsp:nvSpPr>
        <dsp:cNvPr id="0" name=""/>
        <dsp:cNvSpPr/>
      </dsp:nvSpPr>
      <dsp:spPr>
        <a:xfrm rot="5400000">
          <a:off x="7456232" y="1381969"/>
          <a:ext cx="782304" cy="1301737"/>
        </a:xfrm>
        <a:prstGeom prst="corner">
          <a:avLst>
            <a:gd name="adj1" fmla="val 16120"/>
            <a:gd name="adj2" fmla="val 16110"/>
          </a:avLst>
        </a:prstGeom>
        <a:solidFill>
          <a:schemeClr val="accent4">
            <a:hueOff val="7000636"/>
            <a:satOff val="-29126"/>
            <a:lumOff val="6863"/>
            <a:alphaOff val="0"/>
          </a:schemeClr>
        </a:solidFill>
        <a:ln w="12700" cap="flat" cmpd="sng" algn="ctr">
          <a:solidFill>
            <a:schemeClr val="accent4">
              <a:hueOff val="7000636"/>
              <a:satOff val="-29126"/>
              <a:lumOff val="686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B87087-10FC-491F-BDD4-012F445945AD}">
      <dsp:nvSpPr>
        <dsp:cNvPr id="0" name=""/>
        <dsp:cNvSpPr/>
      </dsp:nvSpPr>
      <dsp:spPr>
        <a:xfrm>
          <a:off x="7325645" y="1770908"/>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Data Analysis</a:t>
          </a:r>
        </a:p>
      </dsp:txBody>
      <dsp:txXfrm>
        <a:off x="7325645" y="1770908"/>
        <a:ext cx="1175216" cy="1030145"/>
      </dsp:txXfrm>
    </dsp:sp>
    <dsp:sp modelId="{EC355500-0A3A-474E-9CB6-DA57370DA15B}">
      <dsp:nvSpPr>
        <dsp:cNvPr id="0" name=""/>
        <dsp:cNvSpPr/>
      </dsp:nvSpPr>
      <dsp:spPr>
        <a:xfrm>
          <a:off x="8279123" y="1286133"/>
          <a:ext cx="221738" cy="221738"/>
        </a:xfrm>
        <a:prstGeom prst="triangle">
          <a:avLst>
            <a:gd name="adj" fmla="val 100000"/>
          </a:avLst>
        </a:prstGeom>
        <a:solidFill>
          <a:schemeClr val="accent4">
            <a:hueOff val="7700699"/>
            <a:satOff val="-32039"/>
            <a:lumOff val="7549"/>
            <a:alphaOff val="0"/>
          </a:schemeClr>
        </a:solidFill>
        <a:ln w="12700" cap="flat" cmpd="sng" algn="ctr">
          <a:solidFill>
            <a:schemeClr val="accent4">
              <a:hueOff val="7700699"/>
              <a:satOff val="-32039"/>
              <a:lumOff val="754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39DAA74-FE52-4012-AC2E-8D3FE6880666}">
      <dsp:nvSpPr>
        <dsp:cNvPr id="0" name=""/>
        <dsp:cNvSpPr/>
      </dsp:nvSpPr>
      <dsp:spPr>
        <a:xfrm rot="5400000">
          <a:off x="8894926" y="1025962"/>
          <a:ext cx="782304" cy="1301737"/>
        </a:xfrm>
        <a:prstGeom prst="corner">
          <a:avLst>
            <a:gd name="adj1" fmla="val 16120"/>
            <a:gd name="adj2" fmla="val 16110"/>
          </a:avLst>
        </a:prstGeom>
        <a:solidFill>
          <a:schemeClr val="accent4">
            <a:hueOff val="8400764"/>
            <a:satOff val="-34952"/>
            <a:lumOff val="8235"/>
            <a:alphaOff val="0"/>
          </a:schemeClr>
        </a:solidFill>
        <a:ln w="12700" cap="flat" cmpd="sng" algn="ctr">
          <a:solidFill>
            <a:schemeClr val="accent4">
              <a:hueOff val="8400764"/>
              <a:satOff val="-34952"/>
              <a:lumOff val="823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701F513-2AD3-4384-818D-090D9132FC2F}">
      <dsp:nvSpPr>
        <dsp:cNvPr id="0" name=""/>
        <dsp:cNvSpPr/>
      </dsp:nvSpPr>
      <dsp:spPr>
        <a:xfrm>
          <a:off x="8764340" y="1414902"/>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Write-Up</a:t>
          </a:r>
        </a:p>
      </dsp:txBody>
      <dsp:txXfrm>
        <a:off x="8764340" y="1414902"/>
        <a:ext cx="1175216" cy="1030145"/>
      </dsp:txXfrm>
    </dsp:sp>
    <dsp:sp modelId="{63B00CC0-087A-1143-AEC8-DC794B95E54A}">
      <dsp:nvSpPr>
        <dsp:cNvPr id="0" name=""/>
        <dsp:cNvSpPr/>
      </dsp:nvSpPr>
      <dsp:spPr>
        <a:xfrm>
          <a:off x="9717817" y="930127"/>
          <a:ext cx="221738" cy="221738"/>
        </a:xfrm>
        <a:prstGeom prst="triangle">
          <a:avLst>
            <a:gd name="adj" fmla="val 100000"/>
          </a:avLst>
        </a:prstGeom>
        <a:solidFill>
          <a:schemeClr val="accent4">
            <a:hueOff val="9100827"/>
            <a:satOff val="-37864"/>
            <a:lumOff val="8922"/>
            <a:alphaOff val="0"/>
          </a:schemeClr>
        </a:solidFill>
        <a:ln w="12700" cap="flat" cmpd="sng" algn="ctr">
          <a:solidFill>
            <a:schemeClr val="accent4">
              <a:hueOff val="9100827"/>
              <a:satOff val="-37864"/>
              <a:lumOff val="8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5D21EFE-019C-8944-A16C-1231370D21AE}">
      <dsp:nvSpPr>
        <dsp:cNvPr id="0" name=""/>
        <dsp:cNvSpPr/>
      </dsp:nvSpPr>
      <dsp:spPr>
        <a:xfrm rot="5400000">
          <a:off x="10343136" y="684757"/>
          <a:ext cx="782304" cy="1301737"/>
        </a:xfrm>
        <a:prstGeom prst="corner">
          <a:avLst>
            <a:gd name="adj1" fmla="val 16120"/>
            <a:gd name="adj2" fmla="val 16110"/>
          </a:avLst>
        </a:prstGeom>
        <a:solidFill>
          <a:schemeClr val="accent4">
            <a:hueOff val="9800891"/>
            <a:satOff val="-40777"/>
            <a:lumOff val="9608"/>
            <a:alphaOff val="0"/>
          </a:schemeClr>
        </a:solidFill>
        <a:ln w="12700" cap="flat" cmpd="sng" algn="ctr">
          <a:solidFill>
            <a:schemeClr val="accent4">
              <a:hueOff val="9800891"/>
              <a:satOff val="-40777"/>
              <a:lumOff val="960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DDCC6E6-5759-854A-B78C-342208CBFDD1}">
      <dsp:nvSpPr>
        <dsp:cNvPr id="0" name=""/>
        <dsp:cNvSpPr/>
      </dsp:nvSpPr>
      <dsp:spPr>
        <a:xfrm>
          <a:off x="10203034" y="1058895"/>
          <a:ext cx="1175216" cy="103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en-US" sz="1200" kern="1200" dirty="0"/>
            <a:t>Published</a:t>
          </a:r>
        </a:p>
      </dsp:txBody>
      <dsp:txXfrm>
        <a:off x="10203034" y="1058895"/>
        <a:ext cx="1175216" cy="1030145"/>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6912"/>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6912"/>
          </a:xfrm>
          <a:prstGeom prst="rect">
            <a:avLst/>
          </a:prstGeom>
        </p:spPr>
        <p:txBody>
          <a:bodyPr vert="horz" lIns="93287" tIns="46644" rIns="93287" bIns="46644" rtlCol="0"/>
          <a:lstStyle>
            <a:lvl1pPr algn="r">
              <a:defRPr sz="1200"/>
            </a:lvl1pPr>
          </a:lstStyle>
          <a:p>
            <a:fld id="{E709D51E-434C-974A-9142-632C8BE79EE2}" type="datetimeFigureOut">
              <a:rPr lang="en-US" smtClean="0"/>
              <a:t>5/1/21</a:t>
            </a:fld>
            <a:endParaRPr lang="en-US"/>
          </a:p>
        </p:txBody>
      </p:sp>
      <p:sp>
        <p:nvSpPr>
          <p:cNvPr id="4" name="Slide Image Placeholder 3"/>
          <p:cNvSpPr>
            <a:spLocks noGrp="1" noRot="1" noChangeAspect="1"/>
          </p:cNvSpPr>
          <p:nvPr>
            <p:ph type="sldImg" idx="2"/>
          </p:nvPr>
        </p:nvSpPr>
        <p:spPr>
          <a:xfrm>
            <a:off x="719138" y="1163638"/>
            <a:ext cx="5581650" cy="314007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78476"/>
            <a:ext cx="5615940" cy="3664208"/>
          </a:xfrm>
          <a:prstGeom prst="rect">
            <a:avLst/>
          </a:prstGeom>
        </p:spPr>
        <p:txBody>
          <a:bodyPr vert="horz" lIns="93287" tIns="46644" rIns="93287" bIns="4664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39014"/>
            <a:ext cx="3041968" cy="466911"/>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6911"/>
          </a:xfrm>
          <a:prstGeom prst="rect">
            <a:avLst/>
          </a:prstGeom>
        </p:spPr>
        <p:txBody>
          <a:bodyPr vert="horz" lIns="93287" tIns="46644" rIns="93287" bIns="46644" rtlCol="0" anchor="b"/>
          <a:lstStyle>
            <a:lvl1pPr algn="r">
              <a:defRPr sz="1200"/>
            </a:lvl1pPr>
          </a:lstStyle>
          <a:p>
            <a:fld id="{28B83925-F481-864B-8FF1-2AFC304706E1}" type="slidenum">
              <a:rPr lang="en-US" smtClean="0"/>
              <a:t>‹#›</a:t>
            </a:fld>
            <a:endParaRPr lang="en-US"/>
          </a:p>
        </p:txBody>
      </p:sp>
    </p:spTree>
    <p:extLst>
      <p:ext uri="{BB962C8B-B14F-4D97-AF65-F5344CB8AC3E}">
        <p14:creationId xmlns:p14="http://schemas.microsoft.com/office/powerpoint/2010/main" val="3967103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a:t>
            </a:fld>
            <a:endParaRPr lang="en-US"/>
          </a:p>
        </p:txBody>
      </p:sp>
    </p:spTree>
    <p:extLst>
      <p:ext uri="{BB962C8B-B14F-4D97-AF65-F5344CB8AC3E}">
        <p14:creationId xmlns:p14="http://schemas.microsoft.com/office/powerpoint/2010/main" val="24801925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analyzed the data using two non-parametric statistical tests: </a:t>
            </a:r>
          </a:p>
          <a:p>
            <a:endParaRPr lang="en-US" dirty="0"/>
          </a:p>
          <a:p>
            <a:pPr marL="228600" indent="-228600">
              <a:buAutoNum type="arabicPeriod"/>
            </a:pPr>
            <a:r>
              <a:rPr lang="en-US" dirty="0"/>
              <a:t>Wilcoxon Signed Ranks Test to determine if there was statistically significant difference in the self-reported research confidence before and after the workshop, and the results are presented in the following slides.  </a:t>
            </a:r>
            <a:r>
              <a:rPr lang="en-US" sz="1200" dirty="0"/>
              <a:t>For every item on the assessment, the post-workshop research confidence was </a:t>
            </a:r>
            <a:r>
              <a:rPr lang="en-US" sz="1200" b="1" dirty="0"/>
              <a:t>significantly higher </a:t>
            </a:r>
            <a:r>
              <a:rPr lang="en-US" sz="1200" dirty="0"/>
              <a:t>than the pre-workshop research confidence – with exceptions of two items for Cohort 2 and Cohort 3. </a:t>
            </a:r>
          </a:p>
          <a:p>
            <a:pPr marL="228600" indent="-228600">
              <a:buAutoNum type="arabicPeriod"/>
            </a:pPr>
            <a:r>
              <a:rPr lang="en-US" sz="1200" dirty="0"/>
              <a:t>Friedman Test to determine if there was a statistically significant difference in the self-reported research confidence of the Cohort 1 &amp; Cohort 2 fellows before, after, and one year after the workshop.  For every item on the assessment, there was a statistically significant difference in the research confidence of Cohort 1 at each point in time.  For Cohort 2, there was only one exception for one of the items. </a:t>
            </a:r>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10</a:t>
            </a:fld>
            <a:endParaRPr lang="en-US"/>
          </a:p>
        </p:txBody>
      </p:sp>
    </p:spTree>
    <p:extLst>
      <p:ext uri="{BB962C8B-B14F-4D97-AF65-F5344CB8AC3E}">
        <p14:creationId xmlns:p14="http://schemas.microsoft.com/office/powerpoint/2010/main" val="3257820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11</a:t>
            </a:fld>
            <a:endParaRPr lang="en-US"/>
          </a:p>
        </p:txBody>
      </p:sp>
    </p:spTree>
    <p:extLst>
      <p:ext uri="{BB962C8B-B14F-4D97-AF65-F5344CB8AC3E}">
        <p14:creationId xmlns:p14="http://schemas.microsoft.com/office/powerpoint/2010/main" val="7992389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exceptions of two items for Cohort 2 and two items for Cohort 3 (yellow highlights). </a:t>
            </a:r>
            <a:endParaRPr lang="en-US" dirty="0"/>
          </a:p>
          <a:p>
            <a:endParaRPr lang="en-US" dirty="0"/>
          </a:p>
          <a:p>
            <a:r>
              <a:rPr lang="en-US" dirty="0"/>
              <a:t>Median ratings</a:t>
            </a:r>
            <a:r>
              <a:rPr lang="en-US" baseline="0" dirty="0"/>
              <a:t> increased 1-2.5 points for each item for Cohort 1; increased or stayed the same for Cohort 2 (2 items) and Cohort 3 (2 items). </a:t>
            </a:r>
          </a:p>
          <a:p>
            <a:endParaRPr 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Note: </a:t>
            </a:r>
            <a:r>
              <a:rPr lang="en-US" dirty="0"/>
              <a:t>#5 is highlighted in yellow for C3 because there was no statistically significant difference for this item.  As you can see C3’s median rating of 4 remained unchanged after the workshop.</a:t>
            </a:r>
          </a:p>
          <a:p>
            <a:endParaRPr lang="en-US" dirty="0"/>
          </a:p>
          <a:p>
            <a:r>
              <a:rPr lang="en-US" dirty="0"/>
              <a:t>Point out the items for which median ratings were very low pre-workshop - #3 selecting methods and #4 developing a plan.</a:t>
            </a:r>
          </a:p>
          <a:p>
            <a:endParaRPr lang="en-US" dirty="0"/>
          </a:p>
          <a:p>
            <a:r>
              <a:rPr lang="en-US" dirty="0"/>
              <a:t>Point out the items for which median ratings increased the most (median rating jump 2+).</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12</a:t>
            </a:fld>
            <a:endParaRPr lang="en-US"/>
          </a:p>
        </p:txBody>
      </p:sp>
    </p:spTree>
    <p:extLst>
      <p:ext uri="{BB962C8B-B14F-4D97-AF65-F5344CB8AC3E}">
        <p14:creationId xmlns:p14="http://schemas.microsoft.com/office/powerpoint/2010/main" val="61529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exceptions of two items for C2 and two items for C3. </a:t>
            </a:r>
            <a:endParaRPr lang="en-US" dirty="0"/>
          </a:p>
          <a:p>
            <a:endParaRPr lang="en-US" dirty="0"/>
          </a:p>
          <a:p>
            <a:r>
              <a:rPr lang="en-US" dirty="0"/>
              <a:t>Median ratings</a:t>
            </a:r>
            <a:r>
              <a:rPr lang="en-US" baseline="0" dirty="0"/>
              <a:t> increased 1-2.5 points for each item for Cohort 1; increased or stayed the same for C2 (2 items) and C3 (2 items). </a:t>
            </a:r>
          </a:p>
          <a:p>
            <a:r>
              <a:rPr lang="en-US" baseline="0" dirty="0"/>
              <a:t>-------------------------------------------</a:t>
            </a:r>
            <a:endParaRPr lang="en-US" dirty="0"/>
          </a:p>
          <a:p>
            <a:endParaRPr lang="en-US" dirty="0"/>
          </a:p>
          <a:p>
            <a:r>
              <a:rPr lang="en-US" dirty="0"/>
              <a:t>Median ratings</a:t>
            </a:r>
            <a:r>
              <a:rPr lang="en-US" baseline="0" dirty="0"/>
              <a:t> increased 1-2 points for each item, except #7 (C2) stayed the same</a:t>
            </a:r>
          </a:p>
          <a:p>
            <a:endParaRPr lang="en-US" baseline="0" dirty="0"/>
          </a:p>
          <a:p>
            <a:r>
              <a:rPr lang="en-US" dirty="0"/>
              <a:t>Point out the items for which median ratings were very low pre-workshop -- #8 theoretical frameworks (C1).</a:t>
            </a:r>
          </a:p>
          <a:p>
            <a:endParaRPr lang="en-US" dirty="0"/>
          </a:p>
          <a:p>
            <a:r>
              <a:rPr lang="en-US" dirty="0"/>
              <a:t>Point out the items for which median ratings increased the most (median rating jump 2+) -- #8 theoretical frameworks and #10 choosing data gathering procedure (C2 and C3).</a:t>
            </a:r>
          </a:p>
          <a:p>
            <a:endParaRPr lang="en-US" dirty="0"/>
          </a:p>
          <a:p>
            <a:r>
              <a:rPr lang="en-US" dirty="0"/>
              <a:t>Note: The row in black signifies that there was an error with the survey, and this data was not collected for C2. </a:t>
            </a:r>
          </a:p>
          <a:p>
            <a:endParaRPr lang="en-US" dirty="0"/>
          </a:p>
          <a:p>
            <a:r>
              <a:rPr lang="en-US" dirty="0"/>
              <a:t> </a:t>
            </a:r>
          </a:p>
        </p:txBody>
      </p:sp>
      <p:sp>
        <p:nvSpPr>
          <p:cNvPr id="4" name="Slide Number Placeholder 3"/>
          <p:cNvSpPr>
            <a:spLocks noGrp="1"/>
          </p:cNvSpPr>
          <p:nvPr>
            <p:ph type="sldNum" sz="quarter" idx="5"/>
          </p:nvPr>
        </p:nvSpPr>
        <p:spPr/>
        <p:txBody>
          <a:bodyPr/>
          <a:lstStyle/>
          <a:p>
            <a:fld id="{28B83925-F481-864B-8FF1-2AFC304706E1}" type="slidenum">
              <a:rPr lang="en-US" smtClean="0"/>
              <a:t>13</a:t>
            </a:fld>
            <a:endParaRPr lang="en-US"/>
          </a:p>
        </p:txBody>
      </p:sp>
    </p:spTree>
    <p:extLst>
      <p:ext uri="{BB962C8B-B14F-4D97-AF65-F5344CB8AC3E}">
        <p14:creationId xmlns:p14="http://schemas.microsoft.com/office/powerpoint/2010/main" val="41803689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exceptions of two items for C2 and two items for C3. </a:t>
            </a:r>
            <a:endParaRPr lang="en-US" dirty="0"/>
          </a:p>
          <a:p>
            <a:endParaRPr lang="en-US" dirty="0"/>
          </a:p>
          <a:p>
            <a:r>
              <a:rPr lang="en-US" dirty="0"/>
              <a:t>Median ratings</a:t>
            </a:r>
            <a:r>
              <a:rPr lang="en-US" baseline="0" dirty="0"/>
              <a:t> increased 1-2.5 points for each item for Cohort 1; increased or stayed the same for C2 (2 items) and C3 (2 items). </a:t>
            </a:r>
          </a:p>
          <a:p>
            <a:r>
              <a:rPr lang="en-US" baseline="0" dirty="0"/>
              <a:t>-------------------------------------------</a:t>
            </a:r>
            <a:endParaRPr lang="en-US" dirty="0"/>
          </a:p>
          <a:p>
            <a:endParaRPr lang="en-US" dirty="0"/>
          </a:p>
          <a:p>
            <a:r>
              <a:rPr lang="en-US" dirty="0"/>
              <a:t>Median ratings</a:t>
            </a:r>
            <a:r>
              <a:rPr lang="en-US" baseline="0" dirty="0"/>
              <a:t> increased 1-2 points for each item for all 3 cohorts!</a:t>
            </a:r>
          </a:p>
          <a:p>
            <a:endParaRPr lang="en-US" baseline="0" dirty="0"/>
          </a:p>
          <a:p>
            <a:r>
              <a:rPr lang="en-US" dirty="0"/>
              <a:t>Point out the items for which median ratings were very low pre-workshop -- #12 knowing how to design a focus group (C3) and #13 knowing how to run a focus group (C3).</a:t>
            </a:r>
          </a:p>
          <a:p>
            <a:endParaRPr lang="en-US" dirty="0"/>
          </a:p>
          <a:p>
            <a:r>
              <a:rPr lang="en-US" dirty="0"/>
              <a:t>Point out the items for which median ratings increased the most (median rating jump 2+).</a:t>
            </a:r>
          </a:p>
          <a:p>
            <a:endParaRPr lang="en-US"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14</a:t>
            </a:fld>
            <a:endParaRPr lang="en-US"/>
          </a:p>
        </p:txBody>
      </p:sp>
    </p:spTree>
    <p:extLst>
      <p:ext uri="{BB962C8B-B14F-4D97-AF65-F5344CB8AC3E}">
        <p14:creationId xmlns:p14="http://schemas.microsoft.com/office/powerpoint/2010/main" val="228857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exceptions of two items for C2 and two items for C3. </a:t>
            </a:r>
            <a:endParaRPr lang="en-US" dirty="0"/>
          </a:p>
          <a:p>
            <a:endParaRPr lang="en-US" dirty="0"/>
          </a:p>
          <a:p>
            <a:r>
              <a:rPr lang="en-US" dirty="0"/>
              <a:t>Median ratings</a:t>
            </a:r>
            <a:r>
              <a:rPr lang="en-US" baseline="0" dirty="0"/>
              <a:t> increased 1-2.5 points for each item for Cohort 1; increased or stayed the same for C2 (2 items) and C3 (2 items). </a:t>
            </a:r>
          </a:p>
          <a:p>
            <a:r>
              <a:rPr lang="en-US" baseline="0" dirty="0"/>
              <a:t>-------------------------------------------</a:t>
            </a:r>
            <a:endParaRPr lang="en-US" dirty="0"/>
          </a:p>
          <a:p>
            <a:endParaRPr lang="en-US" dirty="0"/>
          </a:p>
          <a:p>
            <a:r>
              <a:rPr lang="en-US" dirty="0"/>
              <a:t>Median ratings</a:t>
            </a:r>
            <a:r>
              <a:rPr lang="en-US" baseline="0" dirty="0"/>
              <a:t> increased 1-2 points for each item.</a:t>
            </a:r>
          </a:p>
          <a:p>
            <a:endParaRPr lang="en-US" baseline="0" dirty="0"/>
          </a:p>
          <a:p>
            <a:r>
              <a:rPr lang="en-US" dirty="0"/>
              <a:t>Point out the items for which median ratings were very low pre-workshop -- #19 knowing what method of data analysis to use (C1-3).</a:t>
            </a:r>
          </a:p>
          <a:p>
            <a:endParaRPr lang="en-US" dirty="0"/>
          </a:p>
          <a:p>
            <a:r>
              <a:rPr lang="en-US" dirty="0"/>
              <a:t>Point out the items for which median ratings increased the most (median rating jump 2+).</a:t>
            </a:r>
          </a:p>
          <a:p>
            <a:endParaRPr lang="en-US" dirty="0"/>
          </a:p>
          <a:p>
            <a:r>
              <a:rPr lang="en-US" dirty="0"/>
              <a:t>Note: The row in black signifies that there was an error with the survey, and this data was not collected for C2. </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15</a:t>
            </a:fld>
            <a:endParaRPr lang="en-US"/>
          </a:p>
        </p:txBody>
      </p:sp>
    </p:spTree>
    <p:extLst>
      <p:ext uri="{BB962C8B-B14F-4D97-AF65-F5344CB8AC3E}">
        <p14:creationId xmlns:p14="http://schemas.microsoft.com/office/powerpoint/2010/main" val="37670595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the post-workshop research confidence was </a:t>
            </a:r>
            <a:r>
              <a:rPr lang="en-US" sz="1200" b="1" dirty="0"/>
              <a:t>significantly higher </a:t>
            </a:r>
            <a:r>
              <a:rPr lang="en-US" sz="1200" dirty="0"/>
              <a:t>than the pre-workshop research confidence – with exceptions of two items for C2 and two items for C3. </a:t>
            </a:r>
            <a:endParaRPr lang="en-US" dirty="0"/>
          </a:p>
          <a:p>
            <a:endParaRPr lang="en-US" dirty="0"/>
          </a:p>
          <a:p>
            <a:r>
              <a:rPr lang="en-US" dirty="0"/>
              <a:t>Median ratings</a:t>
            </a:r>
            <a:r>
              <a:rPr lang="en-US" baseline="0" dirty="0"/>
              <a:t> increased 1-2.5 points for each item for Cohort 1; increased or stayed the same for C2 (2 items) and C3 (2 items). </a:t>
            </a:r>
          </a:p>
          <a:p>
            <a:r>
              <a:rPr lang="en-US" baseline="0" dirty="0"/>
              <a:t>-------------------------------------------</a:t>
            </a:r>
            <a:endParaRPr lang="en-US" dirty="0"/>
          </a:p>
          <a:p>
            <a:endParaRPr lang="en-US" dirty="0"/>
          </a:p>
          <a:p>
            <a:r>
              <a:rPr lang="en-US" dirty="0"/>
              <a:t>Median ratings</a:t>
            </a:r>
            <a:r>
              <a:rPr lang="en-US" baseline="0" dirty="0"/>
              <a:t> increased 1-2 points for each item, except # 21 (C2) stayed the same; and # 26 (C3) increase was not statistically significant.</a:t>
            </a:r>
          </a:p>
          <a:p>
            <a:endParaRPr lang="en-US" baseline="0" dirty="0"/>
          </a:p>
          <a:p>
            <a:r>
              <a:rPr lang="en-US" dirty="0"/>
              <a:t>Point out the items for which median ratings were very low pre-workshop -- #22 knowing how to code qualitative data (C1 and C3).</a:t>
            </a:r>
          </a:p>
          <a:p>
            <a:endParaRPr lang="en-US" dirty="0"/>
          </a:p>
          <a:p>
            <a:r>
              <a:rPr lang="en-US" dirty="0"/>
              <a:t>Point out the items for which median ratings increased the most (median rating jump 2+).</a:t>
            </a:r>
          </a:p>
          <a:p>
            <a:endParaRPr lang="en-US" dirty="0"/>
          </a:p>
          <a:p>
            <a:endParaRPr lang="en-US" dirty="0"/>
          </a:p>
          <a:p>
            <a:r>
              <a:rPr lang="en-US" dirty="0"/>
              <a:t> </a:t>
            </a:r>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16</a:t>
            </a:fld>
            <a:endParaRPr lang="en-US"/>
          </a:p>
        </p:txBody>
      </p:sp>
    </p:spTree>
    <p:extLst>
      <p:ext uri="{BB962C8B-B14F-4D97-AF65-F5344CB8AC3E}">
        <p14:creationId xmlns:p14="http://schemas.microsoft.com/office/powerpoint/2010/main" val="33963666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17</a:t>
            </a:fld>
            <a:endParaRPr lang="en-US"/>
          </a:p>
        </p:txBody>
      </p:sp>
    </p:spTree>
    <p:extLst>
      <p:ext uri="{BB962C8B-B14F-4D97-AF65-F5344CB8AC3E}">
        <p14:creationId xmlns:p14="http://schemas.microsoft.com/office/powerpoint/2010/main" val="684756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research confidence levels on C1 participants one year after the workshop were </a:t>
            </a:r>
            <a:r>
              <a:rPr lang="en-US" sz="1200" b="1" dirty="0"/>
              <a:t>significantly higher </a:t>
            </a:r>
            <a:r>
              <a:rPr lang="en-US" sz="1200" dirty="0"/>
              <a:t>than pre-workshop levels!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dirty="0"/>
              <a:t>Cohort 1 median ratings</a:t>
            </a:r>
            <a:r>
              <a:rPr lang="en-US" baseline="0" dirty="0"/>
              <a:t> one year later increased 1-2.5 points for each item! </a:t>
            </a:r>
          </a:p>
          <a:p>
            <a:endParaRPr lang="en-US" dirty="0"/>
          </a:p>
          <a:p>
            <a:r>
              <a:rPr lang="en-US" dirty="0"/>
              <a:t>In C1, research confidence in 8 items improved between the conclusion of the workshop and one year later (</a:t>
            </a:r>
            <a:r>
              <a:rPr lang="en-US" dirty="0" err="1"/>
              <a:t>i.e</a:t>
            </a:r>
            <a:r>
              <a:rPr lang="en-US" dirty="0"/>
              <a:t>, with research project experience); research confidence decreased in 2 items (#20 and #21) during this period (although both ratings remained improved/high overall).</a:t>
            </a:r>
          </a:p>
          <a:p>
            <a:endParaRPr lang="en-US" dirty="0"/>
          </a:p>
          <a:p>
            <a:pPr marL="171450" indent="-171450">
              <a:buFont typeface="Arial" panose="020B0604020202020204" pitchFamily="34" charset="0"/>
              <a:buChar char="•"/>
            </a:pPr>
            <a:r>
              <a:rPr lang="en-US" dirty="0"/>
              <a:t>Research project experience improved the research confidence levels of almost all C1 participants!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18</a:t>
            </a:fld>
            <a:endParaRPr lang="en-US"/>
          </a:p>
        </p:txBody>
      </p:sp>
    </p:spTree>
    <p:extLst>
      <p:ext uri="{BB962C8B-B14F-4D97-AF65-F5344CB8AC3E}">
        <p14:creationId xmlns:p14="http://schemas.microsoft.com/office/powerpoint/2010/main" val="8868880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19</a:t>
            </a:fld>
            <a:endParaRPr lang="en-US"/>
          </a:p>
        </p:txBody>
      </p:sp>
    </p:spTree>
    <p:extLst>
      <p:ext uri="{BB962C8B-B14F-4D97-AF65-F5344CB8AC3E}">
        <p14:creationId xmlns:p14="http://schemas.microsoft.com/office/powerpoint/2010/main" val="12437869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8471" lvl="0" indent="0">
              <a:buFont typeface="Arial" panose="020B0604020202020204" pitchFamily="34" charset="0"/>
              <a:buNone/>
            </a:pPr>
            <a:r>
              <a:rPr lang="en-US" dirty="0"/>
              <a:t>Librarian-led health information research supports quality health care and library practice. Despite the benefits of research, access to research methods education is limited and more rigorous research training is critically needed to instruct health library practitioners. </a:t>
            </a:r>
          </a:p>
          <a:p>
            <a:pPr marL="0" indent="0">
              <a:buFont typeface="+mj-lt"/>
              <a:buNone/>
            </a:pPr>
            <a:endParaRPr lang="en-US" baseline="0" dirty="0"/>
          </a:p>
          <a:p>
            <a:pPr marL="0" indent="0">
              <a:buFont typeface="+mj-lt"/>
              <a:buNone/>
            </a:pPr>
            <a:r>
              <a:rPr lang="en-US" dirty="0"/>
              <a:t>The MLA Research Training Institute program aims to address this educational gap by increasing the research competencies, confidence, quality, and productivity of health sciences librarians throughout the country. </a:t>
            </a:r>
          </a:p>
          <a:p>
            <a:pPr defTabSz="932871">
              <a:defRPr/>
            </a:pPr>
            <a:endParaRPr lang="en-US" dirty="0"/>
          </a:p>
          <a:p>
            <a:pPr marL="0" indent="0">
              <a:buFont typeface="+mj-lt"/>
              <a:buNone/>
            </a:pPr>
            <a:r>
              <a:rPr lang="en-US" dirty="0"/>
              <a:t>The broad goals for the RTI program are to:</a:t>
            </a:r>
          </a:p>
          <a:p>
            <a:pPr marL="641349" lvl="1" indent="-174913">
              <a:buFont typeface="Arial" panose="020B0604020202020204" pitchFamily="34" charset="0"/>
              <a:buChar char="•"/>
            </a:pPr>
            <a:r>
              <a:rPr lang="en-US" dirty="0"/>
              <a:t>increase the research competencies &amp; confidence of participants</a:t>
            </a:r>
          </a:p>
          <a:p>
            <a:pPr marL="641349" lvl="1" indent="-174913">
              <a:buFont typeface="Arial" panose="020B0604020202020204" pitchFamily="34" charset="0"/>
              <a:buChar char="•"/>
            </a:pPr>
            <a:r>
              <a:rPr lang="en-US" dirty="0"/>
              <a:t>increase quantity, quality, and communication of </a:t>
            </a:r>
            <a:r>
              <a:rPr lang="en-US" b="1" i="1" dirty="0"/>
              <a:t>health information research </a:t>
            </a:r>
            <a:r>
              <a:rPr lang="en-US" dirty="0"/>
              <a:t>conducted by health sciences librarians</a:t>
            </a:r>
          </a:p>
          <a:p>
            <a:pPr marL="641349" lvl="1" indent="-174913">
              <a:buFont typeface="Arial" panose="020B0604020202020204" pitchFamily="34" charset="0"/>
              <a:buChar char="•"/>
            </a:pPr>
            <a:r>
              <a:rPr lang="en-US" dirty="0"/>
              <a:t>AND to build research capacity among health sciences librarians to contribute</a:t>
            </a:r>
            <a:r>
              <a:rPr lang="en-US" baseline="0" dirty="0"/>
              <a:t> to health and</a:t>
            </a:r>
            <a:r>
              <a:rPr lang="en-US" dirty="0"/>
              <a:t> library improvements.</a:t>
            </a:r>
          </a:p>
          <a:p>
            <a:pPr defTabSz="932871">
              <a:defRPr/>
            </a:pPr>
            <a:endParaRPr lang="en-US" dirty="0"/>
          </a:p>
          <a:p>
            <a:pPr marL="0" indent="0" defTabSz="932871">
              <a:buFont typeface="Arial" panose="020B0604020202020204" pitchFamily="34" charset="0"/>
              <a:buNone/>
              <a:defRPr/>
            </a:pPr>
            <a:endParaRPr lang="en-US" dirty="0"/>
          </a:p>
          <a:p>
            <a:pPr defTabSz="932871">
              <a:defRPr/>
            </a:pPr>
            <a:r>
              <a:rPr lang="en-US" dirty="0"/>
              <a:t>  </a:t>
            </a:r>
          </a:p>
        </p:txBody>
      </p:sp>
      <p:sp>
        <p:nvSpPr>
          <p:cNvPr id="4" name="Slide Number Placeholder 3"/>
          <p:cNvSpPr>
            <a:spLocks noGrp="1"/>
          </p:cNvSpPr>
          <p:nvPr>
            <p:ph type="sldNum" sz="quarter" idx="10"/>
          </p:nvPr>
        </p:nvSpPr>
        <p:spPr/>
        <p:txBody>
          <a:bodyPr/>
          <a:lstStyle/>
          <a:p>
            <a:fld id="{28B83925-F481-864B-8FF1-2AFC304706E1}" type="slidenum">
              <a:rPr lang="en-US" smtClean="0"/>
              <a:t>2</a:t>
            </a:fld>
            <a:endParaRPr lang="en-US"/>
          </a:p>
        </p:txBody>
      </p:sp>
    </p:spTree>
    <p:extLst>
      <p:ext uri="{BB962C8B-B14F-4D97-AF65-F5344CB8AC3E}">
        <p14:creationId xmlns:p14="http://schemas.microsoft.com/office/powerpoint/2010/main" val="6122550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20</a:t>
            </a:fld>
            <a:endParaRPr lang="en-US"/>
          </a:p>
        </p:txBody>
      </p:sp>
    </p:spTree>
    <p:extLst>
      <p:ext uri="{BB962C8B-B14F-4D97-AF65-F5344CB8AC3E}">
        <p14:creationId xmlns:p14="http://schemas.microsoft.com/office/powerpoint/2010/main" val="11098904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21</a:t>
            </a:fld>
            <a:endParaRPr lang="en-US"/>
          </a:p>
        </p:txBody>
      </p:sp>
    </p:spTree>
    <p:extLst>
      <p:ext uri="{BB962C8B-B14F-4D97-AF65-F5344CB8AC3E}">
        <p14:creationId xmlns:p14="http://schemas.microsoft.com/office/powerpoint/2010/main" val="14083026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22</a:t>
            </a:fld>
            <a:endParaRPr lang="en-US"/>
          </a:p>
        </p:txBody>
      </p:sp>
    </p:spTree>
    <p:extLst>
      <p:ext uri="{BB962C8B-B14F-4D97-AF65-F5344CB8AC3E}">
        <p14:creationId xmlns:p14="http://schemas.microsoft.com/office/powerpoint/2010/main" val="353919599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For every item on the assessment that was measured, research confidence levels on C2 participants one year after the workshop were </a:t>
            </a:r>
            <a:r>
              <a:rPr lang="en-US" sz="1200" b="1" dirty="0"/>
              <a:t>significantly higher </a:t>
            </a:r>
            <a:r>
              <a:rPr lang="en-US" sz="1200" dirty="0"/>
              <a:t>than the pre-workshop levels, except item # 21 which remained at same high level.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r>
              <a:rPr lang="en-US" dirty="0"/>
              <a:t>Median ratings</a:t>
            </a:r>
            <a:r>
              <a:rPr lang="en-US" baseline="0" dirty="0"/>
              <a:t> one year later increased 1-2.5 points for each item for Cohort 2, except item #21 which remained at same high level. </a:t>
            </a:r>
          </a:p>
          <a:p>
            <a:endParaRPr lang="en-US" dirty="0"/>
          </a:p>
          <a:p>
            <a:r>
              <a:rPr lang="en-US" dirty="0"/>
              <a:t>In C2,1, research confidence in 6 items improved between the conclusion of the workshop and one year later (</a:t>
            </a:r>
            <a:r>
              <a:rPr lang="en-US" dirty="0" err="1"/>
              <a:t>i.e</a:t>
            </a:r>
            <a:r>
              <a:rPr lang="en-US" dirty="0"/>
              <a:t>, with research project experience); research confidence decreased in 1 item (#19) during this period (although rating remained improved/high overall).</a:t>
            </a:r>
          </a:p>
          <a:p>
            <a:endParaRPr lang="en-US" dirty="0"/>
          </a:p>
          <a:p>
            <a:pPr marL="171450" indent="-171450">
              <a:buFont typeface="Arial" panose="020B0604020202020204" pitchFamily="34" charset="0"/>
              <a:buChar char="•"/>
            </a:pPr>
            <a:r>
              <a:rPr lang="en-US" dirty="0"/>
              <a:t>Research project experience improved the research confidence levels of almost all C2 participants!</a:t>
            </a:r>
          </a:p>
          <a:p>
            <a:endParaRPr lang="en-US"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23</a:t>
            </a:fld>
            <a:endParaRPr lang="en-US"/>
          </a:p>
        </p:txBody>
      </p:sp>
    </p:spTree>
    <p:extLst>
      <p:ext uri="{BB962C8B-B14F-4D97-AF65-F5344CB8AC3E}">
        <p14:creationId xmlns:p14="http://schemas.microsoft.com/office/powerpoint/2010/main" val="16703647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24</a:t>
            </a:fld>
            <a:endParaRPr lang="en-US"/>
          </a:p>
        </p:txBody>
      </p:sp>
    </p:spTree>
    <p:extLst>
      <p:ext uri="{BB962C8B-B14F-4D97-AF65-F5344CB8AC3E}">
        <p14:creationId xmlns:p14="http://schemas.microsoft.com/office/powerpoint/2010/main" val="195995978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25</a:t>
            </a:fld>
            <a:endParaRPr lang="en-US"/>
          </a:p>
        </p:txBody>
      </p:sp>
    </p:spTree>
    <p:extLst>
      <p:ext uri="{BB962C8B-B14F-4D97-AF65-F5344CB8AC3E}">
        <p14:creationId xmlns:p14="http://schemas.microsoft.com/office/powerpoint/2010/main" val="225937646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26</a:t>
            </a:fld>
            <a:endParaRPr lang="en-US"/>
          </a:p>
        </p:txBody>
      </p:sp>
    </p:spTree>
    <p:extLst>
      <p:ext uri="{BB962C8B-B14F-4D97-AF65-F5344CB8AC3E}">
        <p14:creationId xmlns:p14="http://schemas.microsoft.com/office/powerpoint/2010/main" val="35863799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27</a:t>
            </a:fld>
            <a:endParaRPr lang="en-US"/>
          </a:p>
        </p:txBody>
      </p:sp>
    </p:spTree>
    <p:extLst>
      <p:ext uri="{BB962C8B-B14F-4D97-AF65-F5344CB8AC3E}">
        <p14:creationId xmlns:p14="http://schemas.microsoft.com/office/powerpoint/2010/main" val="249028376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We were very pleased to see that most fellows in Cohort 1 completed their research projects (16 fellows completed data analysis).</a:t>
            </a:r>
          </a:p>
          <a:p>
            <a:endParaRPr lang="en-US" dirty="0"/>
          </a:p>
          <a:p>
            <a:r>
              <a:rPr lang="en-US" dirty="0"/>
              <a:t>Almost all fellows in Cohort 1 designed and presented a research poster at the MLA 2019 annual meeting.</a:t>
            </a:r>
          </a:p>
          <a:p>
            <a:endParaRPr lang="en-US" dirty="0"/>
          </a:p>
          <a:p>
            <a:r>
              <a:rPr lang="en-US" dirty="0"/>
              <a:t>Cohort 1 research projects have generated 6 publications and 18+ conference presentations all with participants as main authors! (so far…)</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28</a:t>
            </a:fld>
            <a:endParaRPr lang="en-US"/>
          </a:p>
        </p:txBody>
      </p:sp>
    </p:spTree>
    <p:extLst>
      <p:ext uri="{BB962C8B-B14F-4D97-AF65-F5344CB8AC3E}">
        <p14:creationId xmlns:p14="http://schemas.microsoft.com/office/powerpoint/2010/main" val="64914276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 half of the fellows in Cohort 2 completed their research projects (12 fellows completed data analysis).</a:t>
            </a:r>
          </a:p>
          <a:p>
            <a:endParaRPr lang="en-US" dirty="0"/>
          </a:p>
          <a:p>
            <a:r>
              <a:rPr lang="en-US" dirty="0"/>
              <a:t>Over half of the fellows in Cohort 2 designed and presented a research poster at the MLA 2020 and 2021 annual meetings.</a:t>
            </a:r>
          </a:p>
          <a:p>
            <a:endParaRPr lang="en-US" dirty="0"/>
          </a:p>
          <a:p>
            <a:r>
              <a:rPr lang="en-US" dirty="0"/>
              <a:t>Cohort 2 research projects have generated 4 publications and 13+ conference presentations all with participants as main authors! (so far…)’</a:t>
            </a:r>
          </a:p>
          <a:p>
            <a:endParaRPr lang="en-US" dirty="0"/>
          </a:p>
          <a:p>
            <a:r>
              <a:rPr lang="en-US" dirty="0"/>
              <a:t>Note: that the research progress of the fellows in Cohort 2 were hindered due to the COVID-pandemic. </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29</a:t>
            </a:fld>
            <a:endParaRPr lang="en-US"/>
          </a:p>
        </p:txBody>
      </p:sp>
    </p:spTree>
    <p:extLst>
      <p:ext uri="{BB962C8B-B14F-4D97-AF65-F5344CB8AC3E}">
        <p14:creationId xmlns:p14="http://schemas.microsoft.com/office/powerpoint/2010/main" val="23348573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32871">
              <a:buFont typeface="Arial" panose="020B0604020202020204" pitchFamily="34" charset="0"/>
              <a:buNone/>
              <a:defRPr/>
            </a:pPr>
            <a:r>
              <a:rPr lang="en-US" dirty="0"/>
              <a:t>RTI learning model addresses this gap by delivering:</a:t>
            </a:r>
          </a:p>
          <a:p>
            <a:pPr marL="641349" lvl="1" indent="-174913" defTabSz="932871">
              <a:buFont typeface="Arial" panose="020B0604020202020204" pitchFamily="34" charset="0"/>
              <a:buChar char="•"/>
              <a:defRPr/>
            </a:pPr>
            <a:r>
              <a:rPr lang="en-US" dirty="0"/>
              <a:t>An immersive training experience consisting of a 5-day workshop in advanced research design, that is geared to HS librarians. Delivered by 5 instructors.</a:t>
            </a:r>
          </a:p>
          <a:p>
            <a:pPr marL="641349" lvl="1" indent="-174913" defTabSz="932871">
              <a:buFont typeface="Arial" panose="020B0604020202020204" pitchFamily="34" charset="0"/>
              <a:buChar char="•"/>
              <a:defRPr/>
            </a:pPr>
            <a:r>
              <a:rPr lang="en-US" dirty="0"/>
              <a:t>Mentoring and monitoring after the workshop as librarians complete their research projects</a:t>
            </a:r>
          </a:p>
          <a:p>
            <a:pPr marL="641349" lvl="1" indent="-174913" defTabSz="932871">
              <a:buFont typeface="Arial" panose="020B0604020202020204" pitchFamily="34" charset="0"/>
              <a:buChar char="•"/>
              <a:defRPr/>
            </a:pPr>
            <a:r>
              <a:rPr lang="en-US" dirty="0"/>
              <a:t>Encouragement and collegiality through an online Community of Practice</a:t>
            </a:r>
          </a:p>
          <a:p>
            <a:pPr marL="641349" lvl="1" indent="-174913" defTabSz="932871">
              <a:buFont typeface="Arial" panose="020B0604020202020204" pitchFamily="34" charset="0"/>
              <a:buChar char="•"/>
              <a:defRPr/>
            </a:pPr>
            <a:r>
              <a:rPr lang="en-US" dirty="0"/>
              <a:t>Capstone experience that includes a public presentation of the Fellows’ research work at an MLA annual conference.</a:t>
            </a:r>
          </a:p>
          <a:p>
            <a:pPr marL="9236" lvl="0" indent="0" defTabSz="932871">
              <a:buFont typeface="Arial" panose="020B0604020202020204" pitchFamily="34" charset="0"/>
              <a:buNone/>
              <a:defRPr/>
            </a:pPr>
            <a:endParaRPr lang="en-US" dirty="0"/>
          </a:p>
          <a:p>
            <a:pPr marL="9236" lvl="0" indent="0" defTabSz="932871">
              <a:buFont typeface="Arial" panose="020B0604020202020204" pitchFamily="34" charset="0"/>
              <a:buNone/>
              <a:defRPr/>
            </a:pPr>
            <a:r>
              <a:rPr lang="en-US" dirty="0"/>
              <a:t>The</a:t>
            </a:r>
            <a:r>
              <a:rPr lang="en-US" baseline="0" dirty="0"/>
              <a:t> timeline of the RTI is that it takes place over a year. Participants (20 of them) are enrolled in the spring (May), then they participate in a workshop July. In 2018 and 2019 an in-person workshop was held in Chicago on the University of Illinois, Chicago campus; in 2019 the workshop was conducted online over a 5-day period due to the COVID pandemic. After the workshop, the participants work on their research projects at the own pace and are invited to present, at whatever point they are at, in May of the following year at the annual meeting.</a:t>
            </a:r>
          </a:p>
          <a:p>
            <a:pPr marL="9236" lvl="0" indent="0" defTabSz="932871">
              <a:buFont typeface="Arial" panose="020B0604020202020204" pitchFamily="34" charset="0"/>
              <a:buNone/>
              <a:defRPr/>
            </a:pPr>
            <a:endParaRPr lang="en-US" baseline="0" dirty="0"/>
          </a:p>
          <a:p>
            <a:pPr marL="9236" lvl="0" indent="0" defTabSz="932871">
              <a:buFont typeface="Arial" panose="020B0604020202020204" pitchFamily="34" charset="0"/>
              <a:buNone/>
              <a:defRPr/>
            </a:pPr>
            <a:r>
              <a:rPr lang="en-US" baseline="0" dirty="0"/>
              <a:t>Note that the RTI learning model was designed by a group of LIS professionals and faculty researchers in the health sciences. Mostly in the US, but also several Canadians. The RTI instruction is delivered entirely by health sciences librarians and LIS faculty.</a:t>
            </a:r>
            <a:endParaRPr lang="en-US" dirty="0"/>
          </a:p>
          <a:p>
            <a:pPr marL="0" indent="0" defTabSz="932871">
              <a:buFont typeface="Arial" panose="020B0604020202020204" pitchFamily="34" charset="0"/>
              <a:buNone/>
              <a:defRPr/>
            </a:pPr>
            <a:endParaRPr lang="en-US" dirty="0"/>
          </a:p>
          <a:p>
            <a:pPr defTabSz="932871">
              <a:defRPr/>
            </a:pPr>
            <a:r>
              <a:rPr lang="en-US" dirty="0"/>
              <a:t>  </a:t>
            </a:r>
          </a:p>
        </p:txBody>
      </p:sp>
      <p:sp>
        <p:nvSpPr>
          <p:cNvPr id="4" name="Slide Number Placeholder 3"/>
          <p:cNvSpPr>
            <a:spLocks noGrp="1"/>
          </p:cNvSpPr>
          <p:nvPr>
            <p:ph type="sldNum" sz="quarter" idx="10"/>
          </p:nvPr>
        </p:nvSpPr>
        <p:spPr/>
        <p:txBody>
          <a:bodyPr/>
          <a:lstStyle/>
          <a:p>
            <a:fld id="{28B83925-F481-864B-8FF1-2AFC304706E1}" type="slidenum">
              <a:rPr lang="en-US" smtClean="0"/>
              <a:t>3</a:t>
            </a:fld>
            <a:endParaRPr lang="en-US"/>
          </a:p>
        </p:txBody>
      </p:sp>
    </p:spTree>
    <p:extLst>
      <p:ext uri="{BB962C8B-B14F-4D97-AF65-F5344CB8AC3E}">
        <p14:creationId xmlns:p14="http://schemas.microsoft.com/office/powerpoint/2010/main" val="28989133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2871">
              <a:defRPr/>
            </a:pPr>
            <a:r>
              <a:rPr lang="en-US" dirty="0"/>
              <a:t>Free-form responses on </a:t>
            </a:r>
            <a:r>
              <a:rPr lang="en-US" dirty="0" err="1"/>
              <a:t>QRs.</a:t>
            </a:r>
            <a:endParaRPr lang="en-US" dirty="0"/>
          </a:p>
          <a:p>
            <a:pPr defTabSz="932871">
              <a:defRPr/>
            </a:pPr>
            <a:endParaRPr lang="en-US" dirty="0"/>
          </a:p>
          <a:p>
            <a:pPr defTabSz="932871">
              <a:defRPr/>
            </a:pPr>
            <a:r>
              <a:rPr lang="en-US" dirty="0"/>
              <a:t>We also reviewed the Quarterly Reports (QRs for Cohort 1 reviewed May 18, 2019; Cohort 2 reviewed July 10, 2020) to identify RTI training impacts on the Fellows’ professional activities and their institutions. </a:t>
            </a:r>
          </a:p>
          <a:p>
            <a:endParaRPr lang="en-US" dirty="0"/>
          </a:p>
          <a:p>
            <a:pPr marL="174913" marR="0" lvl="0" indent="-174913" algn="l" defTabSz="932871"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The most frequently reported impact of the RTI for Cohort 1 and Cohort 2 is forming internal and external research partnerships.</a:t>
            </a:r>
            <a:endParaRPr lang="en-US" dirty="0"/>
          </a:p>
          <a:p>
            <a:pPr marL="174913" indent="-174913" defTabSz="932871">
              <a:buFont typeface="Arial" panose="020B0604020202020204" pitchFamily="34" charset="0"/>
              <a:buChar char="•"/>
              <a:defRPr/>
            </a:pPr>
            <a:endParaRPr lang="en-US" dirty="0"/>
          </a:p>
          <a:p>
            <a:pPr marL="174913" indent="-174913" defTabSz="932871">
              <a:buFont typeface="Arial" panose="020B0604020202020204" pitchFamily="34" charset="0"/>
              <a:buChar char="•"/>
              <a:defRPr/>
            </a:pPr>
            <a:r>
              <a:rPr lang="en-US" dirty="0"/>
              <a:t>The data provides some quantitative evidence that RTI training positively impacted Fellows’ professional relationships, built influence with user communities, and enhanced library services.</a:t>
            </a:r>
          </a:p>
          <a:p>
            <a:pPr marL="174913" indent="-174913" defTabSz="932871">
              <a:buFont typeface="Arial" panose="020B0604020202020204" pitchFamily="34" charset="0"/>
              <a:buChar char="•"/>
              <a:defRPr/>
            </a:pPr>
            <a:endParaRPr lang="en-US" dirty="0"/>
          </a:p>
          <a:p>
            <a:pPr marL="174913" indent="-174913" defTabSz="932871">
              <a:buFont typeface="Arial" panose="020B0604020202020204" pitchFamily="34" charset="0"/>
              <a:buChar char="•"/>
              <a:defRPr/>
            </a:pPr>
            <a:r>
              <a:rPr lang="en-US" dirty="0"/>
              <a:t>It is also interesting to note that in three instances a Fellow’s research project created new research policies and procedures that were implemented throughout the institution. </a:t>
            </a:r>
          </a:p>
          <a:p>
            <a:endParaRPr lang="en-US"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30</a:t>
            </a:fld>
            <a:endParaRPr lang="en-US"/>
          </a:p>
        </p:txBody>
      </p:sp>
    </p:spTree>
    <p:extLst>
      <p:ext uri="{BB962C8B-B14F-4D97-AF65-F5344CB8AC3E}">
        <p14:creationId xmlns:p14="http://schemas.microsoft.com/office/powerpoint/2010/main" val="3686641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our assessments…</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31</a:t>
            </a:fld>
            <a:endParaRPr lang="en-US"/>
          </a:p>
        </p:txBody>
      </p:sp>
    </p:spTree>
    <p:extLst>
      <p:ext uri="{BB962C8B-B14F-4D97-AF65-F5344CB8AC3E}">
        <p14:creationId xmlns:p14="http://schemas.microsoft.com/office/powerpoint/2010/main" val="177431977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Based on our assessments…</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32</a:t>
            </a:fld>
            <a:endParaRPr lang="en-US"/>
          </a:p>
        </p:txBody>
      </p:sp>
    </p:spTree>
    <p:extLst>
      <p:ext uri="{BB962C8B-B14F-4D97-AF65-F5344CB8AC3E}">
        <p14:creationId xmlns:p14="http://schemas.microsoft.com/office/powerpoint/2010/main" val="60245801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33</a:t>
            </a:fld>
            <a:endParaRPr lang="en-US"/>
          </a:p>
        </p:txBody>
      </p:sp>
    </p:spTree>
    <p:extLst>
      <p:ext uri="{BB962C8B-B14F-4D97-AF65-F5344CB8AC3E}">
        <p14:creationId xmlns:p14="http://schemas.microsoft.com/office/powerpoint/2010/main" val="319511036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RTI website is the central place where we highlight the work of the Institute and the research activities of the Fellows.</a:t>
            </a:r>
          </a:p>
          <a:p>
            <a:endParaRPr lang="en-US" dirty="0"/>
          </a:p>
          <a:p>
            <a:r>
              <a:rPr lang="en-US" dirty="0"/>
              <a:t>I hope you get a chance to visit the site to learn more about the RTI program.</a:t>
            </a:r>
          </a:p>
          <a:p>
            <a:endParaRPr lang="en-US" dirty="0"/>
          </a:p>
          <a:p>
            <a:r>
              <a:rPr lang="en-US" dirty="0"/>
              <a:t>Thank you all for coming to our presentation. </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34</a:t>
            </a:fld>
            <a:endParaRPr lang="en-US"/>
          </a:p>
        </p:txBody>
      </p:sp>
    </p:spTree>
    <p:extLst>
      <p:ext uri="{BB962C8B-B14F-4D97-AF65-F5344CB8AC3E}">
        <p14:creationId xmlns:p14="http://schemas.microsoft.com/office/powerpoint/2010/main" val="34233687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The RTI began in 2018, and the first two cohorts have completed their year.  The third cohort of fellows started in 2020 and are just finishing their year. </a:t>
            </a:r>
          </a:p>
          <a:p>
            <a:endParaRPr lang="en-US" baseline="0" dirty="0"/>
          </a:p>
          <a:p>
            <a:r>
              <a:rPr lang="en-US" baseline="0" dirty="0"/>
              <a:t>20 librarians, all with little research experience, participate each year, and the RTI refers to participants as “RTI fellows.” </a:t>
            </a:r>
          </a:p>
          <a:p>
            <a:endParaRPr lang="en-US" baseline="0" dirty="0"/>
          </a:p>
          <a:p>
            <a:r>
              <a:rPr lang="en-US" baseline="0" dirty="0"/>
              <a:t>As researchers and LIS faculty, we wanted to use assessment practices to evaluate learning and confidence improvement of participants, make workshop/program adaptions for subsequent institutes, assess program effectiveness, make comparisons with previous and other findings, and for IMLS and public reporting. </a:t>
            </a:r>
          </a:p>
          <a:p>
            <a:endParaRPr lang="en-US" baseline="0" dirty="0"/>
          </a:p>
          <a:p>
            <a:r>
              <a:rPr lang="en-US" baseline="0" dirty="0"/>
              <a:t>Assessments take place throughout the course: pre-institute, during the workshop, post-workshop, quarterly intervals, and end-point.</a:t>
            </a:r>
          </a:p>
          <a:p>
            <a:endParaRPr lang="en-US" baseline="0" dirty="0"/>
          </a:p>
          <a:p>
            <a:r>
              <a:rPr lang="en-US" baseline="0" dirty="0"/>
              <a:t>To find out, we implemented varies assessment methods:</a:t>
            </a:r>
          </a:p>
          <a:p>
            <a:pPr marL="171450" indent="-171450">
              <a:buFontTx/>
              <a:buChar char="-"/>
            </a:pPr>
            <a:r>
              <a:rPr lang="en-US" baseline="0" dirty="0"/>
              <a:t>We collect and analyze demographic data and data on prior research experience of participants.</a:t>
            </a:r>
          </a:p>
          <a:p>
            <a:pPr marL="171450" indent="-171450">
              <a:buFontTx/>
              <a:buChar char="-"/>
            </a:pPr>
            <a:r>
              <a:rPr lang="en-US" baseline="0" dirty="0"/>
              <a:t>*We conduct assessments to evaluate improvements in fellows’ research confidence levels (before and after the workshop and one-year later - at three intervals).</a:t>
            </a:r>
          </a:p>
          <a:p>
            <a:pPr marL="171450" indent="-171450">
              <a:buFontTx/>
              <a:buChar char="-"/>
            </a:pPr>
            <a:r>
              <a:rPr lang="en-US" baseline="0" dirty="0"/>
              <a:t>*We track the fellows’ self-reports of research progress via quarterly reports.</a:t>
            </a:r>
          </a:p>
          <a:p>
            <a:pPr marL="171450" indent="-171450">
              <a:buFontTx/>
              <a:buChar char="-"/>
            </a:pPr>
            <a:r>
              <a:rPr lang="en-US" baseline="0" dirty="0"/>
              <a:t>*We track the fellows’ self-reports of RTI training impacts via quarterly reports.</a:t>
            </a:r>
          </a:p>
          <a:p>
            <a:pPr marL="171450" indent="-171450">
              <a:buFontTx/>
              <a:buChar char="-"/>
            </a:pPr>
            <a:r>
              <a:rPr lang="en-US" baseline="0" dirty="0"/>
              <a:t>We conduct a summative evaluation to assess learning and program effectiveness (after workshop &amp; post-program).</a:t>
            </a:r>
          </a:p>
          <a:p>
            <a:pPr marL="171450" indent="-171450">
              <a:buFontTx/>
              <a:buChar char="-"/>
            </a:pPr>
            <a:r>
              <a:rPr lang="en-US" baseline="0" dirty="0"/>
              <a:t>We track and analyze the research completion, posters, publications and methodologies of fellows’ research project.</a:t>
            </a:r>
          </a:p>
          <a:p>
            <a:endParaRPr lang="en-US" baseline="0" dirty="0"/>
          </a:p>
          <a:p>
            <a:r>
              <a:rPr lang="en-CA" dirty="0"/>
              <a:t>* Assessments that we are highlighting today.</a:t>
            </a:r>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4</a:t>
            </a:fld>
            <a:endParaRPr lang="en-US"/>
          </a:p>
        </p:txBody>
      </p:sp>
    </p:spTree>
    <p:extLst>
      <p:ext uri="{BB962C8B-B14F-4D97-AF65-F5344CB8AC3E}">
        <p14:creationId xmlns:p14="http://schemas.microsoft.com/office/powerpoint/2010/main" val="22927507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baseline="0" dirty="0"/>
          </a:p>
          <a:p>
            <a:endParaRPr lang="en-US" baseline="0" dirty="0"/>
          </a:p>
          <a:p>
            <a:endParaRPr lang="en-CA" dirty="0"/>
          </a:p>
          <a:p>
            <a:endParaRPr lang="en-US" dirty="0"/>
          </a:p>
        </p:txBody>
      </p:sp>
      <p:sp>
        <p:nvSpPr>
          <p:cNvPr id="4" name="Slide Number Placeholder 3"/>
          <p:cNvSpPr>
            <a:spLocks noGrp="1"/>
          </p:cNvSpPr>
          <p:nvPr>
            <p:ph type="sldNum" sz="quarter" idx="10"/>
          </p:nvPr>
        </p:nvSpPr>
        <p:spPr/>
        <p:txBody>
          <a:bodyPr/>
          <a:lstStyle/>
          <a:p>
            <a:fld id="{28B83925-F481-864B-8FF1-2AFC304706E1}" type="slidenum">
              <a:rPr lang="en-US" smtClean="0"/>
              <a:t>5</a:t>
            </a:fld>
            <a:endParaRPr lang="en-US"/>
          </a:p>
        </p:txBody>
      </p:sp>
    </p:spTree>
    <p:extLst>
      <p:ext uri="{BB962C8B-B14F-4D97-AF65-F5344CB8AC3E}">
        <p14:creationId xmlns:p14="http://schemas.microsoft.com/office/powerpoint/2010/main" val="21229151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endParaRPr lang="en-US" dirty="0"/>
          </a:p>
          <a:p>
            <a:pPr marL="174913" indent="-174913">
              <a:buClr>
                <a:srgbClr val="1A71A6"/>
              </a:buClr>
              <a:buFont typeface="Arial" panose="020B0604020202020204" pitchFamily="34" charset="0"/>
              <a:buChar char="•"/>
            </a:pPr>
            <a:r>
              <a:rPr lang="en-US" dirty="0"/>
              <a:t>Fellows reported having training</a:t>
            </a:r>
            <a:r>
              <a:rPr lang="en-US" baseline="0" dirty="0"/>
              <a:t> in research from various sources.</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Over half of the participants in Cohort 1 and 2 (and almost half of Cohort 3), received research training in a previous continuing education class. </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Over half of participants in Cohort 2 and 3 participated in self-education activities. </a:t>
            </a:r>
          </a:p>
          <a:p>
            <a:pPr marL="174913" indent="-174913">
              <a:buClr>
                <a:srgbClr val="1A71A6"/>
              </a:buClr>
              <a:buFont typeface="Arial" panose="020B0604020202020204" pitchFamily="34" charset="0"/>
              <a:buChar char="•"/>
            </a:pPr>
            <a:endParaRPr lang="en-US" dirty="0"/>
          </a:p>
          <a:p>
            <a:pPr marL="174913" indent="-174913">
              <a:buClr>
                <a:srgbClr val="1A71A6"/>
              </a:buClr>
              <a:buFont typeface="Arial" panose="020B0604020202020204" pitchFamily="34" charset="0"/>
              <a:buChar char="•"/>
            </a:pPr>
            <a:r>
              <a:rPr lang="en-US" dirty="0"/>
              <a:t> 2 participants in cohort 1 and 1 participant in cohort 2 and 3 had never received research training prior to the RTI program.</a:t>
            </a:r>
          </a:p>
          <a:p>
            <a:pPr>
              <a:buClr>
                <a:srgbClr val="1A71A6"/>
              </a:buClr>
            </a:pPr>
            <a:endParaRPr lang="en-US" dirty="0"/>
          </a:p>
          <a:p>
            <a:pPr>
              <a:buClr>
                <a:srgbClr val="1A71A6"/>
              </a:buClr>
            </a:pPr>
            <a:endParaRPr lang="en-US" dirty="0"/>
          </a:p>
          <a:p>
            <a:pPr marL="349827" indent="-349827">
              <a:buClr>
                <a:srgbClr val="1A71A6"/>
              </a:buClr>
              <a:buFont typeface="Arial" panose="020B0604020202020204" pitchFamily="34" charset="0"/>
              <a:buChar char="•"/>
            </a:pPr>
            <a:endParaRPr lang="en-US"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6</a:t>
            </a:fld>
            <a:endParaRPr lang="en-US"/>
          </a:p>
        </p:txBody>
      </p:sp>
    </p:spTree>
    <p:extLst>
      <p:ext uri="{BB962C8B-B14F-4D97-AF65-F5344CB8AC3E}">
        <p14:creationId xmlns:p14="http://schemas.microsoft.com/office/powerpoint/2010/main" val="3571706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r>
              <a:rPr lang="en-US" dirty="0"/>
              <a:t>We also asked them</a:t>
            </a:r>
            <a:r>
              <a:rPr lang="en-US" baseline="0" dirty="0"/>
              <a:t> state their reasons </a:t>
            </a:r>
            <a:r>
              <a:rPr lang="en-US" dirty="0"/>
              <a:t>for attending the RTI.</a:t>
            </a:r>
          </a:p>
          <a:p>
            <a:pPr>
              <a:buClr>
                <a:srgbClr val="1A71A6"/>
              </a:buClr>
            </a:pPr>
            <a:endParaRPr lang="en-US" dirty="0"/>
          </a:p>
          <a:p>
            <a:pPr marL="349827" indent="-349827">
              <a:buClr>
                <a:srgbClr val="1A71A6"/>
              </a:buClr>
              <a:buFont typeface="Arial" panose="020B0604020202020204" pitchFamily="34" charset="0"/>
              <a:buChar char="•"/>
            </a:pPr>
            <a:r>
              <a:rPr lang="en-US" dirty="0"/>
              <a:t>All participants in all three cohorts agreed or strongly agreed that the RTI will help them contribute to research and scholarship.</a:t>
            </a:r>
          </a:p>
          <a:p>
            <a:pPr marL="349827" indent="-349827">
              <a:buClr>
                <a:srgbClr val="1A71A6"/>
              </a:buClr>
              <a:buFont typeface="Arial" panose="020B0604020202020204" pitchFamily="34" charset="0"/>
              <a:buChar char="•"/>
            </a:pPr>
            <a:endParaRPr lang="en-US" dirty="0"/>
          </a:p>
          <a:p>
            <a:pPr marL="349827" indent="-349827">
              <a:buClr>
                <a:srgbClr val="1A71A6"/>
              </a:buClr>
              <a:buFont typeface="Arial" panose="020B0604020202020204" pitchFamily="34" charset="0"/>
              <a:buChar char="•"/>
            </a:pPr>
            <a:r>
              <a:rPr lang="en-US" dirty="0"/>
              <a:t>Most participants in all three cohorts agreed or strongly agreed that the RTI will advance the profession and provide opportunities to partner with and understand the needs of researchers.</a:t>
            </a:r>
          </a:p>
          <a:p>
            <a:pPr marL="349827" indent="-349827">
              <a:buClr>
                <a:srgbClr val="1A71A6"/>
              </a:buClr>
              <a:buFont typeface="Arial" panose="020B0604020202020204" pitchFamily="34" charset="0"/>
              <a:buChar char="•"/>
            </a:pPr>
            <a:endParaRPr lang="en-US" dirty="0"/>
          </a:p>
          <a:p>
            <a:pPr marL="2635827" lvl="5" indent="-349827">
              <a:buClr>
                <a:srgbClr val="1A71A6"/>
              </a:buClr>
              <a:buFont typeface="Arial" panose="020B0604020202020204" pitchFamily="34" charset="0"/>
              <a:buChar char="•"/>
            </a:pPr>
            <a:r>
              <a:rPr lang="en-US" dirty="0"/>
              <a:t>The lowest ranked reason in all three cohorts for attending was to support their tenure and/or promotion efforts.</a:t>
            </a:r>
          </a:p>
          <a:p>
            <a:pPr marL="2927349" lvl="6" indent="-174913">
              <a:buClr>
                <a:srgbClr val="1A71A6"/>
              </a:buClr>
              <a:buFont typeface="Arial"/>
              <a:buChar char="•"/>
            </a:pPr>
            <a:endParaRPr lang="en-US" dirty="0"/>
          </a:p>
          <a:p>
            <a:endParaRPr lang="en-US" dirty="0"/>
          </a:p>
          <a:p>
            <a:endParaRPr lang="en-US" baseline="0"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7</a:t>
            </a:fld>
            <a:endParaRPr lang="en-US"/>
          </a:p>
        </p:txBody>
      </p:sp>
    </p:spTree>
    <p:extLst>
      <p:ext uri="{BB962C8B-B14F-4D97-AF65-F5344CB8AC3E}">
        <p14:creationId xmlns:p14="http://schemas.microsoft.com/office/powerpoint/2010/main" val="794508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Clr>
                <a:srgbClr val="1A71A6"/>
              </a:buClr>
            </a:pPr>
            <a:r>
              <a:rPr lang="en-US" dirty="0"/>
              <a:t>Participants’ reasons for attending the RTI: (</a:t>
            </a:r>
            <a:r>
              <a:rPr lang="en-US" dirty="0" err="1"/>
              <a:t>Cont</a:t>
            </a:r>
            <a:r>
              <a:rPr lang="en-US" dirty="0"/>
              <a:t>)</a:t>
            </a:r>
          </a:p>
          <a:p>
            <a:pPr>
              <a:buClr>
                <a:srgbClr val="1A71A6"/>
              </a:buClr>
            </a:pPr>
            <a:endParaRPr lang="en-US" dirty="0"/>
          </a:p>
          <a:p>
            <a:pPr marL="349827" indent="-349827">
              <a:buClr>
                <a:srgbClr val="1A71A6"/>
              </a:buClr>
              <a:buFont typeface="Arial" panose="020B0604020202020204" pitchFamily="34" charset="0"/>
              <a:buChar char="•"/>
            </a:pPr>
            <a:r>
              <a:rPr lang="en-US" dirty="0"/>
              <a:t>Most participants in all three cohorts agreed or strongly agreed that the RTI will:</a:t>
            </a:r>
          </a:p>
          <a:p>
            <a:pPr marL="807027" lvl="1" indent="-349827">
              <a:buClr>
                <a:srgbClr val="1A71A6"/>
              </a:buClr>
              <a:buFont typeface="Arial" panose="020B0604020202020204" pitchFamily="34" charset="0"/>
              <a:buChar char="•"/>
            </a:pPr>
            <a:r>
              <a:rPr lang="en-US" dirty="0"/>
              <a:t>increase the likelihood that they will conduct program evaluations and assessments</a:t>
            </a:r>
          </a:p>
          <a:p>
            <a:pPr marL="807027" lvl="1" indent="-349827">
              <a:buClr>
                <a:srgbClr val="1A71A6"/>
              </a:buClr>
              <a:buFont typeface="Arial" panose="020B0604020202020204" pitchFamily="34" charset="0"/>
              <a:buChar char="•"/>
            </a:pPr>
            <a:r>
              <a:rPr lang="en-US" dirty="0"/>
              <a:t>Increase the likelihood that they will engage in evidence-based decision making</a:t>
            </a:r>
          </a:p>
          <a:p>
            <a:pPr marL="807027" lvl="1" indent="-349827">
              <a:buClr>
                <a:srgbClr val="1A71A6"/>
              </a:buClr>
              <a:buFont typeface="Arial" panose="020B0604020202020204" pitchFamily="34" charset="0"/>
              <a:buChar char="•"/>
            </a:pPr>
            <a:r>
              <a:rPr lang="en-US" dirty="0"/>
              <a:t>demonstrate the value of their library to their administrations and users.</a:t>
            </a:r>
          </a:p>
          <a:p>
            <a:pPr marL="349827" indent="-349827">
              <a:buClr>
                <a:srgbClr val="1A71A6"/>
              </a:buClr>
              <a:buFont typeface="Arial" panose="020B0604020202020204" pitchFamily="34" charset="0"/>
              <a:buChar char="•"/>
            </a:pPr>
            <a:endParaRPr lang="en-US" dirty="0"/>
          </a:p>
          <a:p>
            <a:pPr marL="349827" marR="0" lvl="0" indent="-349827" algn="l" defTabSz="914400" rtl="0" eaLnBrk="1" fontAlgn="auto" latinLnBrk="0" hangingPunct="1">
              <a:lnSpc>
                <a:spcPct val="100000"/>
              </a:lnSpc>
              <a:spcBef>
                <a:spcPts val="0"/>
              </a:spcBef>
              <a:spcAft>
                <a:spcPts val="0"/>
              </a:spcAft>
              <a:buClr>
                <a:srgbClr val="1A71A6"/>
              </a:buClr>
              <a:buSzTx/>
              <a:buFont typeface="Arial" panose="020B0604020202020204" pitchFamily="34" charset="0"/>
              <a:buChar char="•"/>
              <a:tabLst/>
              <a:defRPr/>
            </a:pPr>
            <a:r>
              <a:rPr lang="en-US" dirty="0"/>
              <a:t>The lowest ranked reason in all three cohorts for attending was to support their tenure and/or promotion efforts.</a:t>
            </a:r>
          </a:p>
          <a:p>
            <a:endParaRPr lang="en-US" dirty="0"/>
          </a:p>
          <a:p>
            <a:endParaRPr lang="en-US" baseline="0" dirty="0"/>
          </a:p>
          <a:p>
            <a:endParaRPr lang="en-US" dirty="0"/>
          </a:p>
        </p:txBody>
      </p:sp>
      <p:sp>
        <p:nvSpPr>
          <p:cNvPr id="4" name="Slide Number Placeholder 3"/>
          <p:cNvSpPr>
            <a:spLocks noGrp="1"/>
          </p:cNvSpPr>
          <p:nvPr>
            <p:ph type="sldNum" sz="quarter" idx="5"/>
          </p:nvPr>
        </p:nvSpPr>
        <p:spPr/>
        <p:txBody>
          <a:bodyPr/>
          <a:lstStyle/>
          <a:p>
            <a:fld id="{28B83925-F481-864B-8FF1-2AFC304706E1}" type="slidenum">
              <a:rPr lang="en-US" smtClean="0"/>
              <a:t>8</a:t>
            </a:fld>
            <a:endParaRPr lang="en-US"/>
          </a:p>
        </p:txBody>
      </p:sp>
    </p:spTree>
    <p:extLst>
      <p:ext uri="{BB962C8B-B14F-4D97-AF65-F5344CB8AC3E}">
        <p14:creationId xmlns:p14="http://schemas.microsoft.com/office/powerpoint/2010/main" val="25245081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Now, to answer our research</a:t>
            </a:r>
            <a:r>
              <a:rPr lang="en-US" baseline="0" dirty="0"/>
              <a:t> questions</a:t>
            </a:r>
          </a:p>
          <a:p>
            <a:endParaRPr lang="en-US" dirty="0"/>
          </a:p>
          <a:p>
            <a:r>
              <a:rPr lang="en-US" dirty="0"/>
              <a:t>The pre-and post-assessment surveys were based on the Librarian Research Confidence Scale by </a:t>
            </a:r>
            <a:r>
              <a:rPr lang="en-US" dirty="0" err="1"/>
              <a:t>Brancolini</a:t>
            </a:r>
            <a:r>
              <a:rPr lang="en-US" dirty="0"/>
              <a:t> &amp; Kennedy used for the Institute for</a:t>
            </a:r>
            <a:r>
              <a:rPr lang="en-US" baseline="0" dirty="0"/>
              <a:t> Research Design in Librarianship</a:t>
            </a:r>
            <a:r>
              <a:rPr lang="en-US" dirty="0"/>
              <a:t>, - another US institute for increasing</a:t>
            </a:r>
            <a:r>
              <a:rPr lang="en-US" baseline="0" dirty="0"/>
              <a:t> librarians’ research capacity (but not specific to health sciences). The</a:t>
            </a:r>
            <a:r>
              <a:rPr lang="en-US" dirty="0"/>
              <a:t> fellows were asked to rate 26 items relating to research skills on a Likert scale from 5: Very Confident; 4 Confident; 3 Moderately Confident; 2 Slightly Confident; and 1 Not At All Confident.</a:t>
            </a:r>
          </a:p>
          <a:p>
            <a:endParaRPr lang="en-US" dirty="0"/>
          </a:p>
          <a:p>
            <a:r>
              <a:rPr lang="en-US" dirty="0"/>
              <a:t>The pre-assessment survey was sent out prior to the RTI workshop and the post-assessment survey was sent out after the RTI workshop.  </a:t>
            </a:r>
          </a:p>
        </p:txBody>
      </p:sp>
      <p:sp>
        <p:nvSpPr>
          <p:cNvPr id="4" name="Slide Number Placeholder 3"/>
          <p:cNvSpPr>
            <a:spLocks noGrp="1"/>
          </p:cNvSpPr>
          <p:nvPr>
            <p:ph type="sldNum" sz="quarter" idx="10"/>
          </p:nvPr>
        </p:nvSpPr>
        <p:spPr/>
        <p:txBody>
          <a:bodyPr/>
          <a:lstStyle/>
          <a:p>
            <a:fld id="{28B83925-F481-864B-8FF1-2AFC304706E1}" type="slidenum">
              <a:rPr lang="en-US" smtClean="0"/>
              <a:t>9</a:t>
            </a:fld>
            <a:endParaRPr lang="en-US"/>
          </a:p>
        </p:txBody>
      </p:sp>
    </p:spTree>
    <p:extLst>
      <p:ext uri="{BB962C8B-B14F-4D97-AF65-F5344CB8AC3E}">
        <p14:creationId xmlns:p14="http://schemas.microsoft.com/office/powerpoint/2010/main" val="3740968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5/1/21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3020032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5/1/21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3774290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5/1/21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7597098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B5DDBC-212F-B547-BF68-7C3B83416A5D}" type="datetimeFigureOut">
              <a:rPr lang="en-US" smtClean="0"/>
              <a:t>5/1/21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749050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B5DDBC-212F-B547-BF68-7C3B83416A5D}" type="datetimeFigureOut">
              <a:rPr lang="en-US" smtClean="0"/>
              <a:t>5/1/21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953928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B5DDBC-212F-B547-BF68-7C3B83416A5D}" type="datetimeFigureOut">
              <a:rPr lang="en-US" smtClean="0"/>
              <a:t>5/1/21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191099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B5DDBC-212F-B547-BF68-7C3B83416A5D}" type="datetimeFigureOut">
              <a:rPr lang="en-US" smtClean="0"/>
              <a:t>5/1/21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91185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B5DDBC-212F-B547-BF68-7C3B83416A5D}" type="datetimeFigureOut">
              <a:rPr lang="en-US" smtClean="0"/>
              <a:t>5/1/21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258307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B5DDBC-212F-B547-BF68-7C3B83416A5D}" type="datetimeFigureOut">
              <a:rPr lang="en-US" smtClean="0"/>
              <a:t>5/1/21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574710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B5DDBC-212F-B547-BF68-7C3B83416A5D}" type="datetimeFigureOut">
              <a:rPr lang="en-US" smtClean="0"/>
              <a:t>5/1/21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253485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B5DDBC-212F-B547-BF68-7C3B83416A5D}" type="datetimeFigureOut">
              <a:rPr lang="en-US" smtClean="0"/>
              <a:t>5/1/21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E957B08-7DA0-4940-A072-85E79467C860}" type="slidenum">
              <a:rPr lang="en-US" smtClean="0"/>
              <a:t>‹#›</a:t>
            </a:fld>
            <a:endParaRPr lang="en-US"/>
          </a:p>
        </p:txBody>
      </p:sp>
    </p:spTree>
    <p:extLst>
      <p:ext uri="{BB962C8B-B14F-4D97-AF65-F5344CB8AC3E}">
        <p14:creationId xmlns:p14="http://schemas.microsoft.com/office/powerpoint/2010/main" val="1764019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B5DDBC-212F-B547-BF68-7C3B83416A5D}" type="datetimeFigureOut">
              <a:rPr lang="en-US" smtClean="0"/>
              <a:t>5/1/21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57B08-7DA0-4940-A072-85E79467C860}" type="slidenum">
              <a:rPr lang="en-US" smtClean="0"/>
              <a:t>‹#›</a:t>
            </a:fld>
            <a:endParaRPr lang="en-US"/>
          </a:p>
        </p:txBody>
      </p:sp>
    </p:spTree>
    <p:extLst>
      <p:ext uri="{BB962C8B-B14F-4D97-AF65-F5344CB8AC3E}">
        <p14:creationId xmlns:p14="http://schemas.microsoft.com/office/powerpoint/2010/main" val="878625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3.xml"/><Relationship Id="rId1" Type="http://schemas.openxmlformats.org/officeDocument/2006/relationships/slideLayout" Target="../slideLayouts/slideLayout1.xml"/><Relationship Id="rId4" Type="http://schemas.openxmlformats.org/officeDocument/2006/relationships/hyperlink" Target="https://doi.org/10.29173/lirg760"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mailto:slessick@uci.edu" TargetMode="External"/><Relationship Id="rId3" Type="http://schemas.openxmlformats.org/officeDocument/2006/relationships/image" Target="../media/image1.jpg"/><Relationship Id="rId7" Type="http://schemas.openxmlformats.org/officeDocument/2006/relationships/hyperlink" Target="mailto:lorie.kloda@concordia.ca"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6" Type="http://schemas.openxmlformats.org/officeDocument/2006/relationships/hyperlink" Target="mailto:Jodi.Philbrick@unt.edu" TargetMode="External"/><Relationship Id="rId5" Type="http://schemas.openxmlformats.org/officeDocument/2006/relationships/hyperlink" Target="https://www.mlanet.org/p/cm/ld/fid=1634" TargetMode="External"/><Relationship Id="rId10" Type="http://schemas.openxmlformats.org/officeDocument/2006/relationships/image" Target="../media/image2.jpeg"/><Relationship Id="rId4" Type="http://schemas.openxmlformats.org/officeDocument/2006/relationships/hyperlink" Target="http://www.mlanet.org/p/cm/ld/fid=1333" TargetMode="External"/><Relationship Id="rId9" Type="http://schemas.openxmlformats.org/officeDocument/2006/relationships/hyperlink" Target="mailto:emily.vardell@gmail.com" TargetMode="Externa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1066800" y="644090"/>
            <a:ext cx="11125200" cy="1089259"/>
          </a:xfrm>
        </p:spPr>
        <p:txBody>
          <a:bodyPr>
            <a:noAutofit/>
          </a:bodyPr>
          <a:lstStyle/>
          <a:p>
            <a:r>
              <a:rPr lang="en-US" sz="3000" b="1" dirty="0">
                <a:solidFill>
                  <a:srgbClr val="073C6E"/>
                </a:solidFill>
              </a:rPr>
              <a:t>Transforming Practice through an Innovative Training Model:</a:t>
            </a:r>
            <a:br>
              <a:rPr lang="en-US" sz="3000" b="1" dirty="0">
                <a:solidFill>
                  <a:srgbClr val="073C6E"/>
                </a:solidFill>
              </a:rPr>
            </a:br>
            <a:r>
              <a:rPr lang="en-US" sz="2400" b="1" dirty="0">
                <a:solidFill>
                  <a:srgbClr val="073C6E"/>
                </a:solidFill>
              </a:rPr>
              <a:t>MLA Research Training Institute</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1603514" y="2110129"/>
            <a:ext cx="9740347" cy="3411389"/>
          </a:xfrm>
        </p:spPr>
        <p:txBody>
          <a:bodyPr>
            <a:normAutofit lnSpcReduction="10000"/>
          </a:bodyPr>
          <a:lstStyle/>
          <a:p>
            <a:endParaRPr lang="en-US" sz="1800" b="1" dirty="0"/>
          </a:p>
          <a:p>
            <a:pPr>
              <a:spcBef>
                <a:spcPts val="0"/>
              </a:spcBef>
            </a:pPr>
            <a:endParaRPr lang="en-US" sz="1800" b="1" dirty="0"/>
          </a:p>
          <a:p>
            <a:pPr>
              <a:spcBef>
                <a:spcPts val="0"/>
              </a:spcBef>
            </a:pPr>
            <a:r>
              <a:rPr lang="en-US" sz="1800" b="1" dirty="0"/>
              <a:t>Jodi L. Philbrick, MSLS, PhD, AHIP</a:t>
            </a:r>
          </a:p>
          <a:p>
            <a:pPr>
              <a:spcBef>
                <a:spcPts val="0"/>
              </a:spcBef>
            </a:pPr>
            <a:r>
              <a:rPr lang="en-US" sz="1800" dirty="0"/>
              <a:t>Senior Lecturer, Department of Information Science, University of North Texas</a:t>
            </a:r>
          </a:p>
          <a:p>
            <a:pPr>
              <a:spcBef>
                <a:spcPts val="0"/>
              </a:spcBef>
            </a:pPr>
            <a:endParaRPr lang="en-US" sz="1800" dirty="0"/>
          </a:p>
          <a:p>
            <a:pPr>
              <a:spcBef>
                <a:spcPts val="0"/>
              </a:spcBef>
            </a:pPr>
            <a:r>
              <a:rPr lang="en-US" sz="1800" b="1" dirty="0"/>
              <a:t>Lorie </a:t>
            </a:r>
            <a:r>
              <a:rPr lang="en-US" sz="1800" b="1" dirty="0" err="1"/>
              <a:t>Kloda</a:t>
            </a:r>
            <a:r>
              <a:rPr lang="en-US" sz="1800" b="1" dirty="0"/>
              <a:t>, MLIS, PhD, AHIP</a:t>
            </a:r>
          </a:p>
          <a:p>
            <a:pPr>
              <a:spcBef>
                <a:spcPts val="0"/>
              </a:spcBef>
            </a:pPr>
            <a:r>
              <a:rPr lang="en-US" sz="1800" dirty="0"/>
              <a:t>Associate University Librarian, Planning &amp; Community Relations, Concordia University</a:t>
            </a:r>
          </a:p>
          <a:p>
            <a:pPr>
              <a:spcBef>
                <a:spcPts val="0"/>
              </a:spcBef>
            </a:pPr>
            <a:endParaRPr lang="en-US" sz="1800" b="1" dirty="0"/>
          </a:p>
          <a:p>
            <a:pPr>
              <a:spcBef>
                <a:spcPts val="0"/>
              </a:spcBef>
            </a:pPr>
            <a:r>
              <a:rPr lang="en-US" sz="1800" b="1" dirty="0"/>
              <a:t>Susan </a:t>
            </a:r>
            <a:r>
              <a:rPr lang="en-US" sz="1800" b="1" dirty="0" err="1"/>
              <a:t>Lessick</a:t>
            </a:r>
            <a:r>
              <a:rPr lang="en-US" sz="1800" b="1" dirty="0"/>
              <a:t>, MA, MLS, AHIP, FMLA</a:t>
            </a:r>
          </a:p>
          <a:p>
            <a:pPr>
              <a:spcBef>
                <a:spcPts val="0"/>
              </a:spcBef>
            </a:pPr>
            <a:r>
              <a:rPr lang="en-US" sz="1800" dirty="0"/>
              <a:t>Project Director, MLA Research Training Institute</a:t>
            </a:r>
          </a:p>
          <a:p>
            <a:pPr>
              <a:spcBef>
                <a:spcPts val="0"/>
              </a:spcBef>
            </a:pPr>
            <a:r>
              <a:rPr lang="en-US" sz="1800" dirty="0"/>
              <a:t>Librarian Emerita, University of California, Irvine</a:t>
            </a:r>
          </a:p>
          <a:p>
            <a:pPr>
              <a:spcBef>
                <a:spcPts val="0"/>
              </a:spcBef>
            </a:pPr>
            <a:endParaRPr lang="en-US" sz="1800" dirty="0"/>
          </a:p>
          <a:p>
            <a:pPr>
              <a:spcBef>
                <a:spcPts val="0"/>
              </a:spcBef>
            </a:pPr>
            <a:r>
              <a:rPr lang="en-US" sz="1800" b="1" dirty="0"/>
              <a:t>Emily </a:t>
            </a:r>
            <a:r>
              <a:rPr lang="en-US" sz="1800" b="1" dirty="0" err="1"/>
              <a:t>Vardell</a:t>
            </a:r>
            <a:r>
              <a:rPr lang="en-US" sz="1800" b="1" dirty="0"/>
              <a:t>, MLS, PhD, AHIP</a:t>
            </a:r>
          </a:p>
          <a:p>
            <a:pPr>
              <a:spcBef>
                <a:spcPts val="0"/>
              </a:spcBef>
            </a:pPr>
            <a:r>
              <a:rPr lang="en-US" sz="1800" dirty="0"/>
              <a:t>Assistant Professor, School of Library and Information Management, Emporia State University</a:t>
            </a:r>
          </a:p>
          <a:p>
            <a:pPr>
              <a:spcBef>
                <a:spcPts val="0"/>
              </a:spcBef>
            </a:pPr>
            <a:endParaRPr lang="en-US" sz="1800" dirty="0"/>
          </a:p>
          <a:p>
            <a:pPr>
              <a:spcBef>
                <a:spcPts val="0"/>
              </a:spcBef>
            </a:pPr>
            <a:endParaRPr lang="en-US" sz="1800" b="1" dirty="0"/>
          </a:p>
          <a:p>
            <a:pPr>
              <a:spcBef>
                <a:spcPts val="0"/>
              </a:spcBef>
            </a:pPr>
            <a:endParaRPr lang="en-US" dirty="0"/>
          </a:p>
        </p:txBody>
      </p:sp>
    </p:spTree>
    <p:extLst>
      <p:ext uri="{BB962C8B-B14F-4D97-AF65-F5344CB8AC3E}">
        <p14:creationId xmlns:p14="http://schemas.microsoft.com/office/powerpoint/2010/main" val="36400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rotWithShape="1">
          <a:blip r:embed="rId3"/>
          <a:srcRect l="-1580" r="-1580"/>
          <a:stretch/>
        </p:blipFill>
        <p:spPr>
          <a:xfrm>
            <a:off x="-192633"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349473" y="0"/>
            <a:ext cx="9144000" cy="972457"/>
          </a:xfrm>
        </p:spPr>
        <p:txBody>
          <a:bodyPr>
            <a:normAutofit/>
          </a:bodyPr>
          <a:lstStyle/>
          <a:p>
            <a:pPr algn="l"/>
            <a:r>
              <a:rPr lang="en-US" sz="4000" b="1" dirty="0">
                <a:solidFill>
                  <a:srgbClr val="073C6E"/>
                </a:solidFill>
              </a:rPr>
              <a:t>Analyzing Confidence Levels of Participants</a:t>
            </a:r>
            <a:endParaRPr lang="en-US" sz="2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115402" y="1110705"/>
            <a:ext cx="9771797" cy="4819447"/>
          </a:xfrm>
        </p:spPr>
        <p:txBody>
          <a:bodyPr>
            <a:normAutofit fontScale="55000" lnSpcReduction="20000"/>
          </a:bodyPr>
          <a:lstStyle/>
          <a:p>
            <a:pPr algn="l">
              <a:buClr>
                <a:srgbClr val="1A71A6"/>
              </a:buClr>
            </a:pPr>
            <a:endParaRPr lang="en-US" dirty="0"/>
          </a:p>
          <a:p>
            <a:pPr algn="l">
              <a:buClr>
                <a:srgbClr val="1A71A6"/>
              </a:buClr>
            </a:pPr>
            <a:endParaRPr lang="en-US" sz="5500" dirty="0"/>
          </a:p>
          <a:p>
            <a:pPr marL="342900" indent="-342900" algn="l">
              <a:buClr>
                <a:srgbClr val="1A71A6"/>
              </a:buClr>
              <a:buFont typeface="Arial" panose="020B0604020202020204" pitchFamily="34" charset="0"/>
              <a:buChar char="•"/>
            </a:pPr>
            <a:r>
              <a:rPr lang="en-US" sz="5500" dirty="0"/>
              <a:t>Used the Wilcoxon Signed Ranks Test to determine if there was statistically significant difference </a:t>
            </a:r>
            <a:r>
              <a:rPr lang="en-US" sz="5100" dirty="0"/>
              <a:t>(p-value ≤ 0.05) </a:t>
            </a:r>
            <a:r>
              <a:rPr lang="en-US" sz="5500" dirty="0"/>
              <a:t>in the self-reported research confidence of the Cohort 1, Cohort 2, &amp; Cohort 3 fellows before and after the RTI workshop</a:t>
            </a:r>
          </a:p>
          <a:p>
            <a:pPr marL="342900" indent="-342900" algn="l">
              <a:buClr>
                <a:srgbClr val="1A71A6"/>
              </a:buClr>
              <a:buFont typeface="Arial" panose="020B0604020202020204" pitchFamily="34" charset="0"/>
              <a:buChar char="•"/>
            </a:pPr>
            <a:endParaRPr lang="en-US" sz="5500" dirty="0"/>
          </a:p>
          <a:p>
            <a:pPr marL="342900" indent="-342900" algn="l">
              <a:buClr>
                <a:srgbClr val="1A71A6"/>
              </a:buClr>
              <a:buFont typeface="Arial" panose="020B0604020202020204" pitchFamily="34" charset="0"/>
              <a:buChar char="•"/>
            </a:pPr>
            <a:r>
              <a:rPr lang="en-US" sz="5500" dirty="0"/>
              <a:t>Used the Friedman Test to determine if there was a statistically significant difference </a:t>
            </a:r>
            <a:r>
              <a:rPr lang="en-US" sz="5100" dirty="0"/>
              <a:t>(p-value ≤ 0.05) </a:t>
            </a:r>
            <a:r>
              <a:rPr lang="en-US" sz="5500" dirty="0"/>
              <a:t>in the self-reported research confidence of the Cohort 1 &amp; Cohort 2 fellows before, after, and one year after the RTI workshop</a:t>
            </a:r>
          </a:p>
          <a:p>
            <a:pPr marL="342900" indent="-342900" algn="l">
              <a:buClr>
                <a:srgbClr val="1A71A6"/>
              </a:buClr>
              <a:buFont typeface="Arial" panose="020B0604020202020204" pitchFamily="34" charset="0"/>
              <a:buChar char="•"/>
            </a:pPr>
            <a:endParaRPr lang="en-US" sz="3700" dirty="0"/>
          </a:p>
          <a:p>
            <a:pPr marL="342900" indent="-342900" algn="l">
              <a:buClr>
                <a:srgbClr val="1A71A6"/>
              </a:buClr>
              <a:buFont typeface="Arial" panose="020B0604020202020204" pitchFamily="34" charset="0"/>
              <a:buChar char="•"/>
            </a:pPr>
            <a:endParaRPr lang="en-US" sz="3700"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363720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rotWithShape="1">
          <a:blip r:embed="rId3"/>
          <a:srcRect l="-1580" r="-1580"/>
          <a:stretch/>
        </p:blipFill>
        <p:spPr>
          <a:xfrm>
            <a:off x="-192633"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1523999" y="1122363"/>
            <a:ext cx="10668001" cy="2387600"/>
          </a:xfrm>
        </p:spPr>
        <p:txBody>
          <a:bodyPr>
            <a:normAutofit/>
          </a:bodyPr>
          <a:lstStyle/>
          <a:p>
            <a:r>
              <a:rPr lang="en-US" sz="3600" b="1" dirty="0">
                <a:solidFill>
                  <a:srgbClr val="073C6E"/>
                </a:solidFill>
              </a:rPr>
              <a:t>Research Confidence Levels Before and After Workshop</a:t>
            </a:r>
            <a:br>
              <a:rPr lang="en-US" sz="3600" b="1" dirty="0">
                <a:solidFill>
                  <a:srgbClr val="073C6E"/>
                </a:solidFill>
              </a:rPr>
            </a:br>
            <a:br>
              <a:rPr lang="en-US" sz="3600" b="1" dirty="0">
                <a:solidFill>
                  <a:srgbClr val="073C6E"/>
                </a:solidFill>
              </a:rPr>
            </a:br>
            <a:r>
              <a:rPr lang="en-US" sz="3600" b="1" dirty="0">
                <a:solidFill>
                  <a:srgbClr val="073C6E"/>
                </a:solidFill>
              </a:rPr>
              <a:t>Wilcoxon Signed Ranks Test Results</a:t>
            </a:r>
            <a:endParaRPr lang="en-US" sz="18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p:txBody>
          <a:bodyPr>
            <a:normAutofit/>
          </a:bodyPr>
          <a:lstStyle/>
          <a:p>
            <a:pPr algn="l">
              <a:buClr>
                <a:srgbClr val="1A71A6"/>
              </a:buClr>
            </a:pPr>
            <a:endParaRPr lang="en-US" dirty="0"/>
          </a:p>
          <a:p>
            <a:pPr algn="l">
              <a:buClr>
                <a:srgbClr val="1A71A6"/>
              </a:buClr>
            </a:pPr>
            <a:endParaRPr lang="en-US" sz="5500" dirty="0"/>
          </a:p>
          <a:p>
            <a:pPr marL="342900" indent="-342900" algn="l">
              <a:buClr>
                <a:srgbClr val="1A71A6"/>
              </a:buClr>
              <a:buFont typeface="Arial" panose="020B0604020202020204" pitchFamily="34" charset="0"/>
              <a:buChar char="•"/>
            </a:pPr>
            <a:endParaRPr lang="en-US" sz="3700"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432885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2" y="889171"/>
          <a:ext cx="11887828" cy="5551385"/>
        </p:xfrm>
        <a:graphic>
          <a:graphicData uri="http://schemas.openxmlformats.org/drawingml/2006/table">
            <a:tbl>
              <a:tblPr firstRow="1" bandRow="1">
                <a:tableStyleId>{FABFCF23-3B69-468F-B69F-88F6DE6A72F2}</a:tableStyleId>
              </a:tblPr>
              <a:tblGrid>
                <a:gridCol w="3321772">
                  <a:extLst>
                    <a:ext uri="{9D8B030D-6E8A-4147-A177-3AD203B41FA5}">
                      <a16:colId xmlns:a16="http://schemas.microsoft.com/office/drawing/2014/main" val="1523869062"/>
                    </a:ext>
                  </a:extLst>
                </a:gridCol>
                <a:gridCol w="951784">
                  <a:extLst>
                    <a:ext uri="{9D8B030D-6E8A-4147-A177-3AD203B41FA5}">
                      <a16:colId xmlns:a16="http://schemas.microsoft.com/office/drawing/2014/main" val="161540658"/>
                    </a:ext>
                  </a:extLst>
                </a:gridCol>
                <a:gridCol w="951784">
                  <a:extLst>
                    <a:ext uri="{9D8B030D-6E8A-4147-A177-3AD203B41FA5}">
                      <a16:colId xmlns:a16="http://schemas.microsoft.com/office/drawing/2014/main" val="3511244799"/>
                    </a:ext>
                  </a:extLst>
                </a:gridCol>
                <a:gridCol w="951784">
                  <a:extLst>
                    <a:ext uri="{9D8B030D-6E8A-4147-A177-3AD203B41FA5}">
                      <a16:colId xmlns:a16="http://schemas.microsoft.com/office/drawing/2014/main" val="2076232294"/>
                    </a:ext>
                  </a:extLst>
                </a:gridCol>
                <a:gridCol w="951784">
                  <a:extLst>
                    <a:ext uri="{9D8B030D-6E8A-4147-A177-3AD203B41FA5}">
                      <a16:colId xmlns:a16="http://schemas.microsoft.com/office/drawing/2014/main" val="1123540569"/>
                    </a:ext>
                  </a:extLst>
                </a:gridCol>
                <a:gridCol w="951784">
                  <a:extLst>
                    <a:ext uri="{9D8B030D-6E8A-4147-A177-3AD203B41FA5}">
                      <a16:colId xmlns:a16="http://schemas.microsoft.com/office/drawing/2014/main" val="1086537641"/>
                    </a:ext>
                  </a:extLst>
                </a:gridCol>
                <a:gridCol w="951784">
                  <a:extLst>
                    <a:ext uri="{9D8B030D-6E8A-4147-A177-3AD203B41FA5}">
                      <a16:colId xmlns:a16="http://schemas.microsoft.com/office/drawing/2014/main" val="331078347"/>
                    </a:ext>
                  </a:extLst>
                </a:gridCol>
                <a:gridCol w="951784">
                  <a:extLst>
                    <a:ext uri="{9D8B030D-6E8A-4147-A177-3AD203B41FA5}">
                      <a16:colId xmlns:a16="http://schemas.microsoft.com/office/drawing/2014/main" val="1187797073"/>
                    </a:ext>
                  </a:extLst>
                </a:gridCol>
                <a:gridCol w="951784">
                  <a:extLst>
                    <a:ext uri="{9D8B030D-6E8A-4147-A177-3AD203B41FA5}">
                      <a16:colId xmlns:a16="http://schemas.microsoft.com/office/drawing/2014/main" val="2281020374"/>
                    </a:ext>
                  </a:extLst>
                </a:gridCol>
                <a:gridCol w="951784">
                  <a:extLst>
                    <a:ext uri="{9D8B030D-6E8A-4147-A177-3AD203B41FA5}">
                      <a16:colId xmlns:a16="http://schemas.microsoft.com/office/drawing/2014/main" val="3779166223"/>
                    </a:ext>
                  </a:extLst>
                </a:gridCol>
              </a:tblGrid>
              <a:tr h="454530">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54844">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gridSpan="3">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gridSpan="3">
                  <a:txBody>
                    <a:bodyPr/>
                    <a:lstStyle/>
                    <a:p>
                      <a:pPr algn="ctr"/>
                      <a:r>
                        <a:rPr lang="en-US" sz="1600" b="1" dirty="0"/>
                        <a:t>COHORT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519979291"/>
                  </a:ext>
                </a:extLst>
              </a:tr>
              <a:tr h="1064533">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a:t>
                      </a:r>
                    </a:p>
                    <a:p>
                      <a:pPr algn="ctr"/>
                      <a:r>
                        <a:rPr lang="en-US" sz="1600" b="1" dirty="0"/>
                        <a:t>Rating</a:t>
                      </a:r>
                    </a:p>
                    <a:p>
                      <a:pPr algn="ctr"/>
                      <a:r>
                        <a:rPr lang="en-US" sz="1600" b="1" dirty="0"/>
                        <a:t>(Pre)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957237059"/>
                  </a:ext>
                </a:extLst>
              </a:tr>
              <a:tr h="677430">
                <a:tc>
                  <a:txBody>
                    <a:bodyPr/>
                    <a:lstStyle/>
                    <a:p>
                      <a:pPr marL="0" indent="0">
                        <a:buNone/>
                      </a:pPr>
                      <a:r>
                        <a:rPr lang="en-US" dirty="0"/>
                        <a:t>1. Turning my topic into a question.</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-3.087 .002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-3.491 .000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dirty="0"/>
                        <a:t>-2.358</a:t>
                      </a:r>
                    </a:p>
                    <a:p>
                      <a:pPr algn="ctr"/>
                      <a:r>
                        <a:rPr lang="en-US" dirty="0"/>
                        <a:t>.018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118415786"/>
                  </a:ext>
                </a:extLst>
              </a:tr>
              <a:tr h="677430">
                <a:tc>
                  <a:txBody>
                    <a:bodyPr/>
                    <a:lstStyle/>
                    <a:p>
                      <a:r>
                        <a:rPr lang="en-US" dirty="0"/>
                        <a:t>2. Designing a project to answer my question.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-3.630 .000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-3.815 .000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-3.619</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881518039"/>
                  </a:ext>
                </a:extLst>
              </a:tr>
              <a:tr h="677430">
                <a:tc>
                  <a:txBody>
                    <a:bodyPr/>
                    <a:lstStyle/>
                    <a:p>
                      <a:r>
                        <a:rPr lang="en-US" dirty="0"/>
                        <a:t>3. Selecting methods and procedures for my question.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-3.352 .001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-3.971 .000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-3.720</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91751503"/>
                  </a:ext>
                </a:extLst>
              </a:tr>
              <a:tr h="677430">
                <a:tc>
                  <a:txBody>
                    <a:bodyPr/>
                    <a:lstStyle/>
                    <a:p>
                      <a:r>
                        <a:rPr lang="en-US" dirty="0"/>
                        <a:t>4. Developing plan and timeline for my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-3.534 .000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-1.973 .049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-3.769</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877319743"/>
                  </a:ext>
                </a:extLst>
              </a:tr>
              <a:tr h="967758">
                <a:tc>
                  <a:txBody>
                    <a:bodyPr/>
                    <a:lstStyle/>
                    <a:p>
                      <a:r>
                        <a:rPr lang="en-US" sz="1800" kern="1200" dirty="0">
                          <a:solidFill>
                            <a:schemeClr val="dk1"/>
                          </a:solidFill>
                          <a:effectLst/>
                          <a:latin typeface="+mn-lt"/>
                          <a:ea typeface="+mn-ea"/>
                          <a:cs typeface="+mn-cs"/>
                        </a:rPr>
                        <a:t>5. Identifying appropriate information sources in which to conduct my literature search.</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-2.221 .026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-3.769 .000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-1.098</a:t>
                      </a:r>
                    </a:p>
                    <a:p>
                      <a:pPr algn="ctr"/>
                      <a:r>
                        <a:rPr lang="en-US" dirty="0"/>
                        <a:t>.272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5" y="235207"/>
            <a:ext cx="11611429" cy="523220"/>
          </a:xfrm>
          <a:prstGeom prst="rect">
            <a:avLst/>
          </a:prstGeom>
          <a:noFill/>
        </p:spPr>
        <p:txBody>
          <a:bodyPr wrap="square" rtlCol="0">
            <a:spAutoFit/>
          </a:bodyPr>
          <a:lstStyle/>
          <a:p>
            <a:pPr algn="ctr"/>
            <a:r>
              <a:rPr lang="en-US" sz="2800" dirty="0"/>
              <a:t>Fellows’ Research Confidence Levels Before and After Workshop (1)</a:t>
            </a:r>
            <a:endParaRPr lang="en-US" sz="2800" dirty="0">
              <a:solidFill>
                <a:srgbClr val="FF0000"/>
              </a:solidFill>
            </a:endParaRPr>
          </a:p>
        </p:txBody>
      </p:sp>
    </p:spTree>
    <p:extLst>
      <p:ext uri="{BB962C8B-B14F-4D97-AF65-F5344CB8AC3E}">
        <p14:creationId xmlns:p14="http://schemas.microsoft.com/office/powerpoint/2010/main" val="2146354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3967925492"/>
              </p:ext>
            </p:extLst>
          </p:nvPr>
        </p:nvGraphicFramePr>
        <p:xfrm>
          <a:off x="145137" y="680471"/>
          <a:ext cx="11874584" cy="6091408"/>
        </p:xfrm>
        <a:graphic>
          <a:graphicData uri="http://schemas.openxmlformats.org/drawingml/2006/table">
            <a:tbl>
              <a:tblPr firstRow="1" bandRow="1">
                <a:tableStyleId>{FABFCF23-3B69-468F-B69F-88F6DE6A72F2}</a:tableStyleId>
              </a:tblPr>
              <a:tblGrid>
                <a:gridCol w="3498077">
                  <a:extLst>
                    <a:ext uri="{9D8B030D-6E8A-4147-A177-3AD203B41FA5}">
                      <a16:colId xmlns:a16="http://schemas.microsoft.com/office/drawing/2014/main" val="1523869062"/>
                    </a:ext>
                  </a:extLst>
                </a:gridCol>
                <a:gridCol w="930723">
                  <a:extLst>
                    <a:ext uri="{9D8B030D-6E8A-4147-A177-3AD203B41FA5}">
                      <a16:colId xmlns:a16="http://schemas.microsoft.com/office/drawing/2014/main" val="161540658"/>
                    </a:ext>
                  </a:extLst>
                </a:gridCol>
                <a:gridCol w="930723">
                  <a:extLst>
                    <a:ext uri="{9D8B030D-6E8A-4147-A177-3AD203B41FA5}">
                      <a16:colId xmlns:a16="http://schemas.microsoft.com/office/drawing/2014/main" val="3511244799"/>
                    </a:ext>
                  </a:extLst>
                </a:gridCol>
                <a:gridCol w="930723">
                  <a:extLst>
                    <a:ext uri="{9D8B030D-6E8A-4147-A177-3AD203B41FA5}">
                      <a16:colId xmlns:a16="http://schemas.microsoft.com/office/drawing/2014/main" val="2076232294"/>
                    </a:ext>
                  </a:extLst>
                </a:gridCol>
                <a:gridCol w="930723">
                  <a:extLst>
                    <a:ext uri="{9D8B030D-6E8A-4147-A177-3AD203B41FA5}">
                      <a16:colId xmlns:a16="http://schemas.microsoft.com/office/drawing/2014/main" val="1123540569"/>
                    </a:ext>
                  </a:extLst>
                </a:gridCol>
                <a:gridCol w="930723">
                  <a:extLst>
                    <a:ext uri="{9D8B030D-6E8A-4147-A177-3AD203B41FA5}">
                      <a16:colId xmlns:a16="http://schemas.microsoft.com/office/drawing/2014/main" val="1086537641"/>
                    </a:ext>
                  </a:extLst>
                </a:gridCol>
                <a:gridCol w="930723">
                  <a:extLst>
                    <a:ext uri="{9D8B030D-6E8A-4147-A177-3AD203B41FA5}">
                      <a16:colId xmlns:a16="http://schemas.microsoft.com/office/drawing/2014/main" val="331078347"/>
                    </a:ext>
                  </a:extLst>
                </a:gridCol>
                <a:gridCol w="930723">
                  <a:extLst>
                    <a:ext uri="{9D8B030D-6E8A-4147-A177-3AD203B41FA5}">
                      <a16:colId xmlns:a16="http://schemas.microsoft.com/office/drawing/2014/main" val="2751772688"/>
                    </a:ext>
                  </a:extLst>
                </a:gridCol>
                <a:gridCol w="930723">
                  <a:extLst>
                    <a:ext uri="{9D8B030D-6E8A-4147-A177-3AD203B41FA5}">
                      <a16:colId xmlns:a16="http://schemas.microsoft.com/office/drawing/2014/main" val="3267866669"/>
                    </a:ext>
                  </a:extLst>
                </a:gridCol>
                <a:gridCol w="930723">
                  <a:extLst>
                    <a:ext uri="{9D8B030D-6E8A-4147-A177-3AD203B41FA5}">
                      <a16:colId xmlns:a16="http://schemas.microsoft.com/office/drawing/2014/main" val="3430474954"/>
                    </a:ext>
                  </a:extLst>
                </a:gridCol>
              </a:tblGrid>
              <a:tr h="337986">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79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519979291"/>
                  </a:ext>
                </a:extLst>
              </a:tr>
              <a:tr h="829603">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957237059"/>
                  </a:ext>
                </a:extLst>
              </a:tr>
              <a:tr h="990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a:t>
                      </a:r>
                      <a:r>
                        <a:rPr lang="en-US" sz="1800" kern="1200" dirty="0">
                          <a:solidFill>
                            <a:schemeClr val="dk1"/>
                          </a:solidFill>
                          <a:effectLst/>
                          <a:latin typeface="+mn-lt"/>
                          <a:ea typeface="+mn-ea"/>
                          <a:cs typeface="+mn-cs"/>
                        </a:rPr>
                        <a:t>Using relevant keywords and search strategies to discover literature about the research topic.</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-2.804</a:t>
                      </a:r>
                    </a:p>
                    <a:p>
                      <a:pPr algn="ctr"/>
                      <a:r>
                        <a:rPr lang="en-US"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-2.299</a:t>
                      </a:r>
                    </a:p>
                    <a:p>
                      <a:pPr algn="ctr"/>
                      <a:r>
                        <a:rPr lang="en-US" dirty="0"/>
                        <a:t>.022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-2.310 .021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32290396"/>
                  </a:ext>
                </a:extLst>
              </a:tr>
              <a:tr h="921781">
                <a:tc>
                  <a:txBody>
                    <a:bodyPr/>
                    <a:lstStyle/>
                    <a:p>
                      <a:r>
                        <a:rPr lang="en-US" dirty="0"/>
                        <a:t>7. </a:t>
                      </a:r>
                      <a:r>
                        <a:rPr lang="en-US" sz="1800" kern="1200" dirty="0">
                          <a:solidFill>
                            <a:schemeClr val="dk1"/>
                          </a:solidFill>
                          <a:effectLst/>
                          <a:latin typeface="+mn-lt"/>
                          <a:ea typeface="+mn-ea"/>
                          <a:cs typeface="+mn-cs"/>
                        </a:rPr>
                        <a:t>Assessing and synthesizing literature that is relevant to your research question.</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-2.984</a:t>
                      </a:r>
                    </a:p>
                    <a:p>
                      <a:pPr algn="ctr"/>
                      <a:r>
                        <a:rPr lang="en-US" dirty="0"/>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-0.758</a:t>
                      </a:r>
                    </a:p>
                    <a:p>
                      <a:pPr algn="ctr"/>
                      <a:r>
                        <a:rPr lang="en-US" dirty="0"/>
                        <a:t>.448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-3.087 </a:t>
                      </a:r>
                    </a:p>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3520244"/>
                  </a:ext>
                </a:extLst>
              </a:tr>
              <a:tr h="9902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sz="1800" kern="1200" dirty="0">
                          <a:solidFill>
                            <a:schemeClr val="dk1"/>
                          </a:solidFill>
                          <a:effectLst/>
                          <a:latin typeface="+mn-lt"/>
                          <a:ea typeface="+mn-ea"/>
                          <a:cs typeface="+mn-cs"/>
                        </a:rPr>
                        <a:t>Using a theoretical framework to inform the research design of your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-3.022</a:t>
                      </a:r>
                    </a:p>
                    <a:p>
                      <a:pPr algn="ctr"/>
                      <a:r>
                        <a:rPr lang="en-US" dirty="0"/>
                        <a:t>.003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-2.702</a:t>
                      </a:r>
                    </a:p>
                    <a:p>
                      <a:pPr algn="ctr"/>
                      <a:r>
                        <a:rPr lang="en-US" dirty="0"/>
                        <a:t>.007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-3.487</a:t>
                      </a:r>
                    </a:p>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01486436"/>
                  </a:ext>
                </a:extLst>
              </a:tr>
              <a:tr h="9217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sz="1800" kern="1200" dirty="0">
                          <a:solidFill>
                            <a:schemeClr val="dk1"/>
                          </a:solidFill>
                          <a:effectLst/>
                          <a:latin typeface="+mn-lt"/>
                          <a:ea typeface="+mn-ea"/>
                          <a:cs typeface="+mn-cs"/>
                        </a:rPr>
                        <a:t>Identifying sources of research funding and funding agency requirements.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-3.570</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-3.384</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7608511"/>
                  </a:ext>
                </a:extLst>
              </a:tr>
              <a:tr h="7617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a:t>
                      </a:r>
                      <a:r>
                        <a:rPr lang="en-US" sz="1800" kern="1200" dirty="0">
                          <a:solidFill>
                            <a:schemeClr val="dk1"/>
                          </a:solidFill>
                          <a:effectLst/>
                          <a:latin typeface="+mn-lt"/>
                          <a:ea typeface="+mn-ea"/>
                          <a:cs typeface="+mn-cs"/>
                        </a:rPr>
                        <a:t>Choosing an appropriate data gathering procedure.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-4.011</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-3.787</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-3.901</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(2)</a:t>
            </a:r>
            <a:endParaRPr lang="en-US" sz="2800" dirty="0">
              <a:solidFill>
                <a:srgbClr val="FF0000"/>
              </a:solidFill>
            </a:endParaRPr>
          </a:p>
        </p:txBody>
      </p:sp>
    </p:spTree>
    <p:extLst>
      <p:ext uri="{BB962C8B-B14F-4D97-AF65-F5344CB8AC3E}">
        <p14:creationId xmlns:p14="http://schemas.microsoft.com/office/powerpoint/2010/main" val="20542410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741055788"/>
              </p:ext>
            </p:extLst>
          </p:nvPr>
        </p:nvGraphicFramePr>
        <p:xfrm>
          <a:off x="145138" y="680471"/>
          <a:ext cx="11756572" cy="5958868"/>
        </p:xfrm>
        <a:graphic>
          <a:graphicData uri="http://schemas.openxmlformats.org/drawingml/2006/table">
            <a:tbl>
              <a:tblPr firstRow="1" bandRow="1">
                <a:tableStyleId>{FABFCF23-3B69-468F-B69F-88F6DE6A72F2}</a:tableStyleId>
              </a:tblPr>
              <a:tblGrid>
                <a:gridCol w="2977099">
                  <a:extLst>
                    <a:ext uri="{9D8B030D-6E8A-4147-A177-3AD203B41FA5}">
                      <a16:colId xmlns:a16="http://schemas.microsoft.com/office/drawing/2014/main" val="1523869062"/>
                    </a:ext>
                  </a:extLst>
                </a:gridCol>
                <a:gridCol w="975497">
                  <a:extLst>
                    <a:ext uri="{9D8B030D-6E8A-4147-A177-3AD203B41FA5}">
                      <a16:colId xmlns:a16="http://schemas.microsoft.com/office/drawing/2014/main" val="161540658"/>
                    </a:ext>
                  </a:extLst>
                </a:gridCol>
                <a:gridCol w="975497">
                  <a:extLst>
                    <a:ext uri="{9D8B030D-6E8A-4147-A177-3AD203B41FA5}">
                      <a16:colId xmlns:a16="http://schemas.microsoft.com/office/drawing/2014/main" val="3511244799"/>
                    </a:ext>
                  </a:extLst>
                </a:gridCol>
                <a:gridCol w="975497">
                  <a:extLst>
                    <a:ext uri="{9D8B030D-6E8A-4147-A177-3AD203B41FA5}">
                      <a16:colId xmlns:a16="http://schemas.microsoft.com/office/drawing/2014/main" val="2076232294"/>
                    </a:ext>
                  </a:extLst>
                </a:gridCol>
                <a:gridCol w="975497">
                  <a:extLst>
                    <a:ext uri="{9D8B030D-6E8A-4147-A177-3AD203B41FA5}">
                      <a16:colId xmlns:a16="http://schemas.microsoft.com/office/drawing/2014/main" val="1123540569"/>
                    </a:ext>
                  </a:extLst>
                </a:gridCol>
                <a:gridCol w="975497">
                  <a:extLst>
                    <a:ext uri="{9D8B030D-6E8A-4147-A177-3AD203B41FA5}">
                      <a16:colId xmlns:a16="http://schemas.microsoft.com/office/drawing/2014/main" val="1086537641"/>
                    </a:ext>
                  </a:extLst>
                </a:gridCol>
                <a:gridCol w="975497">
                  <a:extLst>
                    <a:ext uri="{9D8B030D-6E8A-4147-A177-3AD203B41FA5}">
                      <a16:colId xmlns:a16="http://schemas.microsoft.com/office/drawing/2014/main" val="331078347"/>
                    </a:ext>
                  </a:extLst>
                </a:gridCol>
                <a:gridCol w="975497">
                  <a:extLst>
                    <a:ext uri="{9D8B030D-6E8A-4147-A177-3AD203B41FA5}">
                      <a16:colId xmlns:a16="http://schemas.microsoft.com/office/drawing/2014/main" val="3405173238"/>
                    </a:ext>
                  </a:extLst>
                </a:gridCol>
                <a:gridCol w="975497">
                  <a:extLst>
                    <a:ext uri="{9D8B030D-6E8A-4147-A177-3AD203B41FA5}">
                      <a16:colId xmlns:a16="http://schemas.microsoft.com/office/drawing/2014/main" val="615742995"/>
                    </a:ext>
                  </a:extLst>
                </a:gridCol>
                <a:gridCol w="975497">
                  <a:extLst>
                    <a:ext uri="{9D8B030D-6E8A-4147-A177-3AD203B41FA5}">
                      <a16:colId xmlns:a16="http://schemas.microsoft.com/office/drawing/2014/main" val="310449261"/>
                    </a:ext>
                  </a:extLst>
                </a:gridCol>
              </a:tblGrid>
              <a:tr h="464104">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62319">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519979291"/>
                  </a:ext>
                </a:extLst>
              </a:tr>
              <a:tr h="1086958">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957237059"/>
                  </a:ext>
                </a:extLst>
              </a:tr>
              <a:tr h="988143">
                <a:tc>
                  <a:txBody>
                    <a:bodyPr/>
                    <a:lstStyle/>
                    <a:p>
                      <a:r>
                        <a:rPr lang="en-US" dirty="0"/>
                        <a:t>11. </a:t>
                      </a:r>
                      <a:r>
                        <a:rPr lang="en-US" sz="1800" kern="1200" dirty="0">
                          <a:solidFill>
                            <a:schemeClr val="dk1"/>
                          </a:solidFill>
                          <a:effectLst/>
                          <a:latin typeface="+mn-lt"/>
                          <a:ea typeface="+mn-ea"/>
                          <a:cs typeface="+mn-cs"/>
                        </a:rPr>
                        <a:t>Determining which members of a population to include in your study. </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-3.672</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-3.676</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-3.758</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32290396"/>
                  </a:ext>
                </a:extLst>
              </a:tr>
              <a:tr h="764336">
                <a:tc>
                  <a:txBody>
                    <a:bodyPr/>
                    <a:lstStyle/>
                    <a:p>
                      <a:r>
                        <a:rPr lang="en-US" dirty="0"/>
                        <a:t>12. </a:t>
                      </a:r>
                      <a:r>
                        <a:rPr lang="en-US" sz="1800" kern="1200" dirty="0">
                          <a:solidFill>
                            <a:schemeClr val="dk1"/>
                          </a:solidFill>
                          <a:effectLst/>
                          <a:latin typeface="+mn-lt"/>
                          <a:ea typeface="+mn-ea"/>
                          <a:cs typeface="+mn-cs"/>
                        </a:rPr>
                        <a:t>Knowing how to design a focus group. </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-3.804</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-3.903</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-3.209</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3520244"/>
                  </a:ext>
                </a:extLst>
              </a:tr>
              <a:tr h="764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13. Knowing how to run a focus group.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-3.682</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-3.677</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-3.410</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01486436"/>
                  </a:ext>
                </a:extLst>
              </a:tr>
              <a:tr h="764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 </a:t>
                      </a:r>
                      <a:r>
                        <a:rPr lang="en-US" sz="1800" kern="1200" dirty="0">
                          <a:solidFill>
                            <a:schemeClr val="dk1"/>
                          </a:solidFill>
                          <a:effectLst/>
                          <a:latin typeface="+mn-lt"/>
                          <a:ea typeface="+mn-ea"/>
                          <a:cs typeface="+mn-cs"/>
                        </a:rPr>
                        <a:t>Knowing how to design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-3.685</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-3.794</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-3.630</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7608511"/>
                  </a:ext>
                </a:extLst>
              </a:tr>
              <a:tr h="7643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 </a:t>
                      </a:r>
                      <a:r>
                        <a:rPr lang="en-US" sz="1800" kern="1200" dirty="0">
                          <a:solidFill>
                            <a:schemeClr val="dk1"/>
                          </a:solidFill>
                          <a:effectLst/>
                          <a:latin typeface="+mn-lt"/>
                          <a:ea typeface="+mn-ea"/>
                          <a:cs typeface="+mn-cs"/>
                        </a:rPr>
                        <a:t>Knowing how to conduct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-3.499</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-3.903</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-3.517</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(3)</a:t>
            </a:r>
            <a:endParaRPr lang="en-US" sz="2800" dirty="0">
              <a:solidFill>
                <a:srgbClr val="FF0000"/>
              </a:solidFill>
            </a:endParaRPr>
          </a:p>
        </p:txBody>
      </p:sp>
    </p:spTree>
    <p:extLst>
      <p:ext uri="{BB962C8B-B14F-4D97-AF65-F5344CB8AC3E}">
        <p14:creationId xmlns:p14="http://schemas.microsoft.com/office/powerpoint/2010/main" val="1309254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4104220448"/>
              </p:ext>
            </p:extLst>
          </p:nvPr>
        </p:nvGraphicFramePr>
        <p:xfrm>
          <a:off x="122582" y="464791"/>
          <a:ext cx="11946835" cy="6393209"/>
        </p:xfrm>
        <a:graphic>
          <a:graphicData uri="http://schemas.openxmlformats.org/drawingml/2006/table">
            <a:tbl>
              <a:tblPr firstRow="1" bandRow="1">
                <a:tableStyleId>{FABFCF23-3B69-468F-B69F-88F6DE6A72F2}</a:tableStyleId>
              </a:tblPr>
              <a:tblGrid>
                <a:gridCol w="3341290">
                  <a:extLst>
                    <a:ext uri="{9D8B030D-6E8A-4147-A177-3AD203B41FA5}">
                      <a16:colId xmlns:a16="http://schemas.microsoft.com/office/drawing/2014/main" val="1523869062"/>
                    </a:ext>
                  </a:extLst>
                </a:gridCol>
                <a:gridCol w="967215">
                  <a:extLst>
                    <a:ext uri="{9D8B030D-6E8A-4147-A177-3AD203B41FA5}">
                      <a16:colId xmlns:a16="http://schemas.microsoft.com/office/drawing/2014/main" val="161540658"/>
                    </a:ext>
                  </a:extLst>
                </a:gridCol>
                <a:gridCol w="967215">
                  <a:extLst>
                    <a:ext uri="{9D8B030D-6E8A-4147-A177-3AD203B41FA5}">
                      <a16:colId xmlns:a16="http://schemas.microsoft.com/office/drawing/2014/main" val="3511244799"/>
                    </a:ext>
                  </a:extLst>
                </a:gridCol>
                <a:gridCol w="967215">
                  <a:extLst>
                    <a:ext uri="{9D8B030D-6E8A-4147-A177-3AD203B41FA5}">
                      <a16:colId xmlns:a16="http://schemas.microsoft.com/office/drawing/2014/main" val="2076232294"/>
                    </a:ext>
                  </a:extLst>
                </a:gridCol>
                <a:gridCol w="967215">
                  <a:extLst>
                    <a:ext uri="{9D8B030D-6E8A-4147-A177-3AD203B41FA5}">
                      <a16:colId xmlns:a16="http://schemas.microsoft.com/office/drawing/2014/main" val="1123540569"/>
                    </a:ext>
                  </a:extLst>
                </a:gridCol>
                <a:gridCol w="967215">
                  <a:extLst>
                    <a:ext uri="{9D8B030D-6E8A-4147-A177-3AD203B41FA5}">
                      <a16:colId xmlns:a16="http://schemas.microsoft.com/office/drawing/2014/main" val="1086537641"/>
                    </a:ext>
                  </a:extLst>
                </a:gridCol>
                <a:gridCol w="967215">
                  <a:extLst>
                    <a:ext uri="{9D8B030D-6E8A-4147-A177-3AD203B41FA5}">
                      <a16:colId xmlns:a16="http://schemas.microsoft.com/office/drawing/2014/main" val="331078347"/>
                    </a:ext>
                  </a:extLst>
                </a:gridCol>
                <a:gridCol w="967215">
                  <a:extLst>
                    <a:ext uri="{9D8B030D-6E8A-4147-A177-3AD203B41FA5}">
                      <a16:colId xmlns:a16="http://schemas.microsoft.com/office/drawing/2014/main" val="2789356466"/>
                    </a:ext>
                  </a:extLst>
                </a:gridCol>
                <a:gridCol w="967215">
                  <a:extLst>
                    <a:ext uri="{9D8B030D-6E8A-4147-A177-3AD203B41FA5}">
                      <a16:colId xmlns:a16="http://schemas.microsoft.com/office/drawing/2014/main" val="3747719307"/>
                    </a:ext>
                  </a:extLst>
                </a:gridCol>
                <a:gridCol w="867825">
                  <a:extLst>
                    <a:ext uri="{9D8B030D-6E8A-4147-A177-3AD203B41FA5}">
                      <a16:colId xmlns:a16="http://schemas.microsoft.com/office/drawing/2014/main" val="4101671609"/>
                    </a:ext>
                  </a:extLst>
                </a:gridCol>
              </a:tblGrid>
              <a:tr h="375847">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26003">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gridSpan="3">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gridSpan="3">
                  <a:txBody>
                    <a:bodyPr/>
                    <a:lstStyle/>
                    <a:p>
                      <a:pPr algn="ctr"/>
                      <a:r>
                        <a:rPr lang="en-US" sz="1600" b="1" dirty="0"/>
                        <a:t>COHORT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519979291"/>
                  </a:ext>
                </a:extLst>
              </a:tr>
              <a:tr h="800189">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957237059"/>
                  </a:ext>
                </a:extLst>
              </a:tr>
              <a:tr h="6223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16. </a:t>
                      </a:r>
                      <a:r>
                        <a:rPr lang="en-US" sz="1800" kern="1200" dirty="0">
                          <a:solidFill>
                            <a:schemeClr val="dk1"/>
                          </a:solidFill>
                          <a:effectLst/>
                          <a:latin typeface="+mn-lt"/>
                          <a:ea typeface="+mn-ea"/>
                          <a:cs typeface="+mn-cs"/>
                        </a:rPr>
                        <a:t>Knowing how to design a survey.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-3.839</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-3.938</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32290396"/>
                  </a:ext>
                </a:extLst>
              </a:tr>
              <a:tr h="6833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17. Knowing how to administer a survey.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-3.250</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-3.703</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-3.926</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3520244"/>
                  </a:ext>
                </a:extLst>
              </a:tr>
              <a:tr h="11558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18. Knowing institutional processes and standards to ensure that your study is conducted ethically.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-3.274</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-3.469</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-2.961</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01486436"/>
                  </a:ext>
                </a:extLst>
              </a:tr>
              <a:tr h="889098">
                <a:tc>
                  <a:txBody>
                    <a:bodyPr/>
                    <a:lstStyle/>
                    <a:p>
                      <a:pPr marL="0" indent="0">
                        <a:buNone/>
                      </a:pPr>
                      <a:r>
                        <a:rPr lang="en-US" dirty="0"/>
                        <a:t>19. </a:t>
                      </a:r>
                      <a:r>
                        <a:rPr lang="en-US" sz="1800" kern="1200" dirty="0">
                          <a:solidFill>
                            <a:schemeClr val="dk1"/>
                          </a:solidFill>
                          <a:effectLst/>
                          <a:latin typeface="+mn-lt"/>
                          <a:ea typeface="+mn-ea"/>
                          <a:cs typeface="+mn-cs"/>
                        </a:rPr>
                        <a:t>Knowing what method of data analysis you would use for your study.</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-3.668</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-3.872</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-3.835</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7608511"/>
                  </a:ext>
                </a:extLst>
              </a:tr>
              <a:tr h="1413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a:t>
                      </a:r>
                      <a:r>
                        <a:rPr lang="en-US" sz="1800" dirty="0"/>
                        <a:t>. </a:t>
                      </a:r>
                      <a:r>
                        <a:rPr lang="en-US" sz="1750" kern="1200" dirty="0">
                          <a:solidFill>
                            <a:schemeClr val="dk1"/>
                          </a:solidFill>
                          <a:effectLst/>
                          <a:latin typeface="+mn-lt"/>
                          <a:ea typeface="+mn-ea"/>
                          <a:cs typeface="+mn-cs"/>
                        </a:rPr>
                        <a:t>Knowing what type of assistance you might need to undertake data analysis (e.g., data/statistics consulting, transcription, software).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-3.809</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-3.864</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-3.602</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43069176"/>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4" y="0"/>
            <a:ext cx="11611429" cy="523220"/>
          </a:xfrm>
          <a:prstGeom prst="rect">
            <a:avLst/>
          </a:prstGeom>
          <a:noFill/>
        </p:spPr>
        <p:txBody>
          <a:bodyPr wrap="square" rtlCol="0">
            <a:spAutoFit/>
          </a:bodyPr>
          <a:lstStyle/>
          <a:p>
            <a:pPr algn="ctr"/>
            <a:r>
              <a:rPr lang="en-US" sz="2800" dirty="0"/>
              <a:t>Fellows’ Research Confidence Levels Before and After Workshop (4)</a:t>
            </a:r>
            <a:endParaRPr lang="en-US" sz="2800" dirty="0">
              <a:solidFill>
                <a:srgbClr val="FF0000"/>
              </a:solidFill>
            </a:endParaRPr>
          </a:p>
        </p:txBody>
      </p:sp>
    </p:spTree>
    <p:extLst>
      <p:ext uri="{BB962C8B-B14F-4D97-AF65-F5344CB8AC3E}">
        <p14:creationId xmlns:p14="http://schemas.microsoft.com/office/powerpoint/2010/main" val="2810721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A2A860DF-74EC-1C43-B47E-149C920ABB10}"/>
              </a:ext>
            </a:extLst>
          </p:cNvPr>
          <p:cNvGraphicFramePr>
            <a:graphicFrameLocks noGrp="1"/>
          </p:cNvGraphicFramePr>
          <p:nvPr>
            <p:extLst>
              <p:ext uri="{D42A27DB-BD31-4B8C-83A1-F6EECF244321}">
                <p14:modId xmlns:p14="http://schemas.microsoft.com/office/powerpoint/2010/main" val="3173202350"/>
              </p:ext>
            </p:extLst>
          </p:nvPr>
        </p:nvGraphicFramePr>
        <p:xfrm>
          <a:off x="145138" y="597343"/>
          <a:ext cx="11636045" cy="5971369"/>
        </p:xfrm>
        <a:graphic>
          <a:graphicData uri="http://schemas.openxmlformats.org/drawingml/2006/table">
            <a:tbl>
              <a:tblPr firstRow="1" bandRow="1">
                <a:tableStyleId>{FABFCF23-3B69-468F-B69F-88F6DE6A72F2}</a:tableStyleId>
              </a:tblPr>
              <a:tblGrid>
                <a:gridCol w="3406445">
                  <a:extLst>
                    <a:ext uri="{9D8B030D-6E8A-4147-A177-3AD203B41FA5}">
                      <a16:colId xmlns:a16="http://schemas.microsoft.com/office/drawing/2014/main" val="1523869062"/>
                    </a:ext>
                  </a:extLst>
                </a:gridCol>
                <a:gridCol w="914400">
                  <a:extLst>
                    <a:ext uri="{9D8B030D-6E8A-4147-A177-3AD203B41FA5}">
                      <a16:colId xmlns:a16="http://schemas.microsoft.com/office/drawing/2014/main" val="161540658"/>
                    </a:ext>
                  </a:extLst>
                </a:gridCol>
                <a:gridCol w="914400">
                  <a:extLst>
                    <a:ext uri="{9D8B030D-6E8A-4147-A177-3AD203B41FA5}">
                      <a16:colId xmlns:a16="http://schemas.microsoft.com/office/drawing/2014/main" val="3511244799"/>
                    </a:ext>
                  </a:extLst>
                </a:gridCol>
                <a:gridCol w="914400">
                  <a:extLst>
                    <a:ext uri="{9D8B030D-6E8A-4147-A177-3AD203B41FA5}">
                      <a16:colId xmlns:a16="http://schemas.microsoft.com/office/drawing/2014/main" val="2076232294"/>
                    </a:ext>
                  </a:extLst>
                </a:gridCol>
                <a:gridCol w="914400">
                  <a:extLst>
                    <a:ext uri="{9D8B030D-6E8A-4147-A177-3AD203B41FA5}">
                      <a16:colId xmlns:a16="http://schemas.microsoft.com/office/drawing/2014/main" val="1123540569"/>
                    </a:ext>
                  </a:extLst>
                </a:gridCol>
                <a:gridCol w="914400">
                  <a:extLst>
                    <a:ext uri="{9D8B030D-6E8A-4147-A177-3AD203B41FA5}">
                      <a16:colId xmlns:a16="http://schemas.microsoft.com/office/drawing/2014/main" val="1086537641"/>
                    </a:ext>
                  </a:extLst>
                </a:gridCol>
                <a:gridCol w="914400">
                  <a:extLst>
                    <a:ext uri="{9D8B030D-6E8A-4147-A177-3AD203B41FA5}">
                      <a16:colId xmlns:a16="http://schemas.microsoft.com/office/drawing/2014/main" val="331078347"/>
                    </a:ext>
                  </a:extLst>
                </a:gridCol>
                <a:gridCol w="914400">
                  <a:extLst>
                    <a:ext uri="{9D8B030D-6E8A-4147-A177-3AD203B41FA5}">
                      <a16:colId xmlns:a16="http://schemas.microsoft.com/office/drawing/2014/main" val="1438311977"/>
                    </a:ext>
                  </a:extLst>
                </a:gridCol>
                <a:gridCol w="914400">
                  <a:extLst>
                    <a:ext uri="{9D8B030D-6E8A-4147-A177-3AD203B41FA5}">
                      <a16:colId xmlns:a16="http://schemas.microsoft.com/office/drawing/2014/main" val="2684164376"/>
                    </a:ext>
                  </a:extLst>
                </a:gridCol>
                <a:gridCol w="914400">
                  <a:extLst>
                    <a:ext uri="{9D8B030D-6E8A-4147-A177-3AD203B41FA5}">
                      <a16:colId xmlns:a16="http://schemas.microsoft.com/office/drawing/2014/main" val="3139026666"/>
                    </a:ext>
                  </a:extLst>
                </a:gridCol>
              </a:tblGrid>
              <a:tr h="429469">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204486">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3">
                  <a:txBody>
                    <a:bodyPr/>
                    <a:lstStyle/>
                    <a:p>
                      <a:pPr algn="ctr"/>
                      <a:r>
                        <a:rPr lang="en-US" sz="1600" b="1" dirty="0"/>
                        <a:t>COHORT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extLst>
                  <a:ext uri="{0D108BD9-81ED-4DB2-BD59-A6C34878D82A}">
                    <a16:rowId xmlns:a16="http://schemas.microsoft.com/office/drawing/2014/main" val="519979291"/>
                  </a:ext>
                </a:extLst>
              </a:tr>
              <a:tr h="789880">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40000"/>
                        <a:lumOff val="60000"/>
                      </a:schemeClr>
                    </a:solidFill>
                  </a:tcPr>
                </a:tc>
                <a:tc>
                  <a:txBody>
                    <a:bodyPr/>
                    <a:lstStyle/>
                    <a:p>
                      <a:pPr algn="ctr"/>
                      <a:r>
                        <a:rPr lang="en-US" sz="1600" b="1" dirty="0"/>
                        <a:t>Median Rating (Pre)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Median Rating (Post)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tc>
                  <a:txBody>
                    <a:bodyPr/>
                    <a:lstStyle/>
                    <a:p>
                      <a:pPr algn="ctr"/>
                      <a:r>
                        <a:rPr lang="en-US" sz="1600" b="1" dirty="0"/>
                        <a:t>Z score &amp; 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957237059"/>
                  </a:ext>
                </a:extLst>
              </a:tr>
              <a:tr h="614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21. </a:t>
                      </a:r>
                      <a:r>
                        <a:rPr lang="en-US" sz="1800" kern="1200" dirty="0">
                          <a:solidFill>
                            <a:schemeClr val="dk1"/>
                          </a:solidFill>
                          <a:effectLst/>
                          <a:latin typeface="+mn-lt"/>
                          <a:ea typeface="+mn-ea"/>
                          <a:cs typeface="+mn-cs"/>
                        </a:rPr>
                        <a:t>Knowing how to manage the data you have gathered.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-3.668</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-.924</a:t>
                      </a:r>
                    </a:p>
                    <a:p>
                      <a:pPr algn="ctr"/>
                      <a:r>
                        <a:rPr lang="en-US" dirty="0"/>
                        <a:t>.356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-3.575</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23229039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22. </a:t>
                      </a:r>
                      <a:r>
                        <a:rPr lang="en-US" sz="1800" kern="1200" dirty="0">
                          <a:solidFill>
                            <a:schemeClr val="dk1"/>
                          </a:solidFill>
                          <a:effectLst/>
                          <a:latin typeface="+mn-lt"/>
                          <a:ea typeface="+mn-ea"/>
                          <a:cs typeface="+mn-cs"/>
                        </a:rPr>
                        <a:t>Knowing how to code qualitative data to identify themes and sub-themes.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-3.660</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-3.560</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-3.469</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3520244"/>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23. Reporting results in written format.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-3.486</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-3.787</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-3.473</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50148643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 </a:t>
                      </a:r>
                      <a:r>
                        <a:rPr lang="en-US" sz="1800" kern="1200" dirty="0">
                          <a:solidFill>
                            <a:schemeClr val="dk1"/>
                          </a:solidFill>
                          <a:effectLst/>
                          <a:latin typeface="+mn-lt"/>
                          <a:ea typeface="+mn-ea"/>
                          <a:cs typeface="+mn-cs"/>
                        </a:rPr>
                        <a:t>Reporting results verbally.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-3.463</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-3.677</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-2.795</a:t>
                      </a:r>
                    </a:p>
                    <a:p>
                      <a:pPr algn="ctr"/>
                      <a:r>
                        <a:rPr lang="en-US" dirty="0"/>
                        <a:t>.005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597608511"/>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 </a:t>
                      </a:r>
                      <a:r>
                        <a:rPr lang="en-US" sz="1800" kern="1200" dirty="0">
                          <a:solidFill>
                            <a:schemeClr val="dk1"/>
                          </a:solidFill>
                          <a:effectLst/>
                          <a:latin typeface="+mn-lt"/>
                          <a:ea typeface="+mn-ea"/>
                          <a:cs typeface="+mn-cs"/>
                        </a:rPr>
                        <a:t>Identifying appropriate places to disseminate results.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-3.640</a:t>
                      </a:r>
                    </a:p>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-3.405</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dirty="0"/>
                        <a:t>-3.094</a:t>
                      </a:r>
                    </a:p>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743069176"/>
                  </a:ext>
                </a:extLst>
              </a:tr>
              <a:tr h="70729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26. </a:t>
                      </a:r>
                      <a:r>
                        <a:rPr lang="en-US" sz="1800" kern="1200" dirty="0">
                          <a:solidFill>
                            <a:schemeClr val="dk1"/>
                          </a:solidFill>
                          <a:effectLst/>
                          <a:latin typeface="+mn-lt"/>
                          <a:ea typeface="+mn-ea"/>
                          <a:cs typeface="+mn-cs"/>
                        </a:rPr>
                        <a:t>Tracking the dissemination and impact of your research.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-3.458</a:t>
                      </a:r>
                    </a:p>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-3.072</a:t>
                      </a:r>
                    </a:p>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US" dirty="0"/>
                        <a:t>-1.458</a:t>
                      </a:r>
                    </a:p>
                    <a:p>
                      <a:pPr algn="ctr"/>
                      <a:r>
                        <a:rPr lang="en-US" dirty="0"/>
                        <a:t>.145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44460428"/>
                  </a:ext>
                </a:extLst>
              </a:tr>
            </a:tbl>
          </a:graphicData>
        </a:graphic>
      </p:graphicFrame>
      <p:sp>
        <p:nvSpPr>
          <p:cNvPr id="3" name="TextBox 2">
            <a:extLst>
              <a:ext uri="{FF2B5EF4-FFF2-40B4-BE49-F238E27FC236}">
                <a16:creationId xmlns:a16="http://schemas.microsoft.com/office/drawing/2014/main" id="{8A6745E4-627D-9E41-9071-75FAC124A25A}"/>
              </a:ext>
            </a:extLst>
          </p:cNvPr>
          <p:cNvSpPr txBox="1"/>
          <p:nvPr/>
        </p:nvSpPr>
        <p:spPr>
          <a:xfrm>
            <a:off x="290283" y="86120"/>
            <a:ext cx="11611429" cy="523220"/>
          </a:xfrm>
          <a:prstGeom prst="rect">
            <a:avLst/>
          </a:prstGeom>
          <a:noFill/>
        </p:spPr>
        <p:txBody>
          <a:bodyPr wrap="square" rtlCol="0">
            <a:spAutoFit/>
          </a:bodyPr>
          <a:lstStyle/>
          <a:p>
            <a:pPr algn="ctr"/>
            <a:r>
              <a:rPr lang="en-US" sz="2800" dirty="0"/>
              <a:t>Fellows’ Research Confidence Levels Before and After Workshop (5)</a:t>
            </a:r>
            <a:endParaRPr lang="en-US" sz="2800" dirty="0">
              <a:solidFill>
                <a:srgbClr val="FF0000"/>
              </a:solidFill>
            </a:endParaRPr>
          </a:p>
        </p:txBody>
      </p:sp>
    </p:spTree>
    <p:extLst>
      <p:ext uri="{BB962C8B-B14F-4D97-AF65-F5344CB8AC3E}">
        <p14:creationId xmlns:p14="http://schemas.microsoft.com/office/powerpoint/2010/main" val="2677826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rotWithShape="1">
          <a:blip r:embed="rId3"/>
          <a:srcRect l="-1580" r="-1580"/>
          <a:stretch/>
        </p:blipFill>
        <p:spPr>
          <a:xfrm>
            <a:off x="-192633"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1523999" y="1122363"/>
            <a:ext cx="10668001" cy="2387600"/>
          </a:xfrm>
        </p:spPr>
        <p:txBody>
          <a:bodyPr>
            <a:normAutofit/>
          </a:bodyPr>
          <a:lstStyle/>
          <a:p>
            <a:r>
              <a:rPr lang="en-US" sz="3600" b="1" dirty="0">
                <a:solidFill>
                  <a:srgbClr val="073C6E"/>
                </a:solidFill>
              </a:rPr>
              <a:t>Research Confidence Levels </a:t>
            </a:r>
            <a:br>
              <a:rPr lang="en-US" sz="3600" b="1" dirty="0">
                <a:solidFill>
                  <a:srgbClr val="073C6E"/>
                </a:solidFill>
              </a:rPr>
            </a:br>
            <a:r>
              <a:rPr lang="en-US" sz="3600" b="1" dirty="0">
                <a:solidFill>
                  <a:srgbClr val="073C6E"/>
                </a:solidFill>
              </a:rPr>
              <a:t>Before, After, &amp; One Year After Workshop</a:t>
            </a:r>
            <a:br>
              <a:rPr lang="en-US" sz="3600" b="1" dirty="0">
                <a:solidFill>
                  <a:srgbClr val="073C6E"/>
                </a:solidFill>
              </a:rPr>
            </a:br>
            <a:br>
              <a:rPr lang="en-US" sz="3600" b="1" dirty="0">
                <a:solidFill>
                  <a:srgbClr val="073C6E"/>
                </a:solidFill>
              </a:rPr>
            </a:br>
            <a:r>
              <a:rPr lang="en-US" sz="3600" b="1" dirty="0">
                <a:solidFill>
                  <a:srgbClr val="073C6E"/>
                </a:solidFill>
              </a:rPr>
              <a:t>Friedman Test Results</a:t>
            </a:r>
            <a:endParaRPr lang="en-US" sz="18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p:txBody>
          <a:bodyPr>
            <a:normAutofit/>
          </a:bodyPr>
          <a:lstStyle/>
          <a:p>
            <a:pPr algn="l">
              <a:buClr>
                <a:srgbClr val="1A71A6"/>
              </a:buClr>
            </a:pPr>
            <a:endParaRPr lang="en-US" dirty="0"/>
          </a:p>
          <a:p>
            <a:pPr algn="l">
              <a:buClr>
                <a:srgbClr val="1A71A6"/>
              </a:buClr>
            </a:pPr>
            <a:endParaRPr lang="en-US" sz="5500" dirty="0"/>
          </a:p>
          <a:p>
            <a:pPr marL="342900" indent="-342900" algn="l">
              <a:buClr>
                <a:srgbClr val="1A71A6"/>
              </a:buClr>
              <a:buFont typeface="Arial" panose="020B0604020202020204" pitchFamily="34" charset="0"/>
              <a:buChar char="•"/>
            </a:pPr>
            <a:endParaRPr lang="en-US" sz="3700"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925758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5"/>
          <a:ext cx="11756571" cy="5233758"/>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98687">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46609">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50766">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957237059"/>
                  </a:ext>
                </a:extLst>
              </a:tr>
              <a:tr h="507279">
                <a:tc>
                  <a:txBody>
                    <a:bodyPr/>
                    <a:lstStyle/>
                    <a:p>
                      <a:pPr marL="0" indent="0">
                        <a:buNone/>
                      </a:pPr>
                      <a:r>
                        <a:rPr lang="en-US" dirty="0"/>
                        <a:t>1. Turning my topic into a question.</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14.392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118415786"/>
                  </a:ext>
                </a:extLst>
              </a:tr>
              <a:tr h="661707">
                <a:tc>
                  <a:txBody>
                    <a:bodyPr/>
                    <a:lstStyle/>
                    <a:p>
                      <a:r>
                        <a:rPr lang="en-US" dirty="0"/>
                        <a:t>2. Designing a project to answer my question.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28.836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661707">
                <a:tc>
                  <a:txBody>
                    <a:bodyPr/>
                    <a:lstStyle/>
                    <a:p>
                      <a:r>
                        <a:rPr lang="en-US" dirty="0"/>
                        <a:t>3. Selecting methods and procedures for my question.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20.985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661707">
                <a:tc>
                  <a:txBody>
                    <a:bodyPr/>
                    <a:lstStyle/>
                    <a:p>
                      <a:r>
                        <a:rPr lang="en-US" dirty="0"/>
                        <a:t>4. Developing plan and timeline for my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18.000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945296">
                <a:tc>
                  <a:txBody>
                    <a:bodyPr/>
                    <a:lstStyle/>
                    <a:p>
                      <a:r>
                        <a:rPr lang="en-US" sz="1800" kern="1200" dirty="0">
                          <a:solidFill>
                            <a:schemeClr val="dk1"/>
                          </a:solidFill>
                          <a:effectLst/>
                          <a:latin typeface="+mn-lt"/>
                          <a:ea typeface="+mn-ea"/>
                          <a:cs typeface="+mn-cs"/>
                        </a:rPr>
                        <a:t>5. Identifying appropriate information sources in which to conduct my literature search.</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7.190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1 Fellows’ Research Confidence Levels Before, Immediately After, and    One Year After  Workshop (1)</a:t>
            </a:r>
            <a:endParaRPr lang="en-US" sz="2800" dirty="0">
              <a:solidFill>
                <a:srgbClr val="FF0000"/>
              </a:solidFill>
            </a:endParaRPr>
          </a:p>
        </p:txBody>
      </p:sp>
    </p:spTree>
    <p:extLst>
      <p:ext uri="{BB962C8B-B14F-4D97-AF65-F5344CB8AC3E}">
        <p14:creationId xmlns:p14="http://schemas.microsoft.com/office/powerpoint/2010/main" val="2793097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6"/>
          <a:ext cx="11756571" cy="5466398"/>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7411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2385">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15854">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957237059"/>
                  </a:ext>
                </a:extLst>
              </a:tr>
              <a:tr h="876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a:t>
                      </a:r>
                      <a:r>
                        <a:rPr lang="en-US" sz="1800" kern="1200" dirty="0">
                          <a:solidFill>
                            <a:schemeClr val="dk1"/>
                          </a:solidFill>
                          <a:effectLst/>
                          <a:latin typeface="+mn-lt"/>
                          <a:ea typeface="+mn-ea"/>
                          <a:cs typeface="+mn-cs"/>
                        </a:rPr>
                        <a:t>Using relevant keywords and search strategies to discover literature about the research topic.</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12.884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118415786"/>
                  </a:ext>
                </a:extLst>
              </a:tr>
              <a:tr h="634553">
                <a:tc>
                  <a:txBody>
                    <a:bodyPr/>
                    <a:lstStyle/>
                    <a:p>
                      <a:r>
                        <a:rPr lang="en-US" dirty="0"/>
                        <a:t>7. </a:t>
                      </a:r>
                      <a:r>
                        <a:rPr lang="en-US" sz="1800" kern="1200" dirty="0">
                          <a:solidFill>
                            <a:schemeClr val="dk1"/>
                          </a:solidFill>
                          <a:effectLst/>
                          <a:latin typeface="+mn-lt"/>
                          <a:ea typeface="+mn-ea"/>
                          <a:cs typeface="+mn-cs"/>
                        </a:rPr>
                        <a:t>Assessing and synthesizing literature that is relevant to your research question.</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14.982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sz="1800" kern="1200" dirty="0">
                          <a:solidFill>
                            <a:schemeClr val="dk1"/>
                          </a:solidFill>
                          <a:effectLst/>
                          <a:latin typeface="+mn-lt"/>
                          <a:ea typeface="+mn-ea"/>
                          <a:cs typeface="+mn-cs"/>
                        </a:rPr>
                        <a:t>Using a theoretical framework to inform the research design of your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25.581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sz="1800" kern="1200" dirty="0">
                          <a:solidFill>
                            <a:schemeClr val="dk1"/>
                          </a:solidFill>
                          <a:effectLst/>
                          <a:latin typeface="+mn-lt"/>
                          <a:ea typeface="+mn-ea"/>
                          <a:cs typeface="+mn-cs"/>
                        </a:rPr>
                        <a:t>Identifying sources of research funding and funding agency requirements.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19.500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906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a:t>
                      </a:r>
                      <a:r>
                        <a:rPr lang="en-US" sz="1800" kern="1200" dirty="0">
                          <a:solidFill>
                            <a:schemeClr val="dk1"/>
                          </a:solidFill>
                          <a:effectLst/>
                          <a:latin typeface="+mn-lt"/>
                          <a:ea typeface="+mn-ea"/>
                          <a:cs typeface="+mn-cs"/>
                        </a:rPr>
                        <a:t>Choosing an appropriate data gathering procedure.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32.794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1 Fellows’ Research Confidence Levels Before, Immediately After, and     One Year After  Workshop (2)</a:t>
            </a:r>
            <a:endParaRPr lang="en-US" sz="2800" dirty="0">
              <a:solidFill>
                <a:srgbClr val="FF0000"/>
              </a:solidFill>
            </a:endParaRPr>
          </a:p>
        </p:txBody>
      </p:sp>
    </p:spTree>
    <p:extLst>
      <p:ext uri="{BB962C8B-B14F-4D97-AF65-F5344CB8AC3E}">
        <p14:creationId xmlns:p14="http://schemas.microsoft.com/office/powerpoint/2010/main" val="3900098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95532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078182" y="416324"/>
            <a:ext cx="9348583" cy="915765"/>
          </a:xfrm>
        </p:spPr>
        <p:txBody>
          <a:bodyPr>
            <a:normAutofit/>
          </a:bodyPr>
          <a:lstStyle/>
          <a:p>
            <a:pPr algn="l"/>
            <a:r>
              <a:rPr lang="en-US" sz="4000" b="1" dirty="0">
                <a:solidFill>
                  <a:srgbClr val="073C6E"/>
                </a:solidFill>
              </a:rPr>
              <a:t>Goals of MLA Research Training Institute</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078182" y="1456267"/>
            <a:ext cx="9656618" cy="4459110"/>
          </a:xfrm>
        </p:spPr>
        <p:txBody>
          <a:bodyPr>
            <a:normAutofit/>
          </a:bodyPr>
          <a:lstStyle/>
          <a:p>
            <a:pPr marL="800100" lvl="1"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r>
              <a:rPr lang="en-US" sz="3200" dirty="0"/>
              <a:t>Increase research competencies</a:t>
            </a:r>
          </a:p>
          <a:p>
            <a:pPr marL="342900" indent="-342900" algn="l">
              <a:buClr>
                <a:srgbClr val="1A71A6"/>
              </a:buClr>
              <a:buFont typeface="Arial" panose="020B0604020202020204" pitchFamily="34" charset="0"/>
              <a:buChar char="•"/>
            </a:pPr>
            <a:endParaRPr lang="en-US" sz="3200" dirty="0"/>
          </a:p>
          <a:p>
            <a:pPr marL="342900" indent="-342900" algn="l">
              <a:buClr>
                <a:srgbClr val="1A71A6"/>
              </a:buClr>
              <a:buFont typeface="Arial" panose="020B0604020202020204" pitchFamily="34" charset="0"/>
              <a:buChar char="•"/>
            </a:pPr>
            <a:r>
              <a:rPr lang="en-US" sz="3200" dirty="0"/>
              <a:t>Increase research quality, quantity, and dissemination</a:t>
            </a:r>
          </a:p>
          <a:p>
            <a:pPr marL="342900" indent="-342900" algn="l">
              <a:buClr>
                <a:srgbClr val="1A71A6"/>
              </a:buClr>
              <a:buFont typeface="Arial" panose="020B0604020202020204" pitchFamily="34" charset="0"/>
              <a:buChar char="•"/>
            </a:pPr>
            <a:endParaRPr lang="en-US" sz="3200" dirty="0"/>
          </a:p>
          <a:p>
            <a:pPr marL="342900" indent="-342900" algn="l">
              <a:buClr>
                <a:srgbClr val="1A71A6"/>
              </a:buClr>
              <a:buFont typeface="Arial" panose="020B0604020202020204" pitchFamily="34" charset="0"/>
              <a:buChar char="•"/>
            </a:pPr>
            <a:r>
              <a:rPr lang="en-US" sz="3200" dirty="0"/>
              <a:t>Build research capacity to contribute to health and library improvements</a:t>
            </a:r>
          </a:p>
          <a:p>
            <a:pPr lvl="1" algn="l">
              <a:buClr>
                <a:srgbClr val="1A71A6"/>
              </a:buClr>
            </a:pPr>
            <a:endParaRPr lang="en-US" dirty="0"/>
          </a:p>
        </p:txBody>
      </p:sp>
    </p:spTree>
    <p:extLst>
      <p:ext uri="{BB962C8B-B14F-4D97-AF65-F5344CB8AC3E}">
        <p14:creationId xmlns:p14="http://schemas.microsoft.com/office/powerpoint/2010/main" val="18591751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6"/>
          <a:ext cx="11756571" cy="5412293"/>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7411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2385">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15854">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957237059"/>
                  </a:ext>
                </a:extLst>
              </a:tr>
              <a:tr h="876876">
                <a:tc>
                  <a:txBody>
                    <a:bodyPr/>
                    <a:lstStyle/>
                    <a:p>
                      <a:r>
                        <a:rPr lang="en-US" dirty="0"/>
                        <a:t>11. </a:t>
                      </a:r>
                      <a:r>
                        <a:rPr lang="en-US" sz="1800" kern="1200" dirty="0">
                          <a:solidFill>
                            <a:schemeClr val="dk1"/>
                          </a:solidFill>
                          <a:effectLst/>
                          <a:latin typeface="+mn-lt"/>
                          <a:ea typeface="+mn-ea"/>
                          <a:cs typeface="+mn-cs"/>
                        </a:rPr>
                        <a:t>Determining which members of a population to include in your study. </a:t>
                      </a:r>
                      <a:endParaRPr lang="en-US" dirty="0"/>
                    </a:p>
                  </a:txBody>
                  <a:tcPr>
                    <a:lnR w="12700" cap="flat" cmpd="sng" algn="ctr">
                      <a:solidFill>
                        <a:schemeClr val="tx1"/>
                      </a:solidFill>
                      <a:prstDash val="solid"/>
                      <a:round/>
                      <a:headEnd type="none" w="med" len="med"/>
                      <a:tailEnd type="none" w="med" len="med"/>
                    </a:lnR>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22.164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118415786"/>
                  </a:ext>
                </a:extLst>
              </a:tr>
              <a:tr h="634553">
                <a:tc>
                  <a:txBody>
                    <a:bodyPr/>
                    <a:lstStyle/>
                    <a:p>
                      <a:r>
                        <a:rPr lang="en-US" dirty="0"/>
                        <a:t>12. </a:t>
                      </a:r>
                      <a:r>
                        <a:rPr lang="en-US" sz="1800" kern="1200" dirty="0">
                          <a:solidFill>
                            <a:schemeClr val="dk1"/>
                          </a:solidFill>
                          <a:effectLst/>
                          <a:latin typeface="+mn-lt"/>
                          <a:ea typeface="+mn-ea"/>
                          <a:cs typeface="+mn-cs"/>
                        </a:rPr>
                        <a:t>Knowing how to design a focus group. </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30.207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13. Knowing how to run a focus group.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30.145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 </a:t>
                      </a:r>
                      <a:r>
                        <a:rPr lang="en-US" sz="1800" kern="1200" dirty="0">
                          <a:solidFill>
                            <a:schemeClr val="dk1"/>
                          </a:solidFill>
                          <a:effectLst/>
                          <a:latin typeface="+mn-lt"/>
                          <a:ea typeface="+mn-ea"/>
                          <a:cs typeface="+mn-cs"/>
                        </a:rPr>
                        <a:t>Knowing how to design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28.444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906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 </a:t>
                      </a:r>
                      <a:r>
                        <a:rPr lang="en-US" sz="1800" kern="1200" dirty="0">
                          <a:solidFill>
                            <a:schemeClr val="dk1"/>
                          </a:solidFill>
                          <a:effectLst/>
                          <a:latin typeface="+mn-lt"/>
                          <a:ea typeface="+mn-ea"/>
                          <a:cs typeface="+mn-cs"/>
                        </a:rPr>
                        <a:t>Knowing how to conduct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25.240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1 Fellows’ Research Confidence Levels Before, Immediately After, and     One Year After  Workshop (3)</a:t>
            </a:r>
            <a:endParaRPr lang="en-US" sz="2800" dirty="0">
              <a:solidFill>
                <a:srgbClr val="FF0000"/>
              </a:solidFill>
            </a:endParaRPr>
          </a:p>
        </p:txBody>
      </p:sp>
    </p:spTree>
    <p:extLst>
      <p:ext uri="{BB962C8B-B14F-4D97-AF65-F5344CB8AC3E}">
        <p14:creationId xmlns:p14="http://schemas.microsoft.com/office/powerpoint/2010/main" val="4070894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6"/>
          <a:ext cx="11756571" cy="5637550"/>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7411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2385">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15854">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957237059"/>
                  </a:ext>
                </a:extLst>
              </a:tr>
              <a:tr h="5345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16. </a:t>
                      </a:r>
                      <a:r>
                        <a:rPr lang="en-US" sz="1800" kern="1200" dirty="0">
                          <a:solidFill>
                            <a:schemeClr val="dk1"/>
                          </a:solidFill>
                          <a:effectLst/>
                          <a:latin typeface="+mn-lt"/>
                          <a:ea typeface="+mn-ea"/>
                          <a:cs typeface="+mn-cs"/>
                        </a:rPr>
                        <a:t>Knowing how to design a survey. </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27.263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118415786"/>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17. Knowing how to administer a survey.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19.478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18. Knowing institutional processes and standards to ensure that your study is conducted ethically.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20.491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634553">
                <a:tc>
                  <a:txBody>
                    <a:bodyPr/>
                    <a:lstStyle/>
                    <a:p>
                      <a:pPr marL="0" indent="0">
                        <a:buNone/>
                      </a:pPr>
                      <a:r>
                        <a:rPr lang="en-US" dirty="0"/>
                        <a:t>19. </a:t>
                      </a:r>
                      <a:r>
                        <a:rPr lang="en-US" sz="1800" kern="1200" dirty="0">
                          <a:solidFill>
                            <a:schemeClr val="dk1"/>
                          </a:solidFill>
                          <a:effectLst/>
                          <a:latin typeface="+mn-lt"/>
                          <a:ea typeface="+mn-ea"/>
                          <a:cs typeface="+mn-cs"/>
                        </a:rPr>
                        <a:t>Knowing what method of data analysis you would use for your study.</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26.517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906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 </a:t>
                      </a:r>
                      <a:r>
                        <a:rPr lang="en-US" sz="1800" kern="1200" dirty="0">
                          <a:solidFill>
                            <a:schemeClr val="dk1"/>
                          </a:solidFill>
                          <a:effectLst/>
                          <a:latin typeface="+mn-lt"/>
                          <a:ea typeface="+mn-ea"/>
                          <a:cs typeface="+mn-cs"/>
                        </a:rPr>
                        <a:t>Knowing what type of assistance you might need to undertake data analysis (e.g., data/statistics consulting, transcription, software).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25.200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1 Fellows’ Research Confidence Levels Before, Immediately After, and     One Year After Workshop (4)</a:t>
            </a:r>
            <a:endParaRPr lang="en-US" sz="2800" dirty="0">
              <a:solidFill>
                <a:srgbClr val="FF0000"/>
              </a:solidFill>
            </a:endParaRPr>
          </a:p>
        </p:txBody>
      </p:sp>
    </p:spTree>
    <p:extLst>
      <p:ext uri="{BB962C8B-B14F-4D97-AF65-F5344CB8AC3E}">
        <p14:creationId xmlns:p14="http://schemas.microsoft.com/office/powerpoint/2010/main" val="3979790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30626" y="1034946"/>
          <a:ext cx="11756571" cy="5727967"/>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2795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08323">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50258">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957237059"/>
                  </a:ext>
                </a:extLst>
              </a:tr>
              <a:tr h="5886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21. </a:t>
                      </a:r>
                      <a:r>
                        <a:rPr lang="en-US" sz="1800" kern="1200" dirty="0">
                          <a:solidFill>
                            <a:schemeClr val="dk1"/>
                          </a:solidFill>
                          <a:effectLst/>
                          <a:latin typeface="+mn-lt"/>
                          <a:ea typeface="+mn-ea"/>
                          <a:cs typeface="+mn-cs"/>
                        </a:rPr>
                        <a:t>Knowing how to manage the data you have gathered.  </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22.800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CAFCFF"/>
                    </a:solidFill>
                  </a:tcPr>
                </a:tc>
                <a:extLst>
                  <a:ext uri="{0D108BD9-81ED-4DB2-BD59-A6C34878D82A}">
                    <a16:rowId xmlns:a16="http://schemas.microsoft.com/office/drawing/2014/main" val="3118415786"/>
                  </a:ext>
                </a:extLst>
              </a:tr>
              <a:tr h="5886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22. </a:t>
                      </a:r>
                      <a:r>
                        <a:rPr lang="en-US" sz="1800" kern="1200" dirty="0">
                          <a:solidFill>
                            <a:schemeClr val="dk1"/>
                          </a:solidFill>
                          <a:effectLst/>
                          <a:latin typeface="+mn-lt"/>
                          <a:ea typeface="+mn-ea"/>
                          <a:cs typeface="+mn-cs"/>
                        </a:rPr>
                        <a:t>Knowing how to code qualitative data to identify themes and sub-themes.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26.821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81518039"/>
                  </a:ext>
                </a:extLst>
              </a:tr>
              <a:tr h="583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23. Reporting results in written format.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20.481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91751503"/>
                  </a:ext>
                </a:extLst>
              </a:tr>
              <a:tr h="583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 </a:t>
                      </a:r>
                      <a:r>
                        <a:rPr lang="en-US" sz="1800" kern="1200" dirty="0">
                          <a:solidFill>
                            <a:schemeClr val="dk1"/>
                          </a:solidFill>
                          <a:effectLst/>
                          <a:latin typeface="+mn-lt"/>
                          <a:ea typeface="+mn-ea"/>
                          <a:cs typeface="+mn-cs"/>
                        </a:rPr>
                        <a:t>Reporting results verbally.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21.893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877319743"/>
                  </a:ext>
                </a:extLst>
              </a:tr>
              <a:tr h="833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 </a:t>
                      </a:r>
                      <a:r>
                        <a:rPr lang="en-US" sz="1800" kern="1200" dirty="0">
                          <a:solidFill>
                            <a:schemeClr val="dk1"/>
                          </a:solidFill>
                          <a:effectLst/>
                          <a:latin typeface="+mn-lt"/>
                          <a:ea typeface="+mn-ea"/>
                          <a:cs typeface="+mn-cs"/>
                        </a:rPr>
                        <a:t>Identifying appropriate places to disseminate results.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27.345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r h="833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26. </a:t>
                      </a:r>
                      <a:r>
                        <a:rPr lang="en-US" sz="1800" kern="1200" dirty="0">
                          <a:solidFill>
                            <a:schemeClr val="dk1"/>
                          </a:solidFill>
                          <a:effectLst/>
                          <a:latin typeface="+mn-lt"/>
                          <a:ea typeface="+mn-ea"/>
                          <a:cs typeface="+mn-cs"/>
                        </a:rPr>
                        <a:t>Tracking the dissemination and impact of your research.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19.538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300155016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1 Fellows’ Research Confidence Levels Before, Immediately After, and     One Year After  Workshop (5)</a:t>
            </a:r>
            <a:endParaRPr lang="en-US" sz="2800" dirty="0">
              <a:solidFill>
                <a:srgbClr val="FF0000"/>
              </a:solidFill>
            </a:endParaRPr>
          </a:p>
        </p:txBody>
      </p:sp>
    </p:spTree>
    <p:extLst>
      <p:ext uri="{BB962C8B-B14F-4D97-AF65-F5344CB8AC3E}">
        <p14:creationId xmlns:p14="http://schemas.microsoft.com/office/powerpoint/2010/main" val="2965017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5"/>
          <a:ext cx="11756571" cy="5233758"/>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98687">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46609">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50766">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957237059"/>
                  </a:ext>
                </a:extLst>
              </a:tr>
              <a:tr h="507279">
                <a:tc>
                  <a:txBody>
                    <a:bodyPr/>
                    <a:lstStyle/>
                    <a:p>
                      <a:pPr marL="0" indent="0">
                        <a:buNone/>
                      </a:pPr>
                      <a:r>
                        <a:rPr lang="en-US" dirty="0"/>
                        <a:t>1. Turning my topic into a question.</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15.125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118415786"/>
                  </a:ext>
                </a:extLst>
              </a:tr>
              <a:tr h="661707">
                <a:tc>
                  <a:txBody>
                    <a:bodyPr/>
                    <a:lstStyle/>
                    <a:p>
                      <a:r>
                        <a:rPr lang="en-US" dirty="0"/>
                        <a:t>2. Designing a project to answer my question.</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26.793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81518039"/>
                  </a:ext>
                </a:extLst>
              </a:tr>
              <a:tr h="661707">
                <a:tc>
                  <a:txBody>
                    <a:bodyPr/>
                    <a:lstStyle/>
                    <a:p>
                      <a:r>
                        <a:rPr lang="en-US" dirty="0"/>
                        <a:t>3. Selecting methods and procedures for my question.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28.557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1751503"/>
                  </a:ext>
                </a:extLst>
              </a:tr>
              <a:tr h="661707">
                <a:tc>
                  <a:txBody>
                    <a:bodyPr/>
                    <a:lstStyle/>
                    <a:p>
                      <a:r>
                        <a:rPr lang="en-US" dirty="0"/>
                        <a:t>4. Developing plan and timeline for my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24.295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77319743"/>
                  </a:ext>
                </a:extLst>
              </a:tr>
              <a:tr h="945296">
                <a:tc>
                  <a:txBody>
                    <a:bodyPr/>
                    <a:lstStyle/>
                    <a:p>
                      <a:r>
                        <a:rPr lang="en-US" sz="1800" kern="1200" dirty="0">
                          <a:solidFill>
                            <a:schemeClr val="dk1"/>
                          </a:solidFill>
                          <a:effectLst/>
                          <a:latin typeface="+mn-lt"/>
                          <a:ea typeface="+mn-ea"/>
                          <a:cs typeface="+mn-cs"/>
                        </a:rPr>
                        <a:t>5. Identifying appropriate information sources in which to conduct my literature search.</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14.649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2 Fellows’ Research Confidence Levels Before, Immediately After, and    One Year After Workshop (1)</a:t>
            </a:r>
            <a:endParaRPr lang="en-US" sz="2800" dirty="0">
              <a:solidFill>
                <a:srgbClr val="FF0000"/>
              </a:solidFill>
            </a:endParaRPr>
          </a:p>
        </p:txBody>
      </p:sp>
    </p:spTree>
    <p:extLst>
      <p:ext uri="{BB962C8B-B14F-4D97-AF65-F5344CB8AC3E}">
        <p14:creationId xmlns:p14="http://schemas.microsoft.com/office/powerpoint/2010/main" val="7764496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6"/>
          <a:ext cx="11756571" cy="5466398"/>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7411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2385">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15854">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957237059"/>
                  </a:ext>
                </a:extLst>
              </a:tr>
              <a:tr h="87687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6. </a:t>
                      </a:r>
                      <a:r>
                        <a:rPr lang="en-US" sz="1800" kern="1200" dirty="0">
                          <a:solidFill>
                            <a:schemeClr val="dk1"/>
                          </a:solidFill>
                          <a:effectLst/>
                          <a:latin typeface="+mn-lt"/>
                          <a:ea typeface="+mn-ea"/>
                          <a:cs typeface="+mn-cs"/>
                        </a:rPr>
                        <a:t>Using relevant keywords and search strategies to discover literature about the research topic.</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11.302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.004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118415786"/>
                  </a:ext>
                </a:extLst>
              </a:tr>
              <a:tr h="634553">
                <a:tc>
                  <a:txBody>
                    <a:bodyPr/>
                    <a:lstStyle/>
                    <a:p>
                      <a:r>
                        <a:rPr lang="en-US" dirty="0"/>
                        <a:t>7. </a:t>
                      </a:r>
                      <a:r>
                        <a:rPr lang="en-US" sz="1800" kern="1200" dirty="0">
                          <a:solidFill>
                            <a:schemeClr val="dk1"/>
                          </a:solidFill>
                          <a:effectLst/>
                          <a:latin typeface="+mn-lt"/>
                          <a:ea typeface="+mn-ea"/>
                          <a:cs typeface="+mn-cs"/>
                        </a:rPr>
                        <a:t>Assessing and synthesizing literature that is relevant to your research question.</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12.667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81518039"/>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8. </a:t>
                      </a:r>
                      <a:r>
                        <a:rPr lang="en-US" sz="1800" kern="1200" dirty="0">
                          <a:solidFill>
                            <a:schemeClr val="dk1"/>
                          </a:solidFill>
                          <a:effectLst/>
                          <a:latin typeface="+mn-lt"/>
                          <a:ea typeface="+mn-ea"/>
                          <a:cs typeface="+mn-cs"/>
                        </a:rPr>
                        <a:t>Using a theoretical framework to inform the research design of your study.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14.880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1751503"/>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9. </a:t>
                      </a:r>
                      <a:r>
                        <a:rPr lang="en-US" sz="1800" kern="1200" dirty="0">
                          <a:solidFill>
                            <a:schemeClr val="dk1"/>
                          </a:solidFill>
                          <a:effectLst/>
                          <a:latin typeface="+mn-lt"/>
                          <a:ea typeface="+mn-ea"/>
                          <a:cs typeface="+mn-cs"/>
                        </a:rPr>
                        <a:t>Identifying sources of research funding and funding agency requirements.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877319743"/>
                  </a:ext>
                </a:extLst>
              </a:tr>
              <a:tr h="906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 </a:t>
                      </a:r>
                      <a:r>
                        <a:rPr lang="en-US" sz="1800" kern="1200" dirty="0">
                          <a:solidFill>
                            <a:schemeClr val="dk1"/>
                          </a:solidFill>
                          <a:effectLst/>
                          <a:latin typeface="+mn-lt"/>
                          <a:ea typeface="+mn-ea"/>
                          <a:cs typeface="+mn-cs"/>
                        </a:rPr>
                        <a:t>Choosing an appropriate data gathering procedure.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30.145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2 Fellows’ Research Confidence Levels Before, Immediately After, and     One Year After  Workshop (2)</a:t>
            </a:r>
            <a:endParaRPr lang="en-US" sz="2800" dirty="0">
              <a:solidFill>
                <a:srgbClr val="FF0000"/>
              </a:solidFill>
            </a:endParaRPr>
          </a:p>
        </p:txBody>
      </p:sp>
    </p:spTree>
    <p:extLst>
      <p:ext uri="{BB962C8B-B14F-4D97-AF65-F5344CB8AC3E}">
        <p14:creationId xmlns:p14="http://schemas.microsoft.com/office/powerpoint/2010/main" val="1214819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6"/>
          <a:ext cx="11756571" cy="5412293"/>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7411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2385">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15854">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957237059"/>
                  </a:ext>
                </a:extLst>
              </a:tr>
              <a:tr h="876876">
                <a:tc>
                  <a:txBody>
                    <a:bodyPr/>
                    <a:lstStyle/>
                    <a:p>
                      <a:r>
                        <a:rPr lang="en-US" dirty="0"/>
                        <a:t>11. </a:t>
                      </a:r>
                      <a:r>
                        <a:rPr lang="en-US" sz="1800" kern="1200" dirty="0">
                          <a:solidFill>
                            <a:schemeClr val="dk1"/>
                          </a:solidFill>
                          <a:effectLst/>
                          <a:latin typeface="+mn-lt"/>
                          <a:ea typeface="+mn-ea"/>
                          <a:cs typeface="+mn-cs"/>
                        </a:rPr>
                        <a:t>Determining which members of a population to include in your study. </a:t>
                      </a:r>
                      <a:endParaRPr lang="en-US" dirty="0"/>
                    </a:p>
                  </a:txBody>
                  <a:tcPr>
                    <a:lnR w="12700" cap="flat" cmpd="sng" algn="ctr">
                      <a:solidFill>
                        <a:schemeClr val="tx1"/>
                      </a:solidFill>
                      <a:prstDash val="solid"/>
                      <a:round/>
                      <a:headEnd type="none" w="med" len="med"/>
                      <a:tailEnd type="none" w="med" len="med"/>
                    </a:lnR>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20.698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118415786"/>
                  </a:ext>
                </a:extLst>
              </a:tr>
              <a:tr h="634553">
                <a:tc>
                  <a:txBody>
                    <a:bodyPr/>
                    <a:lstStyle/>
                    <a:p>
                      <a:r>
                        <a:rPr lang="en-US" dirty="0"/>
                        <a:t>12. </a:t>
                      </a:r>
                      <a:r>
                        <a:rPr lang="en-US" sz="1800" kern="1200" dirty="0">
                          <a:solidFill>
                            <a:schemeClr val="dk1"/>
                          </a:solidFill>
                          <a:effectLst/>
                          <a:latin typeface="+mn-lt"/>
                          <a:ea typeface="+mn-ea"/>
                          <a:cs typeface="+mn-cs"/>
                        </a:rPr>
                        <a:t>Knowing how to design a focus group. </a:t>
                      </a:r>
                      <a:endParaRPr lang="en-US" dirty="0"/>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23.639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81518039"/>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13. Knowing how to run a focus group. </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20.109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1751503"/>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14. </a:t>
                      </a:r>
                      <a:r>
                        <a:rPr lang="en-US" sz="1800" kern="1200" dirty="0">
                          <a:solidFill>
                            <a:schemeClr val="dk1"/>
                          </a:solidFill>
                          <a:effectLst/>
                          <a:latin typeface="+mn-lt"/>
                          <a:ea typeface="+mn-ea"/>
                          <a:cs typeface="+mn-cs"/>
                        </a:rPr>
                        <a:t>Knowing how to design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26.655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77319743"/>
                  </a:ext>
                </a:extLst>
              </a:tr>
              <a:tr h="906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15. </a:t>
                      </a:r>
                      <a:r>
                        <a:rPr lang="en-US" sz="1800" kern="1200" dirty="0">
                          <a:solidFill>
                            <a:schemeClr val="dk1"/>
                          </a:solidFill>
                          <a:effectLst/>
                          <a:latin typeface="+mn-lt"/>
                          <a:ea typeface="+mn-ea"/>
                          <a:cs typeface="+mn-cs"/>
                        </a:rPr>
                        <a:t>Knowing how to conduct an interview.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27.898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2 Fellows’ Research Confidence Levels Before, Immediately After, and     One Year After  Workshop (3)</a:t>
            </a:r>
            <a:endParaRPr lang="en-US" sz="2800" dirty="0">
              <a:solidFill>
                <a:srgbClr val="FF0000"/>
              </a:solidFill>
            </a:endParaRPr>
          </a:p>
        </p:txBody>
      </p:sp>
    </p:spTree>
    <p:extLst>
      <p:ext uri="{BB962C8B-B14F-4D97-AF65-F5344CB8AC3E}">
        <p14:creationId xmlns:p14="http://schemas.microsoft.com/office/powerpoint/2010/main" val="16668244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45140" y="1034946"/>
          <a:ext cx="11756571" cy="5637550"/>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7411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32385">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815854">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957237059"/>
                  </a:ext>
                </a:extLst>
              </a:tr>
              <a:tr h="5345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16. </a:t>
                      </a:r>
                      <a:r>
                        <a:rPr lang="en-US" sz="1800" kern="1200" dirty="0">
                          <a:solidFill>
                            <a:schemeClr val="dk1"/>
                          </a:solidFill>
                          <a:effectLst/>
                          <a:latin typeface="+mn-lt"/>
                          <a:ea typeface="+mn-ea"/>
                          <a:cs typeface="+mn-cs"/>
                        </a:rPr>
                        <a:t>Knowing how to design a survey. </a:t>
                      </a:r>
                    </a:p>
                  </a:txBody>
                  <a:tcPr>
                    <a:lnR w="12700" cap="flat" cmpd="sng" algn="ctr">
                      <a:solidFill>
                        <a:schemeClr val="tx1"/>
                      </a:solidFill>
                      <a:prstDash val="solid"/>
                      <a:round/>
                      <a:headEnd type="none" w="med" len="med"/>
                      <a:tailEnd type="none" w="med" len="med"/>
                    </a:lnR>
                    <a:no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1"/>
                    </a:solidFill>
                  </a:tcPr>
                </a:tc>
                <a:tc>
                  <a:txBody>
                    <a:bodyPr/>
                    <a:lstStyle/>
                    <a:p>
                      <a:pPr algn="ct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tx1"/>
                    </a:solidFill>
                  </a:tcPr>
                </a:tc>
                <a:extLst>
                  <a:ext uri="{0D108BD9-81ED-4DB2-BD59-A6C34878D82A}">
                    <a16:rowId xmlns:a16="http://schemas.microsoft.com/office/drawing/2014/main" val="3118415786"/>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17. Knowing how to administer a survey.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26.308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81518039"/>
                  </a:ext>
                </a:extLst>
              </a:tr>
              <a:tr h="6345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18. Knowing institutional processes and standards to ensure that your study is conducted ethically.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22.291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1751503"/>
                  </a:ext>
                </a:extLst>
              </a:tr>
              <a:tr h="634553">
                <a:tc>
                  <a:txBody>
                    <a:bodyPr/>
                    <a:lstStyle/>
                    <a:p>
                      <a:pPr marL="0" indent="0">
                        <a:buNone/>
                      </a:pPr>
                      <a:r>
                        <a:rPr lang="en-US" dirty="0"/>
                        <a:t>19. </a:t>
                      </a:r>
                      <a:r>
                        <a:rPr lang="en-US" sz="1800" kern="1200" dirty="0">
                          <a:solidFill>
                            <a:schemeClr val="dk1"/>
                          </a:solidFill>
                          <a:effectLst/>
                          <a:latin typeface="+mn-lt"/>
                          <a:ea typeface="+mn-ea"/>
                          <a:cs typeface="+mn-cs"/>
                        </a:rPr>
                        <a:t>Knowing what method of data analysis you would use for your study.</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27.594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77319743"/>
                  </a:ext>
                </a:extLst>
              </a:tr>
              <a:tr h="9065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20. </a:t>
                      </a:r>
                      <a:r>
                        <a:rPr lang="en-US" sz="1800" kern="1200" dirty="0">
                          <a:solidFill>
                            <a:schemeClr val="dk1"/>
                          </a:solidFill>
                          <a:effectLst/>
                          <a:latin typeface="+mn-lt"/>
                          <a:ea typeface="+mn-ea"/>
                          <a:cs typeface="+mn-cs"/>
                        </a:rPr>
                        <a:t>Knowing what type of assistance you might need to undertake data analysis (e.g., data/statistics consulting, transcription, software).</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25.733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5152108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2 Fellows’ Research Confidence Levels Before, Immediately After, and     One Year After  Workshop (4)</a:t>
            </a:r>
            <a:endParaRPr lang="en-US" sz="2800" dirty="0">
              <a:solidFill>
                <a:srgbClr val="FF0000"/>
              </a:solidFill>
            </a:endParaRPr>
          </a:p>
        </p:txBody>
      </p:sp>
    </p:spTree>
    <p:extLst>
      <p:ext uri="{BB962C8B-B14F-4D97-AF65-F5344CB8AC3E}">
        <p14:creationId xmlns:p14="http://schemas.microsoft.com/office/powerpoint/2010/main" val="4276668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nvGraphicFramePr>
        <p:xfrm>
          <a:off x="130626" y="1034946"/>
          <a:ext cx="11756571" cy="5727967"/>
        </p:xfrm>
        <a:graphic>
          <a:graphicData uri="http://schemas.openxmlformats.org/drawingml/2006/table">
            <a:tbl>
              <a:tblPr firstRow="1" bandRow="1">
                <a:tableStyleId>{FABFCF23-3B69-468F-B69F-88F6DE6A72F2}</a:tableStyleId>
              </a:tblPr>
              <a:tblGrid>
                <a:gridCol w="4659450">
                  <a:extLst>
                    <a:ext uri="{9D8B030D-6E8A-4147-A177-3AD203B41FA5}">
                      <a16:colId xmlns:a16="http://schemas.microsoft.com/office/drawing/2014/main" val="1523869062"/>
                    </a:ext>
                  </a:extLst>
                </a:gridCol>
                <a:gridCol w="1508921">
                  <a:extLst>
                    <a:ext uri="{9D8B030D-6E8A-4147-A177-3AD203B41FA5}">
                      <a16:colId xmlns:a16="http://schemas.microsoft.com/office/drawing/2014/main" val="161540658"/>
                    </a:ext>
                  </a:extLst>
                </a:gridCol>
                <a:gridCol w="1577530">
                  <a:extLst>
                    <a:ext uri="{9D8B030D-6E8A-4147-A177-3AD203B41FA5}">
                      <a16:colId xmlns:a16="http://schemas.microsoft.com/office/drawing/2014/main" val="3511244799"/>
                    </a:ext>
                  </a:extLst>
                </a:gridCol>
                <a:gridCol w="1577530">
                  <a:extLst>
                    <a:ext uri="{9D8B030D-6E8A-4147-A177-3AD203B41FA5}">
                      <a16:colId xmlns:a16="http://schemas.microsoft.com/office/drawing/2014/main" val="3773668269"/>
                    </a:ext>
                  </a:extLst>
                </a:gridCol>
                <a:gridCol w="1550794">
                  <a:extLst>
                    <a:ext uri="{9D8B030D-6E8A-4147-A177-3AD203B41FA5}">
                      <a16:colId xmlns:a16="http://schemas.microsoft.com/office/drawing/2014/main" val="2076232294"/>
                    </a:ext>
                  </a:extLst>
                </a:gridCol>
                <a:gridCol w="882346">
                  <a:extLst>
                    <a:ext uri="{9D8B030D-6E8A-4147-A177-3AD203B41FA5}">
                      <a16:colId xmlns:a16="http://schemas.microsoft.com/office/drawing/2014/main" val="2341006674"/>
                    </a:ext>
                  </a:extLst>
                </a:gridCol>
              </a:tblGrid>
              <a:tr h="527959">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t>Rated with Likert scale: 5: Very Confident; 4 Confident; 3 Moderately Confident; 2 Slightly Confident; 1 Not At All Confident</a:t>
                      </a:r>
                      <a:endParaRPr lang="en-US" sz="2400" b="0" dirty="0">
                        <a:solidFill>
                          <a:schemeClr val="bg1"/>
                        </a:solidFill>
                      </a:endParaRPr>
                    </a:p>
                  </a:txBody>
                  <a:tcPr>
                    <a:solidFill>
                      <a:srgbClr val="1A71A6"/>
                    </a:solidFill>
                  </a:tcPr>
                </a:tc>
                <a:tc hMerge="1">
                  <a:txBody>
                    <a:bodyPr/>
                    <a:lstStyle/>
                    <a:p>
                      <a:endParaRPr lang="en-US" dirty="0">
                        <a:solidFill>
                          <a:srgbClr val="1A71A6"/>
                        </a:solidFill>
                      </a:endParaRPr>
                    </a:p>
                  </a:txBody>
                  <a:tcPr/>
                </a:tc>
                <a:tc hMerge="1">
                  <a:txBody>
                    <a:bodyPr/>
                    <a:lstStyle/>
                    <a:p>
                      <a:endParaRPr lang="en-US" dirty="0">
                        <a:solidFill>
                          <a:srgbClr val="1A71A6"/>
                        </a:solidFill>
                      </a:endParaRPr>
                    </a:p>
                  </a:txBody>
                  <a:tcPr/>
                </a:tc>
                <a:tc hMerge="1">
                  <a:txBody>
                    <a:bodyPr/>
                    <a:lstStyle/>
                    <a:p>
                      <a:endParaRPr lang="en-US"/>
                    </a:p>
                  </a:txBody>
                  <a:tcPr/>
                </a:tc>
                <a:tc hMerge="1">
                  <a:txBody>
                    <a:bodyPr/>
                    <a:lstStyle/>
                    <a:p>
                      <a:endParaRPr lang="en-US" sz="2400" b="0" dirty="0">
                        <a:solidFill>
                          <a:schemeClr val="bg1"/>
                        </a:solidFill>
                      </a:endParaRPr>
                    </a:p>
                  </a:txBody>
                  <a:tcPr>
                    <a:solidFill>
                      <a:srgbClr val="1A71A6"/>
                    </a:solidFill>
                  </a:tcPr>
                </a:tc>
                <a:tc hMerge="1">
                  <a:txBody>
                    <a:bodyPr/>
                    <a:lstStyle/>
                    <a:p>
                      <a:endParaRPr lang="en-US" sz="2400" b="0" dirty="0">
                        <a:solidFill>
                          <a:schemeClr val="bg1"/>
                        </a:solidFill>
                      </a:endParaRPr>
                    </a:p>
                  </a:txBody>
                  <a:tcPr>
                    <a:solidFill>
                      <a:srgbClr val="1A71A6"/>
                    </a:solidFill>
                  </a:tcPr>
                </a:tc>
                <a:extLst>
                  <a:ext uri="{0D108BD9-81ED-4DB2-BD59-A6C34878D82A}">
                    <a16:rowId xmlns:a16="http://schemas.microsoft.com/office/drawing/2014/main" val="371168543"/>
                  </a:ext>
                </a:extLst>
              </a:tr>
              <a:tr h="308323">
                <a:tc>
                  <a:txBody>
                    <a:bodyPr/>
                    <a:lstStyle/>
                    <a:p>
                      <a:endParaRPr lang="en-US" sz="1600" b="0" dirty="0"/>
                    </a:p>
                  </a:txBody>
                  <a:tcPr>
                    <a:lnR w="12700" cap="flat" cmpd="sng" algn="ctr">
                      <a:solidFill>
                        <a:schemeClr val="tx1"/>
                      </a:solidFill>
                      <a:prstDash val="solid"/>
                      <a:round/>
                      <a:headEnd type="none" w="med" len="med"/>
                      <a:tailEnd type="none" w="med" len="med"/>
                    </a:lnR>
                    <a:noFill/>
                  </a:tcPr>
                </a:tc>
                <a:tc gridSpan="5">
                  <a:txBody>
                    <a:bodyPr/>
                    <a:lstStyle/>
                    <a:p>
                      <a:pPr algn="ctr"/>
                      <a:r>
                        <a:rPr lang="en-US" sz="1600" b="1" dirty="0"/>
                        <a:t>COHORT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lang="en-US"/>
                    </a:p>
                  </a:txBody>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pPr algn="ct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extLst>
                  <a:ext uri="{0D108BD9-81ED-4DB2-BD59-A6C34878D82A}">
                    <a16:rowId xmlns:a16="http://schemas.microsoft.com/office/drawing/2014/main" val="519979291"/>
                  </a:ext>
                </a:extLst>
              </a:tr>
              <a:tr h="750258">
                <a:tc>
                  <a:txBody>
                    <a:bodyPr/>
                    <a:lstStyle/>
                    <a:p>
                      <a:r>
                        <a:rPr lang="en-US" sz="2000" b="1" dirty="0"/>
                        <a:t>Questions about skills needed for a research project</a:t>
                      </a:r>
                      <a:endParaRPr lang="en-US" sz="1600" b="0" dirty="0"/>
                    </a:p>
                  </a:txBody>
                  <a:tcPr>
                    <a:lnR w="12700" cap="flat" cmpd="sng" algn="ctr">
                      <a:solidFill>
                        <a:schemeClr val="tx1"/>
                      </a:solidFill>
                      <a:prstDash val="solid"/>
                      <a:round/>
                      <a:headEnd type="none" w="med" len="med"/>
                      <a:tailEnd type="none" w="med" len="med"/>
                    </a:lnR>
                    <a:noFill/>
                  </a:tcPr>
                </a:tc>
                <a:tc>
                  <a:txBody>
                    <a:bodyPr/>
                    <a:lstStyle/>
                    <a:p>
                      <a:pPr algn="ctr"/>
                      <a:r>
                        <a:rPr lang="en-US" sz="1600" b="1" dirty="0"/>
                        <a:t>Median Rating </a:t>
                      </a:r>
                    </a:p>
                    <a:p>
                      <a:pPr algn="ctr"/>
                      <a:r>
                        <a:rPr lang="en-US" sz="1600" b="1" dirty="0"/>
                        <a:t>(Pre)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 </a:t>
                      </a:r>
                    </a:p>
                    <a:p>
                      <a:pPr algn="ctr"/>
                      <a:r>
                        <a:rPr lang="en-US" sz="1600" b="1" dirty="0"/>
                        <a:t>(Post)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Median Rating</a:t>
                      </a:r>
                    </a:p>
                    <a:p>
                      <a:pPr algn="ctr"/>
                      <a:r>
                        <a:rPr lang="en-US" sz="1600" b="1" dirty="0"/>
                        <a:t>(One </a:t>
                      </a:r>
                      <a:r>
                        <a:rPr lang="en-US" sz="1600" b="1" dirty="0" err="1"/>
                        <a:t>Yr</a:t>
                      </a:r>
                      <a:r>
                        <a:rPr lang="en-US" sz="1600" b="1" dirty="0"/>
                        <a:t> Later)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Chi-square 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tc>
                  <a:txBody>
                    <a:bodyPr/>
                    <a:lstStyle/>
                    <a:p>
                      <a:pPr algn="ctr"/>
                      <a:r>
                        <a:rPr lang="en-US" sz="1600" b="1" dirty="0"/>
                        <a:t>p-value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1">
                        <a:lumMod val="20000"/>
                        <a:lumOff val="80000"/>
                      </a:schemeClr>
                    </a:solidFill>
                  </a:tcPr>
                </a:tc>
                <a:extLst>
                  <a:ext uri="{0D108BD9-81ED-4DB2-BD59-A6C34878D82A}">
                    <a16:rowId xmlns:a16="http://schemas.microsoft.com/office/drawing/2014/main" val="3957237059"/>
                  </a:ext>
                </a:extLst>
              </a:tr>
              <a:tr h="5886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21. </a:t>
                      </a:r>
                      <a:r>
                        <a:rPr lang="en-US" sz="1800" kern="1200" dirty="0">
                          <a:solidFill>
                            <a:schemeClr val="dk1"/>
                          </a:solidFill>
                          <a:effectLst/>
                          <a:latin typeface="+mn-lt"/>
                          <a:ea typeface="+mn-ea"/>
                          <a:cs typeface="+mn-cs"/>
                        </a:rPr>
                        <a:t>Knowing how to manage the data you have gathered.  </a:t>
                      </a:r>
                    </a:p>
                  </a:txBody>
                  <a:tcPr>
                    <a:lnR w="12700" cap="flat" cmpd="sng" algn="ctr">
                      <a:solidFill>
                        <a:schemeClr val="tx1"/>
                      </a:solidFill>
                      <a:prstDash val="solid"/>
                      <a:round/>
                      <a:headEnd type="none" w="med" len="med"/>
                      <a:tailEnd type="none" w="med" len="med"/>
                    </a:lnR>
                    <a:no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tc>
                  <a:txBody>
                    <a:bodyPr/>
                    <a:lstStyle/>
                    <a:p>
                      <a:pPr algn="ctr"/>
                      <a:r>
                        <a:rPr lang="en-US" dirty="0"/>
                        <a:t>5.434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tc>
                  <a:txBody>
                    <a:bodyPr/>
                    <a:lstStyle/>
                    <a:p>
                      <a:pPr algn="ctr"/>
                      <a:r>
                        <a:rPr lang="en-US" dirty="0"/>
                        <a:t>.066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rgbClr val="FFFF00"/>
                    </a:solidFill>
                  </a:tcPr>
                </a:tc>
                <a:extLst>
                  <a:ext uri="{0D108BD9-81ED-4DB2-BD59-A6C34878D82A}">
                    <a16:rowId xmlns:a16="http://schemas.microsoft.com/office/drawing/2014/main" val="3118415786"/>
                  </a:ext>
                </a:extLst>
              </a:tr>
              <a:tr h="5886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22. </a:t>
                      </a:r>
                      <a:r>
                        <a:rPr lang="en-US" sz="1800" kern="1200" dirty="0">
                          <a:solidFill>
                            <a:schemeClr val="dk1"/>
                          </a:solidFill>
                          <a:effectLst/>
                          <a:latin typeface="+mn-lt"/>
                          <a:ea typeface="+mn-ea"/>
                          <a:cs typeface="+mn-cs"/>
                        </a:rPr>
                        <a:t>Knowing how to code qualitative data to identify themes and sub-themes. </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ctr"/>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26.333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881518039"/>
                  </a:ext>
                </a:extLst>
              </a:tr>
              <a:tr h="583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23. Reporting results in written format.</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23.705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991751503"/>
                  </a:ext>
                </a:extLst>
              </a:tr>
              <a:tr h="58353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 </a:t>
                      </a:r>
                      <a:r>
                        <a:rPr lang="en-US" sz="1800" kern="1200" dirty="0">
                          <a:solidFill>
                            <a:schemeClr val="dk1"/>
                          </a:solidFill>
                          <a:effectLst/>
                          <a:latin typeface="+mn-lt"/>
                          <a:ea typeface="+mn-ea"/>
                          <a:cs typeface="+mn-cs"/>
                        </a:rPr>
                        <a:t>Reporting results verbally.</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23.186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877319743"/>
                  </a:ext>
                </a:extLst>
              </a:tr>
              <a:tr h="833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25. </a:t>
                      </a:r>
                      <a:r>
                        <a:rPr lang="en-US" sz="1800" kern="1200" dirty="0">
                          <a:solidFill>
                            <a:schemeClr val="dk1"/>
                          </a:solidFill>
                          <a:effectLst/>
                          <a:latin typeface="+mn-lt"/>
                          <a:ea typeface="+mn-ea"/>
                          <a:cs typeface="+mn-cs"/>
                        </a:rPr>
                        <a:t>Identifying appropriate places to disseminate results.</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17.273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551521089"/>
                  </a:ext>
                </a:extLst>
              </a:tr>
              <a:tr h="83362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26. </a:t>
                      </a:r>
                      <a:r>
                        <a:rPr lang="en-US" sz="1800" kern="1200" dirty="0">
                          <a:solidFill>
                            <a:schemeClr val="dk1"/>
                          </a:solidFill>
                          <a:effectLst/>
                          <a:latin typeface="+mn-lt"/>
                          <a:ea typeface="+mn-ea"/>
                          <a:cs typeface="+mn-cs"/>
                        </a:rPr>
                        <a:t>Tracking the dissemination and impact of your research.</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19.283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dirty="0"/>
                        <a:t>.000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001550169"/>
                  </a:ext>
                </a:extLst>
              </a:tr>
            </a:tbl>
          </a:graphicData>
        </a:graphic>
      </p:graphicFrame>
      <p:sp>
        <p:nvSpPr>
          <p:cNvPr id="5" name="TextBox 4">
            <a:extLst>
              <a:ext uri="{FF2B5EF4-FFF2-40B4-BE49-F238E27FC236}">
                <a16:creationId xmlns:a16="http://schemas.microsoft.com/office/drawing/2014/main" id="{C3E004D0-B141-D94F-95A8-17163AB70C80}"/>
              </a:ext>
            </a:extLst>
          </p:cNvPr>
          <p:cNvSpPr txBox="1"/>
          <p:nvPr/>
        </p:nvSpPr>
        <p:spPr>
          <a:xfrm>
            <a:off x="290283" y="83816"/>
            <a:ext cx="11611429" cy="954107"/>
          </a:xfrm>
          <a:prstGeom prst="rect">
            <a:avLst/>
          </a:prstGeom>
          <a:noFill/>
        </p:spPr>
        <p:txBody>
          <a:bodyPr wrap="square" rtlCol="0">
            <a:spAutoFit/>
          </a:bodyPr>
          <a:lstStyle/>
          <a:p>
            <a:pPr algn="ctr"/>
            <a:r>
              <a:rPr lang="en-US" sz="2800" dirty="0"/>
              <a:t>Cohort 2 Fellows’ Research Confidence Levels Before, Immediately After, and     One Year After  Workshop (5)</a:t>
            </a:r>
            <a:endParaRPr lang="en-US" sz="2800" dirty="0">
              <a:solidFill>
                <a:srgbClr val="FF0000"/>
              </a:solidFill>
            </a:endParaRPr>
          </a:p>
        </p:txBody>
      </p:sp>
    </p:spTree>
    <p:extLst>
      <p:ext uri="{BB962C8B-B14F-4D97-AF65-F5344CB8AC3E}">
        <p14:creationId xmlns:p14="http://schemas.microsoft.com/office/powerpoint/2010/main" val="23110487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357551" y="372905"/>
            <a:ext cx="7178040" cy="972457"/>
          </a:xfrm>
        </p:spPr>
        <p:txBody>
          <a:bodyPr>
            <a:normAutofit fontScale="90000"/>
          </a:bodyPr>
          <a:lstStyle/>
          <a:p>
            <a:pPr algn="l"/>
            <a:r>
              <a:rPr lang="en-US" sz="4000" b="1" dirty="0">
                <a:solidFill>
                  <a:srgbClr val="073C6E"/>
                </a:solidFill>
              </a:rPr>
              <a:t>Research Progress of Cohort 1</a:t>
            </a:r>
            <a:br>
              <a:rPr lang="en-US" sz="4000" b="1" dirty="0">
                <a:solidFill>
                  <a:srgbClr val="073C6E"/>
                </a:solidFill>
              </a:rPr>
            </a:br>
            <a:endParaRPr lang="en-US" sz="4000" b="1" dirty="0"/>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151086"/>
          </a:xfrm>
        </p:spPr>
        <p:txBody>
          <a:bodyPr>
            <a:normAutofit/>
          </a:bodyPr>
          <a:lstStyle/>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graphicFrame>
        <p:nvGraphicFramePr>
          <p:cNvPr id="4" name="Diagram 3">
            <a:extLst>
              <a:ext uri="{FF2B5EF4-FFF2-40B4-BE49-F238E27FC236}">
                <a16:creationId xmlns:a16="http://schemas.microsoft.com/office/drawing/2014/main" id="{72C94D1C-EEEB-49A7-B15E-9F7E2FE99D61}"/>
              </a:ext>
            </a:extLst>
          </p:cNvPr>
          <p:cNvGraphicFramePr/>
          <p:nvPr>
            <p:extLst>
              <p:ext uri="{D42A27DB-BD31-4B8C-83A1-F6EECF244321}">
                <p14:modId xmlns:p14="http://schemas.microsoft.com/office/powerpoint/2010/main" val="4232440468"/>
              </p:ext>
            </p:extLst>
          </p:nvPr>
        </p:nvGraphicFramePr>
        <p:xfrm>
          <a:off x="357551" y="1785268"/>
          <a:ext cx="11622639" cy="50727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 name="Speech Bubble: Rectangle 16">
            <a:extLst>
              <a:ext uri="{FF2B5EF4-FFF2-40B4-BE49-F238E27FC236}">
                <a16:creationId xmlns:a16="http://schemas.microsoft.com/office/drawing/2014/main" id="{4AEA7322-67A7-4CA8-9826-31AD6AF158CA}"/>
              </a:ext>
            </a:extLst>
          </p:cNvPr>
          <p:cNvSpPr/>
          <p:nvPr/>
        </p:nvSpPr>
        <p:spPr>
          <a:xfrm>
            <a:off x="8811955" y="1218799"/>
            <a:ext cx="1097280" cy="687730"/>
          </a:xfrm>
          <a:prstGeom prst="wedgeRectCallout">
            <a:avLst>
              <a:gd name="adj1" fmla="val 84964"/>
              <a:gd name="adj2" fmla="val 147373"/>
            </a:avLst>
          </a:prstGeom>
          <a:solidFill>
            <a:srgbClr val="56B3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7</a:t>
            </a:r>
          </a:p>
        </p:txBody>
      </p:sp>
      <p:sp>
        <p:nvSpPr>
          <p:cNvPr id="20" name="Speech Bubble: Rectangle 19">
            <a:extLst>
              <a:ext uri="{FF2B5EF4-FFF2-40B4-BE49-F238E27FC236}">
                <a16:creationId xmlns:a16="http://schemas.microsoft.com/office/drawing/2014/main" id="{C8F0ECF2-6E09-4E89-8D68-700D7C844256}"/>
              </a:ext>
            </a:extLst>
          </p:cNvPr>
          <p:cNvSpPr/>
          <p:nvPr/>
        </p:nvSpPr>
        <p:spPr>
          <a:xfrm>
            <a:off x="10394858" y="800044"/>
            <a:ext cx="1097280" cy="687730"/>
          </a:xfrm>
          <a:prstGeom prst="wedgeRectCallout">
            <a:avLst>
              <a:gd name="adj1" fmla="val 21405"/>
              <a:gd name="adj2" fmla="val 167655"/>
            </a:avLst>
          </a:prstGeom>
          <a:solidFill>
            <a:srgbClr val="5B9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6</a:t>
            </a:r>
          </a:p>
        </p:txBody>
      </p:sp>
      <p:sp>
        <p:nvSpPr>
          <p:cNvPr id="22" name="Rectangle 21">
            <a:extLst>
              <a:ext uri="{FF2B5EF4-FFF2-40B4-BE49-F238E27FC236}">
                <a16:creationId xmlns:a16="http://schemas.microsoft.com/office/drawing/2014/main" id="{E8CA3139-17A4-44E7-9F89-6294E02187D5}"/>
              </a:ext>
            </a:extLst>
          </p:cNvPr>
          <p:cNvSpPr/>
          <p:nvPr/>
        </p:nvSpPr>
        <p:spPr>
          <a:xfrm>
            <a:off x="5569464" y="4719919"/>
            <a:ext cx="6000750" cy="20036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18/20 RTI ‘18 fellows presented posters on their research projects at MLA ‘19 and ‘20 Annual Meetings.</a:t>
            </a:r>
          </a:p>
          <a:p>
            <a:pPr algn="ctr"/>
            <a:endParaRPr lang="en-US" dirty="0"/>
          </a:p>
          <a:p>
            <a:pPr algn="ctr"/>
            <a:r>
              <a:rPr lang="en-US" dirty="0"/>
              <a:t>Cohort 1 research projects generated 6 publications so far!</a:t>
            </a:r>
          </a:p>
          <a:p>
            <a:pPr algn="ctr"/>
            <a:endParaRPr lang="en-US" dirty="0"/>
          </a:p>
          <a:p>
            <a:pPr algn="ctr"/>
            <a:r>
              <a:rPr lang="en-US" dirty="0"/>
              <a:t>* 2 Fellows Withdrew</a:t>
            </a:r>
          </a:p>
        </p:txBody>
      </p:sp>
      <p:sp>
        <p:nvSpPr>
          <p:cNvPr id="15" name="TextBox 14">
            <a:extLst>
              <a:ext uri="{FF2B5EF4-FFF2-40B4-BE49-F238E27FC236}">
                <a16:creationId xmlns:a16="http://schemas.microsoft.com/office/drawing/2014/main" id="{EBED0CAB-3E3A-D149-9F45-CD9C4A6B2C65}"/>
              </a:ext>
            </a:extLst>
          </p:cNvPr>
          <p:cNvSpPr txBox="1"/>
          <p:nvPr/>
        </p:nvSpPr>
        <p:spPr>
          <a:xfrm>
            <a:off x="1797142" y="728207"/>
            <a:ext cx="4298858" cy="369332"/>
          </a:xfrm>
          <a:prstGeom prst="rect">
            <a:avLst/>
          </a:prstGeom>
          <a:noFill/>
        </p:spPr>
        <p:txBody>
          <a:bodyPr wrap="square" rtlCol="0">
            <a:spAutoFit/>
          </a:bodyPr>
          <a:lstStyle/>
          <a:p>
            <a:r>
              <a:rPr lang="en-US" dirty="0">
                <a:solidFill>
                  <a:schemeClr val="accent1">
                    <a:lumMod val="50000"/>
                  </a:schemeClr>
                </a:solidFill>
              </a:rPr>
              <a:t>(as of May 2021,  3-year post-program)</a:t>
            </a:r>
          </a:p>
        </p:txBody>
      </p:sp>
      <p:sp>
        <p:nvSpPr>
          <p:cNvPr id="21" name="Speech Bubble: Rectangle 13">
            <a:extLst>
              <a:ext uri="{FF2B5EF4-FFF2-40B4-BE49-F238E27FC236}">
                <a16:creationId xmlns:a16="http://schemas.microsoft.com/office/drawing/2014/main" id="{01173818-EAB9-D741-B86C-7F96AA1A28E6}"/>
              </a:ext>
            </a:extLst>
          </p:cNvPr>
          <p:cNvSpPr/>
          <p:nvPr/>
        </p:nvSpPr>
        <p:spPr>
          <a:xfrm>
            <a:off x="5907874" y="1930400"/>
            <a:ext cx="1097280" cy="687730"/>
          </a:xfrm>
          <a:prstGeom prst="wedgeRectCallout">
            <a:avLst>
              <a:gd name="adj1" fmla="val 84964"/>
              <a:gd name="adj2" fmla="val 147373"/>
            </a:avLst>
          </a:prstGeom>
          <a:solidFill>
            <a:srgbClr val="3CE18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2</a:t>
            </a:r>
          </a:p>
        </p:txBody>
      </p:sp>
      <p:sp>
        <p:nvSpPr>
          <p:cNvPr id="24" name="Speech Bubble: Rectangle 13">
            <a:extLst>
              <a:ext uri="{FF2B5EF4-FFF2-40B4-BE49-F238E27FC236}">
                <a16:creationId xmlns:a16="http://schemas.microsoft.com/office/drawing/2014/main" id="{B079D227-DD65-E748-8A5C-AA3AD5697205}"/>
              </a:ext>
            </a:extLst>
          </p:cNvPr>
          <p:cNvSpPr/>
          <p:nvPr/>
        </p:nvSpPr>
        <p:spPr>
          <a:xfrm>
            <a:off x="7381399" y="1580636"/>
            <a:ext cx="1097280" cy="687730"/>
          </a:xfrm>
          <a:prstGeom prst="wedgeRectCallout">
            <a:avLst>
              <a:gd name="adj1" fmla="val 84964"/>
              <a:gd name="adj2" fmla="val 147373"/>
            </a:avLst>
          </a:prstGeom>
          <a:solidFill>
            <a:srgbClr val="49DC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p>
        </p:txBody>
      </p:sp>
    </p:spTree>
    <p:extLst>
      <p:ext uri="{BB962C8B-B14F-4D97-AF65-F5344CB8AC3E}">
        <p14:creationId xmlns:p14="http://schemas.microsoft.com/office/powerpoint/2010/main" val="1084670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0" y="-190132"/>
            <a:ext cx="8329158" cy="972457"/>
          </a:xfrm>
        </p:spPr>
        <p:txBody>
          <a:bodyPr>
            <a:normAutofit/>
          </a:bodyPr>
          <a:lstStyle/>
          <a:p>
            <a:pPr algn="l"/>
            <a:r>
              <a:rPr lang="en-US" sz="4000" b="1" dirty="0">
                <a:solidFill>
                  <a:srgbClr val="073C6E"/>
                </a:solidFill>
              </a:rPr>
              <a:t>Research Progress of Cohort 2</a:t>
            </a:r>
            <a:endParaRPr lang="en-US" sz="4000" b="1" dirty="0"/>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400974" y="1404612"/>
            <a:ext cx="9444778" cy="4151086"/>
          </a:xfrm>
        </p:spPr>
        <p:txBody>
          <a:bodyPr>
            <a:normAutofit/>
          </a:bodyPr>
          <a:lstStyle/>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graphicFrame>
        <p:nvGraphicFramePr>
          <p:cNvPr id="4" name="Diagram 3">
            <a:extLst>
              <a:ext uri="{FF2B5EF4-FFF2-40B4-BE49-F238E27FC236}">
                <a16:creationId xmlns:a16="http://schemas.microsoft.com/office/drawing/2014/main" id="{72C94D1C-EEEB-49A7-B15E-9F7E2FE99D61}"/>
              </a:ext>
            </a:extLst>
          </p:cNvPr>
          <p:cNvGraphicFramePr/>
          <p:nvPr>
            <p:extLst>
              <p:ext uri="{D42A27DB-BD31-4B8C-83A1-F6EECF244321}">
                <p14:modId xmlns:p14="http://schemas.microsoft.com/office/powerpoint/2010/main" val="2558566455"/>
              </p:ext>
            </p:extLst>
          </p:nvPr>
        </p:nvGraphicFramePr>
        <p:xfrm>
          <a:off x="346248" y="1215505"/>
          <a:ext cx="11381295" cy="55107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9" name="TextBox 18">
            <a:extLst>
              <a:ext uri="{FF2B5EF4-FFF2-40B4-BE49-F238E27FC236}">
                <a16:creationId xmlns:a16="http://schemas.microsoft.com/office/drawing/2014/main" id="{AFA6CBA0-AF48-4AE2-AD9F-640A188AE1CB}"/>
              </a:ext>
            </a:extLst>
          </p:cNvPr>
          <p:cNvSpPr txBox="1"/>
          <p:nvPr/>
        </p:nvSpPr>
        <p:spPr>
          <a:xfrm>
            <a:off x="1385899" y="5495457"/>
            <a:ext cx="3880368" cy="830997"/>
          </a:xfrm>
          <a:prstGeom prst="rect">
            <a:avLst/>
          </a:prstGeom>
          <a:noFill/>
        </p:spPr>
        <p:txBody>
          <a:bodyPr wrap="square" rtlCol="0">
            <a:spAutoFit/>
          </a:bodyPr>
          <a:lstStyle/>
          <a:p>
            <a:r>
              <a:rPr lang="en-US" sz="1600" dirty="0"/>
              <a:t>*Had delays/withdrawals due to COVID-19 pandemic, job changes, and/or other issues.</a:t>
            </a:r>
          </a:p>
          <a:p>
            <a:endParaRPr lang="en-US" sz="1600" dirty="0"/>
          </a:p>
        </p:txBody>
      </p:sp>
      <p:grpSp>
        <p:nvGrpSpPr>
          <p:cNvPr id="21" name="Group 20">
            <a:extLst>
              <a:ext uri="{FF2B5EF4-FFF2-40B4-BE49-F238E27FC236}">
                <a16:creationId xmlns:a16="http://schemas.microsoft.com/office/drawing/2014/main" id="{E5999A81-57C4-45E5-ACCE-937C1283BC83}"/>
              </a:ext>
            </a:extLst>
          </p:cNvPr>
          <p:cNvGrpSpPr/>
          <p:nvPr/>
        </p:nvGrpSpPr>
        <p:grpSpPr>
          <a:xfrm>
            <a:off x="121998" y="716882"/>
            <a:ext cx="11525787" cy="2982464"/>
            <a:chOff x="-199737" y="1924393"/>
            <a:chExt cx="10006333" cy="2982464"/>
          </a:xfrm>
        </p:grpSpPr>
        <p:sp>
          <p:nvSpPr>
            <p:cNvPr id="14" name="Speech Bubble: Rectangle 13">
              <a:extLst>
                <a:ext uri="{FF2B5EF4-FFF2-40B4-BE49-F238E27FC236}">
                  <a16:creationId xmlns:a16="http://schemas.microsoft.com/office/drawing/2014/main" id="{15E6844D-E1B5-48C2-8EFF-F7861F5705C0}"/>
                </a:ext>
              </a:extLst>
            </p:cNvPr>
            <p:cNvSpPr/>
            <p:nvPr/>
          </p:nvSpPr>
          <p:spPr>
            <a:xfrm>
              <a:off x="4518400" y="2778942"/>
              <a:ext cx="1097280" cy="687730"/>
            </a:xfrm>
            <a:prstGeom prst="wedgeRectCallout">
              <a:avLst>
                <a:gd name="adj1" fmla="val 84964"/>
                <a:gd name="adj2" fmla="val 147373"/>
              </a:avLst>
            </a:prstGeom>
            <a:solidFill>
              <a:srgbClr val="3BE2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15" name="Speech Bubble: Rectangle 14">
              <a:extLst>
                <a:ext uri="{FF2B5EF4-FFF2-40B4-BE49-F238E27FC236}">
                  <a16:creationId xmlns:a16="http://schemas.microsoft.com/office/drawing/2014/main" id="{E2C1E655-647F-48F1-AF37-FCE65318DB69}"/>
                </a:ext>
              </a:extLst>
            </p:cNvPr>
            <p:cNvSpPr/>
            <p:nvPr/>
          </p:nvSpPr>
          <p:spPr>
            <a:xfrm>
              <a:off x="5798385" y="2416751"/>
              <a:ext cx="1097280" cy="687730"/>
            </a:xfrm>
            <a:prstGeom prst="wedgeRectCallout">
              <a:avLst>
                <a:gd name="adj1" fmla="val 84964"/>
                <a:gd name="adj2" fmla="val 147373"/>
              </a:avLst>
            </a:prstGeom>
            <a:solidFill>
              <a:srgbClr val="49DCC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3</a:t>
              </a:r>
            </a:p>
          </p:txBody>
        </p:sp>
        <p:sp>
          <p:nvSpPr>
            <p:cNvPr id="17" name="Speech Bubble: Rectangle 16">
              <a:extLst>
                <a:ext uri="{FF2B5EF4-FFF2-40B4-BE49-F238E27FC236}">
                  <a16:creationId xmlns:a16="http://schemas.microsoft.com/office/drawing/2014/main" id="{4AEA7322-67A7-4CA8-9826-31AD6AF158CA}"/>
                </a:ext>
              </a:extLst>
            </p:cNvPr>
            <p:cNvSpPr/>
            <p:nvPr/>
          </p:nvSpPr>
          <p:spPr>
            <a:xfrm>
              <a:off x="7078370" y="2024246"/>
              <a:ext cx="1097280" cy="687730"/>
            </a:xfrm>
            <a:prstGeom prst="wedgeRectCallout">
              <a:avLst>
                <a:gd name="adj1" fmla="val 84964"/>
                <a:gd name="adj2" fmla="val 147373"/>
              </a:avLst>
            </a:prstGeom>
            <a:solidFill>
              <a:srgbClr val="56B3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5</a:t>
              </a:r>
            </a:p>
          </p:txBody>
        </p:sp>
        <p:sp>
          <p:nvSpPr>
            <p:cNvPr id="18" name="Speech Bubble: Rectangle 17">
              <a:extLst>
                <a:ext uri="{FF2B5EF4-FFF2-40B4-BE49-F238E27FC236}">
                  <a16:creationId xmlns:a16="http://schemas.microsoft.com/office/drawing/2014/main" id="{ACA052ED-4211-41B0-B754-3B11E53EF053}"/>
                </a:ext>
              </a:extLst>
            </p:cNvPr>
            <p:cNvSpPr/>
            <p:nvPr/>
          </p:nvSpPr>
          <p:spPr>
            <a:xfrm>
              <a:off x="-199737" y="4219127"/>
              <a:ext cx="1097280" cy="687730"/>
            </a:xfrm>
            <a:prstGeom prst="wedgeRectCallout">
              <a:avLst>
                <a:gd name="adj1" fmla="val 59213"/>
                <a:gd name="adj2" fmla="val 140612"/>
              </a:avLst>
            </a:prstGeom>
            <a:solidFill>
              <a:srgbClr val="CEEA2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
          <p:nvSpPr>
            <p:cNvPr id="20" name="Speech Bubble: Rectangle 19">
              <a:extLst>
                <a:ext uri="{FF2B5EF4-FFF2-40B4-BE49-F238E27FC236}">
                  <a16:creationId xmlns:a16="http://schemas.microsoft.com/office/drawing/2014/main" id="{C8F0ECF2-6E09-4E89-8D68-700D7C844256}"/>
                </a:ext>
              </a:extLst>
            </p:cNvPr>
            <p:cNvSpPr/>
            <p:nvPr/>
          </p:nvSpPr>
          <p:spPr>
            <a:xfrm>
              <a:off x="8709316" y="1924393"/>
              <a:ext cx="1097280" cy="687730"/>
            </a:xfrm>
            <a:prstGeom prst="wedgeRectCallout">
              <a:avLst>
                <a:gd name="adj1" fmla="val 28557"/>
                <a:gd name="adj2" fmla="val 149626"/>
              </a:avLst>
            </a:prstGeom>
            <a:solidFill>
              <a:srgbClr val="5B9BD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4</a:t>
              </a:r>
            </a:p>
          </p:txBody>
        </p:sp>
      </p:grpSp>
      <p:sp>
        <p:nvSpPr>
          <p:cNvPr id="22" name="Rectangle 21">
            <a:extLst>
              <a:ext uri="{FF2B5EF4-FFF2-40B4-BE49-F238E27FC236}">
                <a16:creationId xmlns:a16="http://schemas.microsoft.com/office/drawing/2014/main" id="{E8CA3139-17A4-44E7-9F89-6294E02187D5}"/>
              </a:ext>
            </a:extLst>
          </p:cNvPr>
          <p:cNvSpPr/>
          <p:nvPr/>
        </p:nvSpPr>
        <p:spPr>
          <a:xfrm>
            <a:off x="5681073" y="4525097"/>
            <a:ext cx="6000750" cy="20639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13/20 RTI ‘19 fellows presented posters on their research projects at MLA ‘20 and ‘21  Annual Meetings.</a:t>
            </a:r>
          </a:p>
          <a:p>
            <a:pPr algn="ctr"/>
            <a:endParaRPr lang="en-US" dirty="0"/>
          </a:p>
          <a:p>
            <a:pPr algn="ctr"/>
            <a:r>
              <a:rPr lang="en-US" dirty="0"/>
              <a:t>Cohort 2 research projects generated 4 publications so far!</a:t>
            </a:r>
          </a:p>
          <a:p>
            <a:pPr algn="ctr"/>
            <a:endParaRPr lang="en-US" dirty="0"/>
          </a:p>
          <a:p>
            <a:pPr algn="ctr"/>
            <a:endParaRPr lang="en-US" dirty="0"/>
          </a:p>
          <a:p>
            <a:pPr algn="ctr"/>
            <a:r>
              <a:rPr lang="en-US" dirty="0"/>
              <a:t>*5 Fellows Withdrew</a:t>
            </a:r>
          </a:p>
        </p:txBody>
      </p:sp>
      <p:sp>
        <p:nvSpPr>
          <p:cNvPr id="5" name="TextBox 4">
            <a:extLst>
              <a:ext uri="{FF2B5EF4-FFF2-40B4-BE49-F238E27FC236}">
                <a16:creationId xmlns:a16="http://schemas.microsoft.com/office/drawing/2014/main" id="{CB728228-E143-504A-8CA4-CB4DF8B8947C}"/>
              </a:ext>
            </a:extLst>
          </p:cNvPr>
          <p:cNvSpPr txBox="1"/>
          <p:nvPr/>
        </p:nvSpPr>
        <p:spPr>
          <a:xfrm>
            <a:off x="2131538" y="727706"/>
            <a:ext cx="4300536" cy="369332"/>
          </a:xfrm>
          <a:prstGeom prst="rect">
            <a:avLst/>
          </a:prstGeom>
          <a:noFill/>
        </p:spPr>
        <p:txBody>
          <a:bodyPr wrap="square" rtlCol="0">
            <a:spAutoFit/>
          </a:bodyPr>
          <a:lstStyle/>
          <a:p>
            <a:r>
              <a:rPr lang="en-US" dirty="0">
                <a:solidFill>
                  <a:schemeClr val="accent1">
                    <a:lumMod val="50000"/>
                  </a:schemeClr>
                </a:solidFill>
              </a:rPr>
              <a:t>(as of May 2021, 2-year post program)</a:t>
            </a:r>
          </a:p>
        </p:txBody>
      </p:sp>
      <p:sp>
        <p:nvSpPr>
          <p:cNvPr id="16" name="Speech Bubble: Rectangle 17">
            <a:extLst>
              <a:ext uri="{FF2B5EF4-FFF2-40B4-BE49-F238E27FC236}">
                <a16:creationId xmlns:a16="http://schemas.microsoft.com/office/drawing/2014/main" id="{BAF2BC26-8AA3-B44E-8901-63A3196BF251}"/>
              </a:ext>
            </a:extLst>
          </p:cNvPr>
          <p:cNvSpPr/>
          <p:nvPr/>
        </p:nvSpPr>
        <p:spPr>
          <a:xfrm>
            <a:off x="2891985" y="2323026"/>
            <a:ext cx="1097280" cy="687730"/>
          </a:xfrm>
          <a:prstGeom prst="wedgeRectCallout">
            <a:avLst>
              <a:gd name="adj1" fmla="val 84964"/>
              <a:gd name="adj2" fmla="val 147373"/>
            </a:avLst>
          </a:prstGeom>
          <a:solidFill>
            <a:srgbClr val="59EA2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1"/>
                </a:solidFill>
              </a:rPr>
              <a:t>1*</a:t>
            </a:r>
          </a:p>
        </p:txBody>
      </p:sp>
    </p:spTree>
    <p:extLst>
      <p:ext uri="{BB962C8B-B14F-4D97-AF65-F5344CB8AC3E}">
        <p14:creationId xmlns:p14="http://schemas.microsoft.com/office/powerpoint/2010/main" val="112959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13252" y="-384314"/>
            <a:ext cx="12192000" cy="695532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078182" y="583096"/>
            <a:ext cx="9348583" cy="1033669"/>
          </a:xfrm>
        </p:spPr>
        <p:txBody>
          <a:bodyPr>
            <a:normAutofit fontScale="90000"/>
          </a:bodyPr>
          <a:lstStyle/>
          <a:p>
            <a:r>
              <a:rPr lang="en-US" sz="4000" b="1" dirty="0">
                <a:solidFill>
                  <a:srgbClr val="073C6E"/>
                </a:solidFill>
              </a:rPr>
              <a:t>Features of the Research Training Institute</a:t>
            </a:r>
            <a:br>
              <a:rPr lang="en-US" sz="4000" b="1" dirty="0">
                <a:solidFill>
                  <a:srgbClr val="073C6E"/>
                </a:solidFill>
              </a:rPr>
            </a:br>
            <a:r>
              <a:rPr lang="en-US" sz="4000" b="1" dirty="0">
                <a:solidFill>
                  <a:srgbClr val="073C6E"/>
                </a:solidFill>
              </a:rPr>
              <a:t>(2018, 2019, &amp; 2020 institutes)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078182" y="2226365"/>
            <a:ext cx="9656618" cy="3689012"/>
          </a:xfrm>
        </p:spPr>
        <p:txBody>
          <a:bodyPr>
            <a:normAutofit/>
          </a:bodyPr>
          <a:lstStyle/>
          <a:p>
            <a:pPr marL="800100" lvl="1" indent="-342900" algn="l">
              <a:buClr>
                <a:srgbClr val="1A71A6"/>
              </a:buClr>
              <a:buFont typeface="Arial" panose="020B0604020202020204" pitchFamily="34" charset="0"/>
              <a:buChar char="•"/>
            </a:pPr>
            <a:endParaRPr lang="en-US" dirty="0"/>
          </a:p>
          <a:p>
            <a:pPr algn="l">
              <a:buClr>
                <a:srgbClr val="1A71A6"/>
              </a:buClr>
            </a:pPr>
            <a:r>
              <a:rPr lang="en-US" sz="3200" dirty="0"/>
              <a:t>One-year institute that includes:</a:t>
            </a:r>
          </a:p>
          <a:p>
            <a:pPr marL="971550" lvl="1" indent="-514350" algn="l">
              <a:buClr>
                <a:srgbClr val="1A71A6"/>
              </a:buClr>
              <a:buFont typeface="+mj-lt"/>
              <a:buAutoNum type="arabicPeriod"/>
            </a:pPr>
            <a:r>
              <a:rPr lang="en-US" sz="2800" dirty="0"/>
              <a:t>Immersive training workshop</a:t>
            </a:r>
          </a:p>
          <a:p>
            <a:pPr marL="971550" lvl="1" indent="-514350" algn="l">
              <a:buClr>
                <a:srgbClr val="1A71A6"/>
              </a:buClr>
              <a:buFont typeface="+mj-lt"/>
              <a:buAutoNum type="arabicPeriod"/>
            </a:pPr>
            <a:r>
              <a:rPr lang="en-US" sz="2800" dirty="0"/>
              <a:t>Mentoring and monitoring </a:t>
            </a:r>
          </a:p>
          <a:p>
            <a:pPr marL="971550" lvl="1" indent="-514350" algn="l">
              <a:buClr>
                <a:srgbClr val="1A71A6"/>
              </a:buClr>
              <a:buFont typeface="+mj-lt"/>
              <a:buAutoNum type="arabicPeriod"/>
            </a:pPr>
            <a:r>
              <a:rPr lang="en-US" sz="2800" dirty="0"/>
              <a:t>Online community of practice</a:t>
            </a:r>
          </a:p>
          <a:p>
            <a:pPr marL="971550" lvl="1" indent="-514350" algn="l">
              <a:buClr>
                <a:srgbClr val="1A71A6"/>
              </a:buClr>
              <a:buFont typeface="+mj-lt"/>
              <a:buAutoNum type="arabicPeriod"/>
            </a:pPr>
            <a:r>
              <a:rPr lang="en-US" sz="2800" dirty="0"/>
              <a:t>Capstone presentation at MLA Annual meeting </a:t>
            </a:r>
          </a:p>
          <a:p>
            <a:pPr lvl="1" algn="l">
              <a:buClr>
                <a:srgbClr val="1A71A6"/>
              </a:buClr>
            </a:pPr>
            <a:endParaRPr lang="en-US" dirty="0"/>
          </a:p>
        </p:txBody>
      </p:sp>
    </p:spTree>
    <p:extLst>
      <p:ext uri="{BB962C8B-B14F-4D97-AF65-F5344CB8AC3E}">
        <p14:creationId xmlns:p14="http://schemas.microsoft.com/office/powerpoint/2010/main" val="28181014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7">
            <a:extLst>
              <a:ext uri="{FF2B5EF4-FFF2-40B4-BE49-F238E27FC236}">
                <a16:creationId xmlns:a16="http://schemas.microsoft.com/office/drawing/2014/main" id="{1D50AA55-728F-4D02-BA48-38841850745F}"/>
              </a:ext>
            </a:extLst>
          </p:cNvPr>
          <p:cNvGraphicFramePr>
            <a:graphicFrameLocks noGrp="1"/>
          </p:cNvGraphicFramePr>
          <p:nvPr>
            <p:extLst>
              <p:ext uri="{D42A27DB-BD31-4B8C-83A1-F6EECF244321}">
                <p14:modId xmlns:p14="http://schemas.microsoft.com/office/powerpoint/2010/main" val="524011634"/>
              </p:ext>
            </p:extLst>
          </p:nvPr>
        </p:nvGraphicFramePr>
        <p:xfrm>
          <a:off x="0" y="39509"/>
          <a:ext cx="12191998" cy="6879539"/>
        </p:xfrm>
        <a:graphic>
          <a:graphicData uri="http://schemas.openxmlformats.org/drawingml/2006/table">
            <a:tbl>
              <a:tblPr firstRow="1" bandRow="1">
                <a:tableStyleId>{5C22544A-7EE6-4342-B048-85BDC9FD1C3A}</a:tableStyleId>
              </a:tblPr>
              <a:tblGrid>
                <a:gridCol w="7836456">
                  <a:extLst>
                    <a:ext uri="{9D8B030D-6E8A-4147-A177-3AD203B41FA5}">
                      <a16:colId xmlns:a16="http://schemas.microsoft.com/office/drawing/2014/main" val="3098380886"/>
                    </a:ext>
                  </a:extLst>
                </a:gridCol>
                <a:gridCol w="2235592">
                  <a:extLst>
                    <a:ext uri="{9D8B030D-6E8A-4147-A177-3AD203B41FA5}">
                      <a16:colId xmlns:a16="http://schemas.microsoft.com/office/drawing/2014/main" val="839940981"/>
                    </a:ext>
                  </a:extLst>
                </a:gridCol>
                <a:gridCol w="2119950">
                  <a:extLst>
                    <a:ext uri="{9D8B030D-6E8A-4147-A177-3AD203B41FA5}">
                      <a16:colId xmlns:a16="http://schemas.microsoft.com/office/drawing/2014/main" val="560162594"/>
                    </a:ext>
                  </a:extLst>
                </a:gridCol>
              </a:tblGrid>
              <a:tr h="448259">
                <a:tc gridSpan="3">
                  <a:txBody>
                    <a:bodyPr/>
                    <a:lstStyle/>
                    <a:p>
                      <a:pPr algn="ctr"/>
                      <a:r>
                        <a:rPr lang="en-US" sz="2200" dirty="0"/>
                        <a:t>Impact of RTI on Cohort 1 &amp; Cohort 2 &amp; their Institutions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dirty="0"/>
                    </a:p>
                  </a:txBody>
                  <a:tcPr/>
                </a:tc>
                <a:tc hMerge="1">
                  <a:txBody>
                    <a:bodyPr/>
                    <a:lstStyle/>
                    <a:p>
                      <a:pPr algn="ctr"/>
                      <a:endParaRPr lang="en-US" sz="2400" dirty="0"/>
                    </a:p>
                  </a:txBody>
                  <a:tcPr/>
                </a:tc>
                <a:extLst>
                  <a:ext uri="{0D108BD9-81ED-4DB2-BD59-A6C34878D82A}">
                    <a16:rowId xmlns:a16="http://schemas.microsoft.com/office/drawing/2014/main" val="1607820749"/>
                  </a:ext>
                </a:extLst>
              </a:tr>
              <a:tr h="392479">
                <a:tc>
                  <a:txBody>
                    <a:bodyPr/>
                    <a:lstStyle/>
                    <a:p>
                      <a:pPr algn="ctr"/>
                      <a:r>
                        <a:rPr lang="en-US" sz="2000" b="1" dirty="0"/>
                        <a:t>Type of Impact</a:t>
                      </a:r>
                      <a:endParaRPr lang="en-US" sz="2000" b="1" dirty="0">
                        <a:solidFill>
                          <a:schemeClr val="bg1">
                            <a:lumMod val="9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b="1" dirty="0"/>
                        <a:t>C1 Frequency </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b="1" dirty="0">
                          <a:solidFill>
                            <a:schemeClr val="tx1"/>
                          </a:solidFill>
                        </a:rPr>
                        <a:t>C2 Frequency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99259016"/>
                  </a:ext>
                </a:extLst>
              </a:tr>
              <a:tr h="332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Formed internal and external research collaborations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21514130"/>
                  </a:ext>
                </a:extLst>
              </a:tr>
              <a:tr h="332097">
                <a:tc>
                  <a:txBody>
                    <a:bodyPr/>
                    <a:lstStyle/>
                    <a:p>
                      <a:r>
                        <a:rPr lang="en-US" sz="1600" dirty="0"/>
                        <a:t>Shared RTI experience with colleagues through informal and formal venues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288121053"/>
                  </a:ext>
                </a:extLst>
              </a:tr>
              <a:tr h="332097">
                <a:tc>
                  <a:txBody>
                    <a:bodyPr/>
                    <a:lstStyle/>
                    <a:p>
                      <a:r>
                        <a:rPr lang="en-US" sz="1600" dirty="0"/>
                        <a:t>Provided leadership to strengthen research capacity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552525738"/>
                  </a:ext>
                </a:extLst>
              </a:tr>
              <a:tr h="332097">
                <a:tc>
                  <a:txBody>
                    <a:bodyPr/>
                    <a:lstStyle/>
                    <a:p>
                      <a:r>
                        <a:rPr lang="en-US" sz="1600" dirty="0"/>
                        <a:t>Strengthened relationships with individuals outside of the library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8593495"/>
                  </a:ext>
                </a:extLst>
              </a:tr>
              <a:tr h="332097">
                <a:tc>
                  <a:txBody>
                    <a:bodyPr/>
                    <a:lstStyle/>
                    <a:p>
                      <a:r>
                        <a:rPr lang="en-US" sz="1600" dirty="0"/>
                        <a:t>Increased visibility of the library and its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565293732"/>
                  </a:ext>
                </a:extLst>
              </a:tr>
              <a:tr h="332097">
                <a:tc>
                  <a:txBody>
                    <a:bodyPr/>
                    <a:lstStyle/>
                    <a:p>
                      <a:r>
                        <a:rPr lang="en-US" sz="1600" dirty="0"/>
                        <a:t>Improved or initiated new library services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978359343"/>
                  </a:ext>
                </a:extLst>
              </a:tr>
              <a:tr h="332097">
                <a:tc>
                  <a:txBody>
                    <a:bodyPr/>
                    <a:lstStyle/>
                    <a:p>
                      <a:r>
                        <a:rPr lang="en-US" sz="1600" dirty="0"/>
                        <a:t>Gained a better understanding of the users 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719573381"/>
                  </a:ext>
                </a:extLst>
              </a:tr>
              <a:tr h="332097">
                <a:tc>
                  <a:txBody>
                    <a:bodyPr/>
                    <a:lstStyle/>
                    <a:p>
                      <a:r>
                        <a:rPr lang="en-US" sz="1600" dirty="0"/>
                        <a:t>Received recognition for research</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5</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205138312"/>
                  </a:ext>
                </a:extLst>
              </a:tr>
              <a:tr h="3320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Decided to pursue more research education</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4</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637494308"/>
                  </a:ext>
                </a:extLst>
              </a:tr>
              <a:tr h="332097">
                <a:tc>
                  <a:txBody>
                    <a:bodyPr/>
                    <a:lstStyle/>
                    <a:p>
                      <a:r>
                        <a:rPr lang="en-US" sz="1600" dirty="0"/>
                        <a:t>Participated in other research activities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4</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4152281"/>
                  </a:ext>
                </a:extLst>
              </a:tr>
              <a:tr h="332097">
                <a:tc>
                  <a:txBody>
                    <a:bodyPr/>
                    <a:lstStyle/>
                    <a:p>
                      <a:r>
                        <a:rPr lang="en-US" sz="1600" dirty="0"/>
                        <a:t>Increased confidence in conducting research</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3</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179703580"/>
                  </a:ext>
                </a:extLst>
              </a:tr>
              <a:tr h="332097">
                <a:tc>
                  <a:txBody>
                    <a:bodyPr/>
                    <a:lstStyle/>
                    <a:p>
                      <a:r>
                        <a:rPr lang="en-US" sz="1600" dirty="0"/>
                        <a:t>Developed research support materials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2</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793947990"/>
                  </a:ext>
                </a:extLst>
              </a:tr>
              <a:tr h="332097">
                <a:tc>
                  <a:txBody>
                    <a:bodyPr/>
                    <a:lstStyle/>
                    <a:p>
                      <a:r>
                        <a:rPr lang="en-US" sz="1600" dirty="0"/>
                        <a:t>Impacted way research is conducted at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480523394"/>
                  </a:ext>
                </a:extLst>
              </a:tr>
              <a:tr h="332097">
                <a:tc>
                  <a:txBody>
                    <a:bodyPr/>
                    <a:lstStyle/>
                    <a:p>
                      <a:r>
                        <a:rPr lang="en-US" sz="1600" dirty="0"/>
                        <a:t>Gained institution’s interest in study findings</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b="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847779302"/>
                  </a:ext>
                </a:extLst>
              </a:tr>
              <a:tr h="332097">
                <a:tc>
                  <a:txBody>
                    <a:bodyPr/>
                    <a:lstStyle/>
                    <a:p>
                      <a:r>
                        <a:rPr lang="en-US" sz="1600" dirty="0"/>
                        <a:t>Increased the research culture at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37502842"/>
                  </a:ext>
                </a:extLst>
              </a:tr>
              <a:tr h="332097">
                <a:tc>
                  <a:txBody>
                    <a:bodyPr/>
                    <a:lstStyle/>
                    <a:p>
                      <a:r>
                        <a:rPr lang="en-US" sz="1600" dirty="0"/>
                        <a:t>Guided and educated users about the research process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068534400"/>
                  </a:ext>
                </a:extLst>
              </a:tr>
              <a:tr h="332097">
                <a:tc>
                  <a:txBody>
                    <a:bodyPr/>
                    <a:lstStyle/>
                    <a:p>
                      <a:r>
                        <a:rPr lang="en-US" sz="1600" dirty="0"/>
                        <a:t>Received research funding/support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85516440"/>
                  </a:ext>
                </a:extLst>
              </a:tr>
              <a:tr h="332097">
                <a:tc>
                  <a:txBody>
                    <a:bodyPr/>
                    <a:lstStyle/>
                    <a:p>
                      <a:r>
                        <a:rPr lang="en-US" sz="1600" dirty="0"/>
                        <a:t>Communicated about research with others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16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174580674"/>
                  </a:ext>
                </a:extLst>
              </a:tr>
            </a:tbl>
          </a:graphicData>
        </a:graphic>
      </p:graphicFrame>
    </p:spTree>
    <p:extLst>
      <p:ext uri="{BB962C8B-B14F-4D97-AF65-F5344CB8AC3E}">
        <p14:creationId xmlns:p14="http://schemas.microsoft.com/office/powerpoint/2010/main" val="21346218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115388"/>
            <a:ext cx="9144000" cy="972457"/>
          </a:xfrm>
        </p:spPr>
        <p:txBody>
          <a:bodyPr>
            <a:normAutofit/>
          </a:bodyPr>
          <a:lstStyle/>
          <a:p>
            <a:pPr algn="l"/>
            <a:r>
              <a:rPr lang="en-US" sz="4000" b="1" dirty="0"/>
              <a:t>Conclusions:  </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087845"/>
            <a:ext cx="9681210" cy="4937760"/>
          </a:xfrm>
        </p:spPr>
        <p:txBody>
          <a:bodyPr>
            <a:normAutofit fontScale="92500" lnSpcReduction="20000"/>
          </a:bodyPr>
          <a:lstStyle/>
          <a:p>
            <a:pPr algn="l">
              <a:buClr>
                <a:srgbClr val="1A71A6"/>
              </a:buClr>
            </a:pPr>
            <a:endParaRPr lang="en-US" sz="2900" dirty="0"/>
          </a:p>
          <a:p>
            <a:pPr algn="l">
              <a:buClr>
                <a:srgbClr val="1A71A6"/>
              </a:buClr>
            </a:pPr>
            <a:r>
              <a:rPr lang="en-US" sz="3200" dirty="0"/>
              <a:t>Was RTI program effective in improving fellows’ </a:t>
            </a:r>
            <a:r>
              <a:rPr lang="en-US" sz="3200" b="1" dirty="0"/>
              <a:t>research confidence</a:t>
            </a:r>
            <a:r>
              <a:rPr lang="en-US" sz="3200" dirty="0"/>
              <a:t>?</a:t>
            </a:r>
          </a:p>
          <a:p>
            <a:pPr marL="800100" lvl="1" indent="-342900" algn="l">
              <a:buClr>
                <a:srgbClr val="1A71A6"/>
              </a:buClr>
              <a:buFont typeface="Arial" panose="020B0604020202020204" pitchFamily="34" charset="0"/>
              <a:buChar char="•"/>
            </a:pPr>
            <a:endParaRPr lang="en-US" sz="2800" dirty="0"/>
          </a:p>
          <a:p>
            <a:pPr marL="1257300" lvl="2" indent="-342900" algn="l">
              <a:buClr>
                <a:srgbClr val="1A71A6"/>
              </a:buClr>
              <a:buFont typeface="Arial" panose="020B0604020202020204" pitchFamily="34" charset="0"/>
              <a:buChar char="•"/>
            </a:pPr>
            <a:r>
              <a:rPr lang="en-US" sz="2600" dirty="0"/>
              <a:t>RTI training has </a:t>
            </a:r>
            <a:r>
              <a:rPr lang="en-US" sz="2600" b="1" i="1" dirty="0"/>
              <a:t>significantly increased </a:t>
            </a:r>
            <a:r>
              <a:rPr lang="en-US" sz="2600" dirty="0"/>
              <a:t>the research confidence of fellows in all three cohorts.</a:t>
            </a:r>
          </a:p>
          <a:p>
            <a:pPr lvl="1" algn="l">
              <a:buClr>
                <a:srgbClr val="1A71A6"/>
              </a:buClr>
            </a:pPr>
            <a:endParaRPr lang="en-US" sz="2800" dirty="0"/>
          </a:p>
          <a:p>
            <a:pPr marL="1257300" lvl="2" indent="-342900" algn="l">
              <a:buClr>
                <a:srgbClr val="1A71A6"/>
              </a:buClr>
              <a:buFont typeface="Arial" panose="020B0604020202020204" pitchFamily="34" charset="0"/>
              <a:buChar char="•"/>
            </a:pPr>
            <a:r>
              <a:rPr lang="en-US" sz="2600" dirty="0"/>
              <a:t>RTI training has </a:t>
            </a:r>
            <a:r>
              <a:rPr lang="en-US" sz="2600" b="1" i="1" dirty="0"/>
              <a:t>significantly increased </a:t>
            </a:r>
            <a:r>
              <a:rPr lang="en-US" sz="2600" dirty="0"/>
              <a:t>the research confidence of fellows in Cohort 1 and Cohort 2 from prior to the training workshop to the two subsequent points in time (after workshop and one year later).</a:t>
            </a:r>
          </a:p>
          <a:p>
            <a:pPr marL="1257300" lvl="2" indent="-342900" algn="l">
              <a:buClr>
                <a:srgbClr val="1A71A6"/>
              </a:buClr>
              <a:buFont typeface="Arial" panose="020B0604020202020204" pitchFamily="34" charset="0"/>
              <a:buChar char="•"/>
            </a:pPr>
            <a:endParaRPr lang="en-US" sz="2600" dirty="0"/>
          </a:p>
          <a:p>
            <a:pPr marL="1257300" lvl="2" indent="-342900" algn="l">
              <a:buClr>
                <a:srgbClr val="1A71A6"/>
              </a:buClr>
              <a:buFont typeface="Arial" panose="020B0604020202020204" pitchFamily="34" charset="0"/>
              <a:buChar char="•"/>
            </a:pPr>
            <a:r>
              <a:rPr lang="en-US" sz="2800" dirty="0"/>
              <a:t>RTI research project experience has improved the research confidence of most fellows in Cohort 1 and Cohort 2.</a:t>
            </a:r>
          </a:p>
          <a:p>
            <a:pPr marL="1257300" lvl="2" indent="-342900" algn="l">
              <a:buClr>
                <a:srgbClr val="1A71A6"/>
              </a:buClr>
              <a:buFont typeface="Arial" panose="020B0604020202020204" pitchFamily="34" charset="0"/>
              <a:buChar char="•"/>
            </a:pPr>
            <a:endParaRPr lang="en-US" sz="2600" dirty="0"/>
          </a:p>
          <a:p>
            <a:pPr lvl="1" algn="l">
              <a:buClr>
                <a:srgbClr val="1A71A6"/>
              </a:buClr>
            </a:pPr>
            <a:endParaRPr lang="en-US" sz="2800" dirty="0"/>
          </a:p>
          <a:p>
            <a:pPr algn="l">
              <a:buClr>
                <a:srgbClr val="1A71A6"/>
              </a:buClr>
            </a:pPr>
            <a:endParaRPr lang="en-US" sz="3200" dirty="0"/>
          </a:p>
          <a:p>
            <a:pPr algn="l">
              <a:buClr>
                <a:srgbClr val="1A71A6"/>
              </a:buClr>
            </a:pPr>
            <a:endParaRPr lang="en-US" sz="3200" dirty="0"/>
          </a:p>
          <a:p>
            <a:pPr algn="l">
              <a:buClr>
                <a:srgbClr val="1A71A6"/>
              </a:buClr>
            </a:pPr>
            <a:endParaRPr lang="en-US" sz="3200" dirty="0"/>
          </a:p>
          <a:p>
            <a:pPr marL="800100" lvl="1" indent="-342900" algn="l">
              <a:buClr>
                <a:srgbClr val="1A71A6"/>
              </a:buClr>
              <a:buFont typeface="Arial" panose="020B0604020202020204" pitchFamily="34" charset="0"/>
              <a:buChar char="•"/>
            </a:pPr>
            <a:endParaRPr lang="en-US" sz="2800" dirty="0"/>
          </a:p>
          <a:p>
            <a:pPr marL="800100" lvl="1" indent="-342900" algn="l">
              <a:buClr>
                <a:srgbClr val="1A71A6"/>
              </a:buClr>
              <a:buFont typeface="Arial" panose="020B0604020202020204" pitchFamily="34" charset="0"/>
              <a:buChar char="•"/>
            </a:pPr>
            <a:endParaRPr lang="en-US" sz="2800" dirty="0"/>
          </a:p>
          <a:p>
            <a:pPr lvl="1" algn="l">
              <a:buClr>
                <a:srgbClr val="1A71A6"/>
              </a:buClr>
            </a:pPr>
            <a:endParaRPr lang="en-US" sz="2400" dirty="0"/>
          </a:p>
          <a:p>
            <a:pPr marL="1257300" lvl="2" indent="-342900" algn="l">
              <a:buClr>
                <a:srgbClr val="1A71A6"/>
              </a:buClr>
              <a:buFont typeface="Arial" charset="0"/>
              <a:buChar char="•"/>
            </a:pPr>
            <a:endParaRPr lang="en-US" sz="2400"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1208231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0"/>
            <a:ext cx="9144000" cy="972457"/>
          </a:xfrm>
        </p:spPr>
        <p:txBody>
          <a:bodyPr>
            <a:normAutofit/>
          </a:bodyPr>
          <a:lstStyle/>
          <a:p>
            <a:pPr algn="l"/>
            <a:r>
              <a:rPr lang="en-US" sz="4000" b="1" dirty="0"/>
              <a:t>Conclusions: (</a:t>
            </a:r>
            <a:r>
              <a:rPr lang="en-US" sz="4000" b="1" dirty="0" err="1"/>
              <a:t>Cont</a:t>
            </a:r>
            <a:r>
              <a:rPr lang="en-US" sz="4000" b="1" dirty="0"/>
              <a:t>)</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003620"/>
            <a:ext cx="10309628" cy="5468684"/>
          </a:xfrm>
        </p:spPr>
        <p:txBody>
          <a:bodyPr>
            <a:normAutofit fontScale="47500" lnSpcReduction="20000"/>
          </a:bodyPr>
          <a:lstStyle/>
          <a:p>
            <a:pPr algn="l">
              <a:buClr>
                <a:srgbClr val="1A71A6"/>
              </a:buClr>
            </a:pPr>
            <a:endParaRPr lang="en-US" sz="6000" dirty="0"/>
          </a:p>
          <a:p>
            <a:pPr algn="l">
              <a:buClr>
                <a:srgbClr val="1A71A6"/>
              </a:buClr>
            </a:pPr>
            <a:r>
              <a:rPr lang="en-US" sz="6000" dirty="0"/>
              <a:t>Was the RTI effective in improving fellows’ </a:t>
            </a:r>
            <a:r>
              <a:rPr lang="en-US" sz="6000" b="1" dirty="0"/>
              <a:t>research output</a:t>
            </a:r>
            <a:r>
              <a:rPr lang="en-US" sz="6000" dirty="0"/>
              <a:t>? </a:t>
            </a:r>
            <a:endParaRPr lang="en-US" sz="4900" dirty="0"/>
          </a:p>
          <a:p>
            <a:pPr marL="1143000" lvl="1" indent="-685800" algn="l">
              <a:buClr>
                <a:srgbClr val="1A71A6"/>
              </a:buClr>
              <a:buFont typeface="Arial" panose="020B0604020202020204" pitchFamily="34" charset="0"/>
              <a:buChar char="•"/>
            </a:pPr>
            <a:r>
              <a:rPr lang="en-US" sz="4700" dirty="0"/>
              <a:t>COVID-19 pandemic impacted the research progress of fellows in Cohort 2. </a:t>
            </a:r>
          </a:p>
          <a:p>
            <a:pPr marL="1143000" lvl="1" indent="-685800" algn="l">
              <a:buClr>
                <a:srgbClr val="1A71A6"/>
              </a:buClr>
              <a:buFont typeface="Arial" panose="020B0604020202020204" pitchFamily="34" charset="0"/>
              <a:buChar char="•"/>
            </a:pPr>
            <a:r>
              <a:rPr lang="en-US" sz="4700" dirty="0"/>
              <a:t>70% (28/40) of Cohort 1 and Cohort 2 fellows completed research projects.</a:t>
            </a:r>
          </a:p>
          <a:p>
            <a:pPr marL="1143000" lvl="1" indent="-685800" algn="l">
              <a:buClr>
                <a:srgbClr val="1A71A6"/>
              </a:buClr>
              <a:buFont typeface="Arial" panose="020B0604020202020204" pitchFamily="34" charset="0"/>
              <a:buChar char="•"/>
            </a:pPr>
            <a:r>
              <a:rPr lang="en-US" sz="4700" dirty="0"/>
              <a:t>78%  (31/40) of Cohort 1 and Cohort 2 fellows presented research posters at MLA annual conferences</a:t>
            </a:r>
          </a:p>
          <a:p>
            <a:pPr marL="1143000" lvl="1" indent="-685800" algn="l">
              <a:buClr>
                <a:srgbClr val="1A71A6"/>
              </a:buClr>
              <a:buFont typeface="Arial" panose="020B0604020202020204" pitchFamily="34" charset="0"/>
              <a:buChar char="•"/>
            </a:pPr>
            <a:r>
              <a:rPr lang="en-US" sz="4700" dirty="0"/>
              <a:t>Research projects of fellows in Cohort 1 and Cohort 2 generated 11 research publications so far.</a:t>
            </a:r>
          </a:p>
          <a:p>
            <a:pPr lvl="1" algn="l">
              <a:buClr>
                <a:srgbClr val="1A71A6"/>
              </a:buClr>
            </a:pPr>
            <a:endParaRPr lang="en-US" sz="4500" dirty="0"/>
          </a:p>
          <a:p>
            <a:pPr lvl="1" algn="l">
              <a:buClr>
                <a:srgbClr val="1A71A6"/>
              </a:buClr>
            </a:pPr>
            <a:endParaRPr lang="en-US" sz="4500" dirty="0"/>
          </a:p>
          <a:p>
            <a:pPr algn="l"/>
            <a:r>
              <a:rPr lang="en-US" sz="6000" dirty="0"/>
              <a:t>What has been the self-reported </a:t>
            </a:r>
            <a:r>
              <a:rPr lang="en-US" sz="6000" b="1" dirty="0"/>
              <a:t>impacts</a:t>
            </a:r>
            <a:r>
              <a:rPr lang="en-US" sz="6000" dirty="0"/>
              <a:t> of the RTI on fellows and their institutions? </a:t>
            </a:r>
            <a:endParaRPr lang="en-US" sz="7000" dirty="0"/>
          </a:p>
          <a:p>
            <a:pPr marL="1143000" lvl="1" indent="-685800" algn="l">
              <a:buClr>
                <a:srgbClr val="1A71A6"/>
              </a:buClr>
              <a:buFont typeface="Arial" panose="020B0604020202020204" pitchFamily="34" charset="0"/>
              <a:buChar char="•"/>
            </a:pPr>
            <a:r>
              <a:rPr lang="en-US" sz="4700" dirty="0"/>
              <a:t>The most frequently reported institutional impact of RTI training in Cohort 1 and Cohort 2 is forming internal and external research partnerships.</a:t>
            </a:r>
            <a:endParaRPr lang="en-US" sz="2900" dirty="0"/>
          </a:p>
          <a:p>
            <a:pPr marL="342900" indent="-342900" algn="l">
              <a:buClr>
                <a:srgbClr val="1A71A6"/>
              </a:buClr>
              <a:buFont typeface="Arial" panose="020B0604020202020204" pitchFamily="34" charset="0"/>
              <a:buChar char="•"/>
            </a:pPr>
            <a:endParaRPr lang="en-US" sz="2900"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4076755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7185709"/>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256327"/>
            <a:ext cx="9144000" cy="972457"/>
          </a:xfrm>
        </p:spPr>
        <p:txBody>
          <a:bodyPr>
            <a:normAutofit/>
          </a:bodyPr>
          <a:lstStyle/>
          <a:p>
            <a:pPr algn="l"/>
            <a:r>
              <a:rPr lang="en-US" sz="4000" b="1" dirty="0"/>
              <a:t>Reference</a:t>
            </a:r>
            <a:endParaRPr lang="en-US" sz="4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407885"/>
            <a:ext cx="9444778" cy="4703548"/>
          </a:xfrm>
        </p:spPr>
        <p:txBody>
          <a:bodyPr>
            <a:normAutofit/>
          </a:bodyPr>
          <a:lstStyle/>
          <a:p>
            <a:pPr marL="342900" indent="-342900" algn="l">
              <a:buClr>
                <a:srgbClr val="1A71A6"/>
              </a:buClr>
              <a:buFont typeface="Arial" panose="020B0604020202020204" pitchFamily="34" charset="0"/>
              <a:buChar char="•"/>
            </a:pPr>
            <a:r>
              <a:rPr lang="en-US" dirty="0" err="1"/>
              <a:t>Brancolini</a:t>
            </a:r>
            <a:r>
              <a:rPr lang="en-US" dirty="0"/>
              <a:t>, K.R., &amp; Kennedy, M.R. (2017).  The development and use of a research self-efficacy scale to assess the effectiveness of a research training program for academic librarians. </a:t>
            </a:r>
            <a:r>
              <a:rPr lang="en-US" i="1" dirty="0"/>
              <a:t>Library and Information Research, 41</a:t>
            </a:r>
            <a:r>
              <a:rPr lang="en-US" dirty="0"/>
              <a:t>(24), 44-84. </a:t>
            </a:r>
            <a:r>
              <a:rPr lang="en-US" dirty="0">
                <a:hlinkClick r:id="rId4"/>
              </a:rPr>
              <a:t>https://doi.org/10.29173/lirg760</a:t>
            </a:r>
            <a:r>
              <a:rPr lang="en-US" dirty="0"/>
              <a:t> </a:t>
            </a:r>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algn="l">
              <a:buClr>
                <a:srgbClr val="1A71A6"/>
              </a:buCl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marL="342900" indent="-342900" algn="l">
              <a:buClr>
                <a:srgbClr val="1A71A6"/>
              </a:buClr>
              <a:buFont typeface="Arial" panose="020B0604020202020204" pitchFamily="34" charset="0"/>
              <a:buChar cha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33866850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282765" y="401444"/>
            <a:ext cx="9144000" cy="780585"/>
          </a:xfrm>
        </p:spPr>
        <p:txBody>
          <a:bodyPr>
            <a:normAutofit/>
          </a:bodyPr>
          <a:lstStyle/>
          <a:p>
            <a:pPr algn="l"/>
            <a:r>
              <a:rPr lang="en-US" sz="4000" b="1" dirty="0">
                <a:solidFill>
                  <a:srgbClr val="073C6E"/>
                </a:solidFill>
              </a:rPr>
              <a:t>Comments/Questions?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282765" y="1182030"/>
            <a:ext cx="9144000" cy="4169899"/>
          </a:xfrm>
        </p:spPr>
        <p:txBody>
          <a:bodyPr>
            <a:normAutofit fontScale="77500" lnSpcReduction="20000"/>
          </a:bodyPr>
          <a:lstStyle/>
          <a:p>
            <a:pPr marL="342900" indent="-342900" algn="l">
              <a:buClr>
                <a:srgbClr val="27649D"/>
              </a:buClr>
              <a:buFont typeface="Arial" panose="020B0604020202020204" pitchFamily="34" charset="0"/>
              <a:buChar char="•"/>
            </a:pPr>
            <a:r>
              <a:rPr lang="en-US" b="1" dirty="0">
                <a:solidFill>
                  <a:schemeClr val="tx1">
                    <a:lumMod val="95000"/>
                    <a:lumOff val="5000"/>
                  </a:schemeClr>
                </a:solidFill>
              </a:rPr>
              <a:t>For additional information about RTI:</a:t>
            </a:r>
          </a:p>
          <a:p>
            <a:pPr marL="800100" lvl="1" indent="-342900" algn="l">
              <a:buClr>
                <a:srgbClr val="27649D"/>
              </a:buClr>
              <a:buFont typeface="Arial" panose="020B0604020202020204" pitchFamily="34" charset="0"/>
              <a:buChar char="•"/>
            </a:pPr>
            <a:r>
              <a:rPr lang="en-US" sz="2400" dirty="0"/>
              <a:t>RTI web site</a:t>
            </a:r>
          </a:p>
          <a:p>
            <a:pPr marL="1257300" lvl="2" indent="-342900" algn="l">
              <a:buClr>
                <a:srgbClr val="27649D"/>
              </a:buClr>
              <a:buFont typeface="Arial" panose="020B0604020202020204" pitchFamily="34" charset="0"/>
              <a:buChar char="•"/>
            </a:pPr>
            <a:r>
              <a:rPr lang="en-US" sz="2400" dirty="0"/>
              <a:t>MLANET, under “Professional Development” link at top of page</a:t>
            </a:r>
          </a:p>
          <a:p>
            <a:pPr marL="1257300" lvl="2" indent="-342900" algn="l">
              <a:buClr>
                <a:srgbClr val="27649D"/>
              </a:buClr>
              <a:buFont typeface="Arial" panose="020B0604020202020204" pitchFamily="34" charset="0"/>
              <a:buChar char="•"/>
            </a:pPr>
            <a:r>
              <a:rPr lang="en-US" sz="2400" dirty="0">
                <a:hlinkClick r:id="rId4"/>
              </a:rPr>
              <a:t>http://www.mlanet.org/p/cm/ld/fid=1333</a:t>
            </a:r>
            <a:endParaRPr lang="en-US" sz="2400" dirty="0"/>
          </a:p>
          <a:p>
            <a:pPr marL="800100" lvl="1" indent="-342900" algn="l">
              <a:buClr>
                <a:srgbClr val="27649D"/>
              </a:buClr>
              <a:buFont typeface="Arial" panose="020B0604020202020204" pitchFamily="34" charset="0"/>
              <a:buChar char="•"/>
            </a:pPr>
            <a:r>
              <a:rPr lang="en-US" sz="2600" dirty="0">
                <a:solidFill>
                  <a:schemeClr val="tx1">
                    <a:lumMod val="95000"/>
                    <a:lumOff val="5000"/>
                  </a:schemeClr>
                </a:solidFill>
              </a:rPr>
              <a:t>More RTI assessment findings</a:t>
            </a:r>
          </a:p>
          <a:p>
            <a:pPr marL="1257300" lvl="2" indent="-342900" algn="l">
              <a:buClr>
                <a:srgbClr val="27649D"/>
              </a:buClr>
              <a:buFont typeface="Arial" panose="020B0604020202020204" pitchFamily="34" charset="0"/>
              <a:buChar char="•"/>
            </a:pPr>
            <a:r>
              <a:rPr lang="en-US" sz="2400" dirty="0">
                <a:solidFill>
                  <a:schemeClr val="tx1">
                    <a:lumMod val="95000"/>
                    <a:lumOff val="5000"/>
                  </a:schemeClr>
                </a:solidFill>
                <a:hlinkClick r:id="rId5"/>
              </a:rPr>
              <a:t>https://www.mlanet.org/p/cm/ld/fid=1634</a:t>
            </a:r>
            <a:endParaRPr lang="en-US" sz="2400" dirty="0">
              <a:solidFill>
                <a:schemeClr val="tx1">
                  <a:lumMod val="95000"/>
                  <a:lumOff val="5000"/>
                </a:schemeClr>
              </a:solidFill>
            </a:endParaRPr>
          </a:p>
          <a:p>
            <a:pPr lvl="2" algn="l">
              <a:buClr>
                <a:srgbClr val="27649D"/>
              </a:buClr>
            </a:pPr>
            <a:endParaRPr lang="en-US" sz="2400" dirty="0">
              <a:solidFill>
                <a:schemeClr val="tx1">
                  <a:lumMod val="95000"/>
                  <a:lumOff val="5000"/>
                </a:schemeClr>
              </a:solidFill>
            </a:endParaRPr>
          </a:p>
          <a:p>
            <a:pPr marL="342900" indent="-342900" algn="l">
              <a:buClr>
                <a:srgbClr val="27649D"/>
              </a:buClr>
              <a:buFont typeface="Arial" panose="020B0604020202020204" pitchFamily="34" charset="0"/>
              <a:buChar char="•"/>
            </a:pPr>
            <a:r>
              <a:rPr lang="en-US" b="1" dirty="0">
                <a:solidFill>
                  <a:schemeClr val="tx1">
                    <a:lumMod val="95000"/>
                    <a:lumOff val="5000"/>
                  </a:schemeClr>
                </a:solidFill>
              </a:rPr>
              <a:t>Contact Us:</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Jodi Philbrick (</a:t>
            </a:r>
            <a:r>
              <a:rPr lang="en-US" sz="2400" dirty="0">
                <a:solidFill>
                  <a:schemeClr val="tx1">
                    <a:lumMod val="95000"/>
                    <a:lumOff val="5000"/>
                  </a:schemeClr>
                </a:solidFill>
                <a:hlinkClick r:id="rId6"/>
              </a:rPr>
              <a:t>Jodi.Philbrick@unt.edu</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Lorie </a:t>
            </a:r>
            <a:r>
              <a:rPr lang="en-US" sz="2400" dirty="0" err="1">
                <a:solidFill>
                  <a:schemeClr val="tx1">
                    <a:lumMod val="95000"/>
                    <a:lumOff val="5000"/>
                  </a:schemeClr>
                </a:solidFill>
              </a:rPr>
              <a:t>Kloda</a:t>
            </a:r>
            <a:r>
              <a:rPr lang="en-US" sz="2400" dirty="0">
                <a:solidFill>
                  <a:schemeClr val="tx1">
                    <a:lumMod val="95000"/>
                    <a:lumOff val="5000"/>
                  </a:schemeClr>
                </a:solidFill>
              </a:rPr>
              <a:t> (</a:t>
            </a:r>
            <a:r>
              <a:rPr lang="en-US" sz="2400" dirty="0">
                <a:solidFill>
                  <a:schemeClr val="tx1">
                    <a:lumMod val="95000"/>
                    <a:lumOff val="5000"/>
                  </a:schemeClr>
                </a:solidFill>
                <a:hlinkClick r:id="rId7"/>
              </a:rPr>
              <a:t>lorie.kloda@concordia.ca</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Susan Lessick (</a:t>
            </a:r>
            <a:r>
              <a:rPr lang="en-US" sz="2400" dirty="0">
                <a:solidFill>
                  <a:schemeClr val="tx1">
                    <a:lumMod val="95000"/>
                    <a:lumOff val="5000"/>
                  </a:schemeClr>
                </a:solidFill>
                <a:hlinkClick r:id="rId8"/>
              </a:rPr>
              <a:t>slessick@uci.edu</a:t>
            </a:r>
            <a:r>
              <a:rPr lang="en-US" sz="2400" dirty="0">
                <a:solidFill>
                  <a:schemeClr val="tx1">
                    <a:lumMod val="95000"/>
                    <a:lumOff val="5000"/>
                  </a:schemeClr>
                </a:solidFill>
              </a:rPr>
              <a:t>)</a:t>
            </a:r>
          </a:p>
          <a:p>
            <a:pPr marL="800100" lvl="1" indent="-342900" algn="l">
              <a:buClr>
                <a:srgbClr val="27649D"/>
              </a:buClr>
              <a:buFont typeface="Arial" panose="020B0604020202020204" pitchFamily="34" charset="0"/>
              <a:buChar char="•"/>
            </a:pPr>
            <a:r>
              <a:rPr lang="en-US" sz="2400" dirty="0">
                <a:solidFill>
                  <a:schemeClr val="tx1">
                    <a:lumMod val="95000"/>
                    <a:lumOff val="5000"/>
                  </a:schemeClr>
                </a:solidFill>
              </a:rPr>
              <a:t>Emily Vardell (</a:t>
            </a:r>
            <a:r>
              <a:rPr lang="en-US" sz="2400" dirty="0">
                <a:solidFill>
                  <a:schemeClr val="tx1">
                    <a:lumMod val="95000"/>
                    <a:lumOff val="5000"/>
                  </a:schemeClr>
                </a:solidFill>
                <a:hlinkClick r:id="rId9"/>
              </a:rPr>
              <a:t>emily.vardell@gmail.com</a:t>
            </a:r>
            <a:r>
              <a:rPr lang="en-US" sz="2400" dirty="0">
                <a:solidFill>
                  <a:schemeClr val="tx1">
                    <a:lumMod val="95000"/>
                    <a:lumOff val="5000"/>
                  </a:schemeClr>
                </a:solidFill>
              </a:rPr>
              <a:t>)</a:t>
            </a:r>
          </a:p>
          <a:p>
            <a:pPr lvl="1" algn="l">
              <a:buClr>
                <a:srgbClr val="27649D"/>
              </a:buClr>
            </a:pPr>
            <a:endParaRPr lang="en-US" sz="2400" dirty="0">
              <a:solidFill>
                <a:schemeClr val="tx1">
                  <a:lumMod val="95000"/>
                  <a:lumOff val="5000"/>
                </a:schemeClr>
              </a:solidFill>
            </a:endParaRPr>
          </a:p>
          <a:p>
            <a:pPr marL="342900" indent="-342900" algn="l">
              <a:buClr>
                <a:srgbClr val="27649D"/>
              </a:buClr>
              <a:buFont typeface="Arial" panose="020B0604020202020204" pitchFamily="34" charset="0"/>
              <a:buChar char="•"/>
            </a:pPr>
            <a:r>
              <a:rPr lang="en-US" sz="2300" dirty="0"/>
              <a:t>This project was made possible in part by the Institute of Museum and Library Services (RE-95-17-0025-17).</a:t>
            </a:r>
          </a:p>
          <a:p>
            <a:pPr marL="342900" indent="-342900" algn="l">
              <a:buClr>
                <a:srgbClr val="27649D"/>
              </a:buClr>
              <a:buFont typeface="Arial" panose="020B0604020202020204" pitchFamily="34" charset="0"/>
              <a:buChar char="•"/>
            </a:pPr>
            <a:endParaRPr lang="en-US" sz="2300" dirty="0">
              <a:solidFill>
                <a:schemeClr val="tx1">
                  <a:lumMod val="95000"/>
                  <a:lumOff val="5000"/>
                </a:schemeClr>
              </a:solidFill>
            </a:endParaRP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marL="800100" lvl="1" indent="-342900" algn="l">
              <a:buClr>
                <a:srgbClr val="27649D"/>
              </a:buClr>
              <a:buFont typeface="Arial" panose="020B0604020202020204" pitchFamily="34" charset="0"/>
              <a:buChar char="•"/>
            </a:pPr>
            <a:endParaRPr lang="en-US" sz="2400" dirty="0">
              <a:solidFill>
                <a:schemeClr val="tx1">
                  <a:lumMod val="95000"/>
                  <a:lumOff val="5000"/>
                </a:schemeClr>
              </a:solidFill>
            </a:endParaRPr>
          </a:p>
          <a:p>
            <a:pPr algn="l">
              <a:buClr>
                <a:srgbClr val="27649D"/>
              </a:buClr>
            </a:pPr>
            <a:endParaRPr lang="en-US" dirty="0"/>
          </a:p>
          <a:p>
            <a:pPr algn="l">
              <a:buClr>
                <a:srgbClr val="27649D"/>
              </a:buClr>
            </a:pPr>
            <a:endParaRPr lang="en-US" dirty="0"/>
          </a:p>
          <a:p>
            <a:pPr algn="l">
              <a:buClr>
                <a:srgbClr val="27649D"/>
              </a:buClr>
            </a:pPr>
            <a:endParaRPr lang="en-US" dirty="0"/>
          </a:p>
          <a:p>
            <a:pPr>
              <a:buClr>
                <a:srgbClr val="27649D"/>
              </a:buClr>
            </a:pPr>
            <a:endParaRPr lang="en-US" dirty="0"/>
          </a:p>
          <a:p>
            <a:pPr algn="l">
              <a:buClr>
                <a:srgbClr val="27649D"/>
              </a:buClr>
            </a:pPr>
            <a:endParaRPr lang="en-US" dirty="0"/>
          </a:p>
        </p:txBody>
      </p:sp>
      <p:pic>
        <p:nvPicPr>
          <p:cNvPr id="10" name="Picture 9">
            <a:extLst>
              <a:ext uri="{FF2B5EF4-FFF2-40B4-BE49-F238E27FC236}">
                <a16:creationId xmlns:a16="http://schemas.microsoft.com/office/drawing/2014/main" id="{D0D82DD3-3A02-E947-B0AC-B802B935DA4D}"/>
              </a:ext>
            </a:extLst>
          </p:cNvPr>
          <p:cNvPicPr>
            <a:picLocks noChangeAspect="1"/>
          </p:cNvPicPr>
          <p:nvPr/>
        </p:nvPicPr>
        <p:blipFill>
          <a:blip r:embed="rId10"/>
          <a:stretch>
            <a:fillRect/>
          </a:stretch>
        </p:blipFill>
        <p:spPr>
          <a:xfrm>
            <a:off x="5160264" y="4974957"/>
            <a:ext cx="2569898" cy="1177870"/>
          </a:xfrm>
          <a:prstGeom prst="rect">
            <a:avLst/>
          </a:prstGeom>
        </p:spPr>
      </p:pic>
    </p:spTree>
    <p:extLst>
      <p:ext uri="{BB962C8B-B14F-4D97-AF65-F5344CB8AC3E}">
        <p14:creationId xmlns:p14="http://schemas.microsoft.com/office/powerpoint/2010/main" val="945962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469355" y="175434"/>
            <a:ext cx="8121991" cy="682171"/>
          </a:xfrm>
        </p:spPr>
        <p:txBody>
          <a:bodyPr>
            <a:normAutofit/>
          </a:bodyPr>
          <a:lstStyle/>
          <a:p>
            <a:r>
              <a:rPr lang="en-US" sz="4000" b="1" dirty="0">
                <a:solidFill>
                  <a:srgbClr val="073C6E"/>
                </a:solidFill>
              </a:rPr>
              <a:t>RTI Cohorts &amp; Assessments</a:t>
            </a:r>
          </a:p>
        </p:txBody>
      </p:sp>
      <p:graphicFrame>
        <p:nvGraphicFramePr>
          <p:cNvPr id="7" name="Diagram 6">
            <a:extLst>
              <a:ext uri="{FF2B5EF4-FFF2-40B4-BE49-F238E27FC236}">
                <a16:creationId xmlns:a16="http://schemas.microsoft.com/office/drawing/2014/main" id="{780092E9-3E9F-9D43-98C5-A41D569A1760}"/>
              </a:ext>
            </a:extLst>
          </p:cNvPr>
          <p:cNvGraphicFramePr/>
          <p:nvPr>
            <p:extLst>
              <p:ext uri="{D42A27DB-BD31-4B8C-83A1-F6EECF244321}">
                <p14:modId xmlns:p14="http://schemas.microsoft.com/office/powerpoint/2010/main" val="239969731"/>
              </p:ext>
            </p:extLst>
          </p:nvPr>
        </p:nvGraphicFramePr>
        <p:xfrm>
          <a:off x="1798167" y="556147"/>
          <a:ext cx="9947387" cy="472916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12" name="Group 11">
            <a:extLst>
              <a:ext uri="{FF2B5EF4-FFF2-40B4-BE49-F238E27FC236}">
                <a16:creationId xmlns:a16="http://schemas.microsoft.com/office/drawing/2014/main" id="{9F20A4A8-43CF-054A-BCD6-18E2BCFB37F6}"/>
              </a:ext>
            </a:extLst>
          </p:cNvPr>
          <p:cNvGrpSpPr/>
          <p:nvPr/>
        </p:nvGrpSpPr>
        <p:grpSpPr>
          <a:xfrm>
            <a:off x="2297994" y="4478931"/>
            <a:ext cx="4027049" cy="1272410"/>
            <a:chOff x="2628898" y="4913011"/>
            <a:chExt cx="5300663" cy="1510263"/>
          </a:xfrm>
        </p:grpSpPr>
        <p:sp>
          <p:nvSpPr>
            <p:cNvPr id="9" name="Right Brace 8">
              <a:extLst>
                <a:ext uri="{FF2B5EF4-FFF2-40B4-BE49-F238E27FC236}">
                  <a16:creationId xmlns:a16="http://schemas.microsoft.com/office/drawing/2014/main" id="{A08D33DB-4C00-BB41-A00A-6EC79FB8B31F}"/>
                </a:ext>
              </a:extLst>
            </p:cNvPr>
            <p:cNvSpPr/>
            <p:nvPr/>
          </p:nvSpPr>
          <p:spPr>
            <a:xfrm rot="5400000">
              <a:off x="5072063" y="2469847"/>
              <a:ext cx="414333" cy="5300662"/>
            </a:xfrm>
            <a:prstGeom prst="rightBrace">
              <a:avLst/>
            </a:prstGeom>
            <a:ln w="698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0"/>
            </a:p>
          </p:txBody>
        </p:sp>
        <p:sp>
          <p:nvSpPr>
            <p:cNvPr id="11" name="TextBox 10">
              <a:extLst>
                <a:ext uri="{FF2B5EF4-FFF2-40B4-BE49-F238E27FC236}">
                  <a16:creationId xmlns:a16="http://schemas.microsoft.com/office/drawing/2014/main" id="{EB158952-1FD1-2C47-BFB6-AA38C8F18EFA}"/>
                </a:ext>
              </a:extLst>
            </p:cNvPr>
            <p:cNvSpPr txBox="1"/>
            <p:nvPr/>
          </p:nvSpPr>
          <p:spPr>
            <a:xfrm>
              <a:off x="2628898" y="5327345"/>
              <a:ext cx="4947884" cy="1095929"/>
            </a:xfrm>
            <a:prstGeom prst="rect">
              <a:avLst/>
            </a:prstGeom>
            <a:solidFill>
              <a:srgbClr val="49DCCC"/>
            </a:solidFill>
          </p:spPr>
          <p:txBody>
            <a:bodyPr wrap="square" rtlCol="0">
              <a:spAutoFit/>
            </a:bodyPr>
            <a:lstStyle/>
            <a:p>
              <a:pPr algn="ctr"/>
              <a:r>
                <a:rPr lang="en-US" dirty="0"/>
                <a:t>Pre- and post-test assessment data </a:t>
              </a:r>
            </a:p>
            <a:p>
              <a:pPr algn="ctr"/>
              <a:r>
                <a:rPr lang="en-US" dirty="0"/>
                <a:t>Research progress</a:t>
              </a:r>
            </a:p>
            <a:p>
              <a:pPr algn="ctr"/>
              <a:r>
                <a:rPr lang="en-US" dirty="0"/>
                <a:t>RTI impact  </a:t>
              </a:r>
            </a:p>
          </p:txBody>
        </p:sp>
      </p:grpSp>
      <p:grpSp>
        <p:nvGrpSpPr>
          <p:cNvPr id="8" name="Group 7">
            <a:extLst>
              <a:ext uri="{FF2B5EF4-FFF2-40B4-BE49-F238E27FC236}">
                <a16:creationId xmlns:a16="http://schemas.microsoft.com/office/drawing/2014/main" id="{DC3CF100-85FD-824E-AFB0-91B49CA13D9F}"/>
              </a:ext>
            </a:extLst>
          </p:cNvPr>
          <p:cNvGrpSpPr/>
          <p:nvPr/>
        </p:nvGrpSpPr>
        <p:grpSpPr>
          <a:xfrm>
            <a:off x="6556855" y="4816717"/>
            <a:ext cx="1868558" cy="1323205"/>
            <a:chOff x="2628898" y="4913011"/>
            <a:chExt cx="5300663" cy="1371051"/>
          </a:xfrm>
        </p:grpSpPr>
        <p:sp>
          <p:nvSpPr>
            <p:cNvPr id="10" name="Right Brace 9">
              <a:extLst>
                <a:ext uri="{FF2B5EF4-FFF2-40B4-BE49-F238E27FC236}">
                  <a16:creationId xmlns:a16="http://schemas.microsoft.com/office/drawing/2014/main" id="{88FE0389-E805-C24A-90F0-BE08B592E1B6}"/>
                </a:ext>
              </a:extLst>
            </p:cNvPr>
            <p:cNvSpPr/>
            <p:nvPr/>
          </p:nvSpPr>
          <p:spPr>
            <a:xfrm rot="5400000">
              <a:off x="5072063" y="2469847"/>
              <a:ext cx="414333" cy="5300662"/>
            </a:xfrm>
            <a:prstGeom prst="rightBrace">
              <a:avLst/>
            </a:prstGeom>
            <a:ln w="698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6000"/>
            </a:p>
          </p:txBody>
        </p:sp>
        <p:sp>
          <p:nvSpPr>
            <p:cNvPr id="13" name="TextBox 12">
              <a:extLst>
                <a:ext uri="{FF2B5EF4-FFF2-40B4-BE49-F238E27FC236}">
                  <a16:creationId xmlns:a16="http://schemas.microsoft.com/office/drawing/2014/main" id="{1034F639-23DC-5D43-89F5-C58D68D4AA28}"/>
                </a:ext>
              </a:extLst>
            </p:cNvPr>
            <p:cNvSpPr txBox="1"/>
            <p:nvPr/>
          </p:nvSpPr>
          <p:spPr>
            <a:xfrm>
              <a:off x="2628898" y="5327345"/>
              <a:ext cx="4947883" cy="956717"/>
            </a:xfrm>
            <a:prstGeom prst="rect">
              <a:avLst/>
            </a:prstGeom>
            <a:solidFill>
              <a:srgbClr val="49DCCC"/>
            </a:solidFill>
          </p:spPr>
          <p:txBody>
            <a:bodyPr wrap="square" rtlCol="0">
              <a:spAutoFit/>
            </a:bodyPr>
            <a:lstStyle/>
            <a:p>
              <a:pPr algn="ctr"/>
              <a:r>
                <a:rPr lang="en-US" dirty="0"/>
                <a:t>Pre- and post-test assessment data   </a:t>
              </a:r>
            </a:p>
          </p:txBody>
        </p:sp>
      </p:grpSp>
    </p:spTree>
    <p:extLst>
      <p:ext uri="{BB962C8B-B14F-4D97-AF65-F5344CB8AC3E}">
        <p14:creationId xmlns:p14="http://schemas.microsoft.com/office/powerpoint/2010/main" val="12771576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a:blip r:embed="rId3"/>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778237" y="188686"/>
            <a:ext cx="8121991" cy="682171"/>
          </a:xfrm>
        </p:spPr>
        <p:txBody>
          <a:bodyPr>
            <a:normAutofit/>
          </a:bodyPr>
          <a:lstStyle/>
          <a:p>
            <a:pPr algn="l"/>
            <a:r>
              <a:rPr lang="en-US" sz="4000" b="1" dirty="0">
                <a:solidFill>
                  <a:srgbClr val="073C6E"/>
                </a:solidFill>
              </a:rPr>
              <a:t>Research Questions</a:t>
            </a: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778236" y="870857"/>
            <a:ext cx="7953763" cy="5211230"/>
          </a:xfrm>
        </p:spPr>
        <p:txBody>
          <a:bodyPr>
            <a:normAutofit/>
          </a:bodyPr>
          <a:lstStyle/>
          <a:p>
            <a:pPr algn="l"/>
            <a:endParaRPr lang="en-US" sz="3200" dirty="0"/>
          </a:p>
          <a:p>
            <a:pPr marL="514350" indent="-514350" algn="l">
              <a:buAutoNum type="arabicPeriod"/>
            </a:pPr>
            <a:r>
              <a:rPr lang="en-US" sz="3200" dirty="0"/>
              <a:t>Was the RTI program effective in improving fellows’ perceived </a:t>
            </a:r>
            <a:r>
              <a:rPr lang="en-US" sz="3200" b="1" dirty="0"/>
              <a:t>research confidence?</a:t>
            </a:r>
          </a:p>
          <a:p>
            <a:pPr marL="514350" indent="-514350" algn="l">
              <a:buAutoNum type="arabicPeriod"/>
            </a:pPr>
            <a:endParaRPr lang="en-US" sz="3200" dirty="0"/>
          </a:p>
          <a:p>
            <a:pPr marL="514350" indent="-514350" algn="l">
              <a:buAutoNum type="arabicPeriod"/>
            </a:pPr>
            <a:r>
              <a:rPr lang="en-US" sz="3200" dirty="0"/>
              <a:t>Was the RTI effective in improving fellows’  </a:t>
            </a:r>
            <a:r>
              <a:rPr lang="en-US" sz="3200" b="1" dirty="0"/>
              <a:t>research output</a:t>
            </a:r>
            <a:r>
              <a:rPr lang="en-US" sz="3200" dirty="0"/>
              <a:t>?</a:t>
            </a:r>
          </a:p>
          <a:p>
            <a:pPr marL="514350" indent="-514350" algn="l">
              <a:buAutoNum type="arabicPeriod"/>
            </a:pPr>
            <a:endParaRPr lang="en-US" sz="3200" dirty="0"/>
          </a:p>
          <a:p>
            <a:pPr marL="514350" indent="-514350" algn="l">
              <a:buAutoNum type="arabicPeriod"/>
            </a:pPr>
            <a:r>
              <a:rPr lang="en-US" sz="3200"/>
              <a:t>What have </a:t>
            </a:r>
            <a:r>
              <a:rPr lang="en-US" sz="3200" dirty="0"/>
              <a:t>been the self-reported </a:t>
            </a:r>
            <a:r>
              <a:rPr lang="en-US" sz="3200" b="1" dirty="0"/>
              <a:t>impacts</a:t>
            </a:r>
            <a:r>
              <a:rPr lang="en-US" sz="3200" dirty="0"/>
              <a:t> of the RTI on fellows and their institutions? </a:t>
            </a:r>
          </a:p>
          <a:p>
            <a:endParaRPr lang="en-US" dirty="0"/>
          </a:p>
          <a:p>
            <a:pPr algn="l">
              <a:lnSpc>
                <a:spcPct val="140000"/>
              </a:lnSpc>
              <a:buClr>
                <a:srgbClr val="1A71A6"/>
              </a:buClr>
            </a:pPr>
            <a:endParaRPr lang="en-US"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1312192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Table 8">
            <a:extLst>
              <a:ext uri="{FF2B5EF4-FFF2-40B4-BE49-F238E27FC236}">
                <a16:creationId xmlns:a16="http://schemas.microsoft.com/office/drawing/2014/main" id="{1C76E2EC-D039-1E4D-97DE-9C427D86193C}"/>
              </a:ext>
            </a:extLst>
          </p:cNvPr>
          <p:cNvGraphicFramePr>
            <a:graphicFrameLocks noGrp="1"/>
          </p:cNvGraphicFramePr>
          <p:nvPr>
            <p:extLst>
              <p:ext uri="{D42A27DB-BD31-4B8C-83A1-F6EECF244321}">
                <p14:modId xmlns:p14="http://schemas.microsoft.com/office/powerpoint/2010/main" val="1270943712"/>
              </p:ext>
            </p:extLst>
          </p:nvPr>
        </p:nvGraphicFramePr>
        <p:xfrm>
          <a:off x="0" y="970624"/>
          <a:ext cx="12175290" cy="5887376"/>
        </p:xfrm>
        <a:graphic>
          <a:graphicData uri="http://schemas.openxmlformats.org/drawingml/2006/table">
            <a:tbl>
              <a:tblPr firstRow="1" bandRow="1">
                <a:tableStyleId>{FABFCF23-3B69-468F-B69F-88F6DE6A72F2}</a:tableStyleId>
              </a:tblPr>
              <a:tblGrid>
                <a:gridCol w="5216876">
                  <a:extLst>
                    <a:ext uri="{9D8B030D-6E8A-4147-A177-3AD203B41FA5}">
                      <a16:colId xmlns:a16="http://schemas.microsoft.com/office/drawing/2014/main" val="1399435913"/>
                    </a:ext>
                  </a:extLst>
                </a:gridCol>
                <a:gridCol w="2376620">
                  <a:extLst>
                    <a:ext uri="{9D8B030D-6E8A-4147-A177-3AD203B41FA5}">
                      <a16:colId xmlns:a16="http://schemas.microsoft.com/office/drawing/2014/main" val="3960428219"/>
                    </a:ext>
                  </a:extLst>
                </a:gridCol>
                <a:gridCol w="2156791">
                  <a:extLst>
                    <a:ext uri="{9D8B030D-6E8A-4147-A177-3AD203B41FA5}">
                      <a16:colId xmlns:a16="http://schemas.microsoft.com/office/drawing/2014/main" val="587751035"/>
                    </a:ext>
                  </a:extLst>
                </a:gridCol>
                <a:gridCol w="2425003">
                  <a:extLst>
                    <a:ext uri="{9D8B030D-6E8A-4147-A177-3AD203B41FA5}">
                      <a16:colId xmlns:a16="http://schemas.microsoft.com/office/drawing/2014/main" val="2915748704"/>
                    </a:ext>
                  </a:extLst>
                </a:gridCol>
              </a:tblGrid>
              <a:tr h="328920">
                <a:tc>
                  <a:txBody>
                    <a:bodyPr/>
                    <a:lstStyle/>
                    <a:p>
                      <a:r>
                        <a:rPr lang="en-US" sz="2000" b="0" dirty="0">
                          <a:solidFill>
                            <a:schemeClr val="bg1"/>
                          </a:solidFill>
                        </a:rPr>
                        <a:t>Prior research experience since obtaining LIS master’s degree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1 (N=19)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2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3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865245719"/>
                  </a:ext>
                </a:extLst>
              </a:tr>
              <a:tr h="538710">
                <a:tc>
                  <a:txBody>
                    <a:bodyPr/>
                    <a:lstStyle/>
                    <a:p>
                      <a:r>
                        <a:rPr lang="en-US" sz="2000" dirty="0"/>
                        <a:t>Have conducted research since master’s degree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947478250"/>
                  </a:ext>
                </a:extLst>
              </a:tr>
              <a:tr h="722835">
                <a:tc>
                  <a:txBody>
                    <a:bodyPr/>
                    <a:lstStyle/>
                    <a:p>
                      <a:pPr algn="l"/>
                      <a:r>
                        <a:rPr lang="en-US" sz="2000" b="0" dirty="0">
                          <a:solidFill>
                            <a:schemeClr val="bg1"/>
                          </a:solidFill>
                        </a:rPr>
                        <a:t>Prior research education activities of participants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1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2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lang="en-US" sz="2000" b="0" dirty="0">
                          <a:solidFill>
                            <a:schemeClr val="bg1"/>
                          </a:solidFill>
                        </a:rPr>
                        <a:t>Cohort 3  (N=20)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91933121"/>
                  </a:ext>
                </a:extLst>
              </a:tr>
              <a:tr h="491177">
                <a:tc>
                  <a:txBody>
                    <a:bodyPr/>
                    <a:lstStyle/>
                    <a:p>
                      <a:r>
                        <a:rPr lang="en-US" sz="2000" dirty="0"/>
                        <a:t>Continuing education programs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77816432"/>
                  </a:ext>
                </a:extLst>
              </a:tr>
              <a:tr h="722835">
                <a:tc>
                  <a:txBody>
                    <a:bodyPr/>
                    <a:lstStyle/>
                    <a:p>
                      <a:r>
                        <a:rPr lang="en-US" sz="2000" dirty="0"/>
                        <a:t>Formal master’s degree and information science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04313208"/>
                  </a:ext>
                </a:extLst>
              </a:tr>
              <a:tr h="722835">
                <a:tc>
                  <a:txBody>
                    <a:bodyPr/>
                    <a:lstStyle/>
                    <a:p>
                      <a:r>
                        <a:rPr lang="en-US" sz="2000" dirty="0"/>
                        <a:t>Staff development programs provided by your institution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055883813"/>
                  </a:ext>
                </a:extLst>
              </a:tr>
              <a:tr h="530258">
                <a:tc>
                  <a:txBody>
                    <a:bodyPr/>
                    <a:lstStyle/>
                    <a:p>
                      <a:r>
                        <a:rPr lang="en-US" sz="2000" dirty="0"/>
                        <a:t>Formal degree non-LIS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642775045"/>
                  </a:ext>
                </a:extLst>
              </a:tr>
              <a:tr h="475333">
                <a:tc>
                  <a:txBody>
                    <a:bodyPr/>
                    <a:lstStyle/>
                    <a:p>
                      <a:r>
                        <a:rPr lang="en-US" sz="2000" dirty="0"/>
                        <a:t>Self-education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86115632"/>
                  </a:ext>
                </a:extLst>
              </a:tr>
              <a:tr h="466882">
                <a:tc>
                  <a:txBody>
                    <a:bodyPr/>
                    <a:lstStyle/>
                    <a:p>
                      <a:r>
                        <a:rPr lang="en-US" sz="2000" dirty="0"/>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79328392"/>
                  </a:ext>
                </a:extLst>
              </a:tr>
              <a:tr h="515471">
                <a:tc>
                  <a:txBody>
                    <a:bodyPr/>
                    <a:lstStyle/>
                    <a:p>
                      <a:r>
                        <a:rPr lang="en-US" sz="2000" dirty="0"/>
                        <a:t>Formal doctoral degree LIS course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16739429"/>
                  </a:ext>
                </a:extLst>
              </a:tr>
            </a:tbl>
          </a:graphicData>
        </a:graphic>
      </p:graphicFrame>
      <p:sp>
        <p:nvSpPr>
          <p:cNvPr id="3" name="TextBox 2"/>
          <p:cNvSpPr txBox="1"/>
          <p:nvPr/>
        </p:nvSpPr>
        <p:spPr>
          <a:xfrm rot="10800000" flipV="1">
            <a:off x="16710" y="335579"/>
            <a:ext cx="12175290" cy="461665"/>
          </a:xfrm>
          <a:prstGeom prst="rect">
            <a:avLst/>
          </a:prstGeom>
          <a:noFill/>
        </p:spPr>
        <p:txBody>
          <a:bodyPr wrap="square" rtlCol="0">
            <a:spAutoFit/>
          </a:bodyPr>
          <a:lstStyle/>
          <a:p>
            <a:pPr algn="ctr"/>
            <a:r>
              <a:rPr lang="en-US" sz="2400" b="1" dirty="0"/>
              <a:t>RTI Fellows’ Prior Research Experience &amp; Research Education Activities</a:t>
            </a:r>
          </a:p>
        </p:txBody>
      </p:sp>
    </p:spTree>
    <p:extLst>
      <p:ext uri="{BB962C8B-B14F-4D97-AF65-F5344CB8AC3E}">
        <p14:creationId xmlns:p14="http://schemas.microsoft.com/office/powerpoint/2010/main" val="1173089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extLst>
              <p:ext uri="{D42A27DB-BD31-4B8C-83A1-F6EECF244321}">
                <p14:modId xmlns:p14="http://schemas.microsoft.com/office/powerpoint/2010/main" val="4274327575"/>
              </p:ext>
            </p:extLst>
          </p:nvPr>
        </p:nvGraphicFramePr>
        <p:xfrm>
          <a:off x="69574" y="1285458"/>
          <a:ext cx="12052851" cy="5466520"/>
        </p:xfrm>
        <a:graphic>
          <a:graphicData uri="http://schemas.openxmlformats.org/drawingml/2006/table">
            <a:tbl>
              <a:tblPr firstRow="1" bandRow="1">
                <a:tableStyleId>{B301B821-A1FF-4177-AEE7-76D212191A09}</a:tableStyleId>
              </a:tblPr>
              <a:tblGrid>
                <a:gridCol w="6254806">
                  <a:extLst>
                    <a:ext uri="{9D8B030D-6E8A-4147-A177-3AD203B41FA5}">
                      <a16:colId xmlns:a16="http://schemas.microsoft.com/office/drawing/2014/main" val="1523869062"/>
                    </a:ext>
                  </a:extLst>
                </a:gridCol>
                <a:gridCol w="1071028">
                  <a:extLst>
                    <a:ext uri="{9D8B030D-6E8A-4147-A177-3AD203B41FA5}">
                      <a16:colId xmlns:a16="http://schemas.microsoft.com/office/drawing/2014/main" val="2855652179"/>
                    </a:ext>
                  </a:extLst>
                </a:gridCol>
                <a:gridCol w="4727017">
                  <a:extLst>
                    <a:ext uri="{9D8B030D-6E8A-4147-A177-3AD203B41FA5}">
                      <a16:colId xmlns:a16="http://schemas.microsoft.com/office/drawing/2014/main" val="161540658"/>
                    </a:ext>
                  </a:extLst>
                </a:gridCol>
              </a:tblGrid>
              <a:tr h="546652">
                <a:tc>
                  <a:txBody>
                    <a:bodyPr/>
                    <a:lstStyle/>
                    <a:p>
                      <a:pPr algn="ctr"/>
                      <a:r>
                        <a:rPr lang="en-US" sz="2000" dirty="0"/>
                        <a:t>REASONS (N=20)</a:t>
                      </a:r>
                      <a:endParaRPr lang="en-US" sz="2000" b="1" dirty="0"/>
                    </a:p>
                  </a:txBody>
                  <a:tcPr>
                    <a:lnB w="12700" cap="flat" cmpd="sng" algn="ctr">
                      <a:solidFill>
                        <a:schemeClr val="tx1"/>
                      </a:solidFill>
                      <a:prstDash val="solid"/>
                      <a:round/>
                      <a:headEnd type="none" w="med" len="med"/>
                      <a:tailEnd type="none" w="med" len="med"/>
                    </a:lnB>
                  </a:tcPr>
                </a:tc>
                <a:tc>
                  <a:txBody>
                    <a:bodyPr/>
                    <a:lstStyle/>
                    <a:p>
                      <a:pPr algn="ctr"/>
                      <a:r>
                        <a:rPr lang="en-US" sz="2000" b="1" dirty="0"/>
                        <a:t>GROUP</a:t>
                      </a:r>
                    </a:p>
                  </a:txBody>
                  <a:tcPr>
                    <a:lnB w="12700" cap="flat" cmpd="sng" algn="ctr">
                      <a:solidFill>
                        <a:schemeClr val="tx1"/>
                      </a:solidFill>
                      <a:prstDash val="solid"/>
                      <a:round/>
                      <a:headEnd type="none" w="med" len="med"/>
                      <a:tailEnd type="none" w="med" len="med"/>
                    </a:lnB>
                  </a:tcPr>
                </a:tc>
                <a:tc>
                  <a:txBody>
                    <a:bodyPr/>
                    <a:lstStyle/>
                    <a:p>
                      <a:pPr algn="ctr"/>
                      <a:r>
                        <a:rPr lang="en-US" sz="2000" b="1" dirty="0"/>
                        <a:t>% IN AGREEMENT </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7237059"/>
                  </a:ext>
                </a:extLst>
              </a:tr>
              <a:tr h="546652">
                <a:tc rowSpan="3">
                  <a:txBody>
                    <a:bodyPr/>
                    <a:lstStyle/>
                    <a:p>
                      <a:endParaRPr lang="en-US" sz="2000" dirty="0"/>
                    </a:p>
                    <a:p>
                      <a:r>
                        <a:rPr lang="en-US" sz="2000" dirty="0"/>
                        <a:t>Will help me contribute to research and scholarship</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3118415786"/>
                  </a:ext>
                </a:extLst>
              </a:tr>
              <a:tr h="546652">
                <a:tc vMerge="1">
                  <a:txBody>
                    <a:bodyPr/>
                    <a:lstStyle/>
                    <a:p>
                      <a:endParaRPr lang="en-US" sz="2000" b="1" dirty="0"/>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802932946"/>
                  </a:ext>
                </a:extLst>
              </a:tr>
              <a:tr h="546652">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b="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27812039"/>
                  </a:ext>
                </a:extLst>
              </a:tr>
              <a:tr h="54665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Will advance the profession </a:t>
                      </a:r>
                    </a:p>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851721650"/>
                  </a:ext>
                </a:extLst>
              </a:tr>
              <a:tr h="546652">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97061292"/>
                  </a:ext>
                </a:extLst>
              </a:tr>
              <a:tr h="546652">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solidFill>
                            <a:schemeClr val="tx1"/>
                          </a:solidFill>
                        </a:rPr>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106026402"/>
                  </a:ext>
                </a:extLst>
              </a:tr>
              <a:tr h="546652">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Will provide opportunity to partner with and understand the needs of researchers</a:t>
                      </a:r>
                    </a:p>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092264095"/>
                  </a:ext>
                </a:extLst>
              </a:tr>
              <a:tr h="546652">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146152693"/>
                  </a:ext>
                </a:extLst>
              </a:tr>
              <a:tr h="546652">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dirty="0"/>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71848146"/>
                  </a:ext>
                </a:extLst>
              </a:tr>
            </a:tbl>
          </a:graphicData>
        </a:graphic>
      </p:graphicFrame>
      <p:sp>
        <p:nvSpPr>
          <p:cNvPr id="2" name="TextBox 1"/>
          <p:cNvSpPr txBox="1"/>
          <p:nvPr/>
        </p:nvSpPr>
        <p:spPr>
          <a:xfrm>
            <a:off x="0" y="-261610"/>
            <a:ext cx="12192000" cy="1384995"/>
          </a:xfrm>
          <a:prstGeom prst="rect">
            <a:avLst/>
          </a:prstGeom>
          <a:noFill/>
        </p:spPr>
        <p:txBody>
          <a:bodyPr wrap="square" rtlCol="0">
            <a:spAutoFit/>
          </a:bodyPr>
          <a:lstStyle/>
          <a:p>
            <a:pPr algn="ctr"/>
            <a:endParaRPr lang="en-US" sz="2800" b="1" dirty="0"/>
          </a:p>
          <a:p>
            <a:pPr algn="ctr"/>
            <a:r>
              <a:rPr lang="en-US" sz="2800" b="1" dirty="0"/>
              <a:t>Fellows’ Reasons for Participating in the RTI </a:t>
            </a:r>
          </a:p>
          <a:p>
            <a:pPr algn="ctr"/>
            <a:r>
              <a:rPr lang="en-US" sz="2800" dirty="0"/>
              <a:t>(highest ranked reasons)</a:t>
            </a:r>
          </a:p>
        </p:txBody>
      </p:sp>
    </p:spTree>
    <p:extLst>
      <p:ext uri="{BB962C8B-B14F-4D97-AF65-F5344CB8AC3E}">
        <p14:creationId xmlns:p14="http://schemas.microsoft.com/office/powerpoint/2010/main" val="124281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1547A719-9CEC-9C43-8C7B-F60F5484CF21}"/>
              </a:ext>
            </a:extLst>
          </p:cNvPr>
          <p:cNvGraphicFramePr>
            <a:graphicFrameLocks noGrp="1"/>
          </p:cNvGraphicFramePr>
          <p:nvPr>
            <p:extLst>
              <p:ext uri="{D42A27DB-BD31-4B8C-83A1-F6EECF244321}">
                <p14:modId xmlns:p14="http://schemas.microsoft.com/office/powerpoint/2010/main" val="3063711038"/>
              </p:ext>
            </p:extLst>
          </p:nvPr>
        </p:nvGraphicFramePr>
        <p:xfrm>
          <a:off x="0" y="1192696"/>
          <a:ext cx="12192000" cy="5493028"/>
        </p:xfrm>
        <a:graphic>
          <a:graphicData uri="http://schemas.openxmlformats.org/drawingml/2006/table">
            <a:tbl>
              <a:tblPr firstRow="1" bandRow="1">
                <a:tableStyleId>{B301B821-A1FF-4177-AEE7-76D212191A09}</a:tableStyleId>
              </a:tblPr>
              <a:tblGrid>
                <a:gridCol w="7144487">
                  <a:extLst>
                    <a:ext uri="{9D8B030D-6E8A-4147-A177-3AD203B41FA5}">
                      <a16:colId xmlns:a16="http://schemas.microsoft.com/office/drawing/2014/main" val="1523869062"/>
                    </a:ext>
                  </a:extLst>
                </a:gridCol>
                <a:gridCol w="932388">
                  <a:extLst>
                    <a:ext uri="{9D8B030D-6E8A-4147-A177-3AD203B41FA5}">
                      <a16:colId xmlns:a16="http://schemas.microsoft.com/office/drawing/2014/main" val="2855652179"/>
                    </a:ext>
                  </a:extLst>
                </a:gridCol>
                <a:gridCol w="4115125">
                  <a:extLst>
                    <a:ext uri="{9D8B030D-6E8A-4147-A177-3AD203B41FA5}">
                      <a16:colId xmlns:a16="http://schemas.microsoft.com/office/drawing/2014/main" val="161540658"/>
                    </a:ext>
                  </a:extLst>
                </a:gridCol>
              </a:tblGrid>
              <a:tr h="705808">
                <a:tc>
                  <a:txBody>
                    <a:bodyPr/>
                    <a:lstStyle/>
                    <a:p>
                      <a:pPr algn="ctr"/>
                      <a:r>
                        <a:rPr lang="en-US" sz="2000" dirty="0"/>
                        <a:t>REASONS (N=20)</a:t>
                      </a:r>
                      <a:endParaRPr lang="en-US" sz="2000" b="1" dirty="0"/>
                    </a:p>
                  </a:txBody>
                  <a:tcPr>
                    <a:lnB w="12700" cap="flat" cmpd="sng" algn="ctr">
                      <a:solidFill>
                        <a:schemeClr val="tx1"/>
                      </a:solidFill>
                      <a:prstDash val="solid"/>
                      <a:round/>
                      <a:headEnd type="none" w="med" len="med"/>
                      <a:tailEnd type="none" w="med" len="med"/>
                    </a:lnB>
                  </a:tcPr>
                </a:tc>
                <a:tc>
                  <a:txBody>
                    <a:bodyPr/>
                    <a:lstStyle/>
                    <a:p>
                      <a:pPr algn="ctr"/>
                      <a:r>
                        <a:rPr lang="en-US" sz="2000" b="1" dirty="0"/>
                        <a:t>GROUP</a:t>
                      </a:r>
                    </a:p>
                  </a:txBody>
                  <a:tcPr>
                    <a:lnB w="12700" cap="flat" cmpd="sng" algn="ctr">
                      <a:solidFill>
                        <a:schemeClr val="tx1"/>
                      </a:solidFill>
                      <a:prstDash val="solid"/>
                      <a:round/>
                      <a:headEnd type="none" w="med" len="med"/>
                      <a:tailEnd type="none" w="med" len="med"/>
                    </a:lnB>
                  </a:tcPr>
                </a:tc>
                <a:tc>
                  <a:txBody>
                    <a:bodyPr/>
                    <a:lstStyle/>
                    <a:p>
                      <a:pPr algn="ctr"/>
                      <a:r>
                        <a:rPr lang="en-US" sz="2000" b="1" dirty="0"/>
                        <a:t>% IN AGREEMENT </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57237059"/>
                  </a:ext>
                </a:extLst>
              </a:tr>
              <a:tr h="398935">
                <a:tc rowSpan="3">
                  <a:txBody>
                    <a:bodyPr/>
                    <a:lstStyle/>
                    <a:p>
                      <a:r>
                        <a:rPr lang="en-US" sz="2000" dirty="0"/>
                        <a:t>Will increase likelihood I will conduct program evaluations and assessments</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100%</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42880199"/>
                  </a:ext>
                </a:extLst>
              </a:tr>
              <a:tr h="398935">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908472564"/>
                  </a:ext>
                </a:extLst>
              </a:tr>
              <a:tr h="398935">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solidFill>
                            <a:schemeClr val="tx1"/>
                          </a:solidFill>
                        </a:rPr>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b="0" dirty="0">
                          <a:solidFill>
                            <a:schemeClr val="tx1"/>
                          </a:solidFill>
                        </a:rPr>
                        <a:t>   70%</a:t>
                      </a:r>
                      <a:r>
                        <a:rPr lang="en-US" sz="2000" b="0" dirty="0">
                          <a:solidFill>
                            <a:schemeClr val="accent6">
                              <a:lumMod val="20000"/>
                              <a:lumOff val="80000"/>
                            </a:schemeClr>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28152060"/>
                  </a:ext>
                </a:extLst>
              </a:tr>
              <a:tr h="398935">
                <a:tc rowSpan="3">
                  <a:txBody>
                    <a:bodyPr/>
                    <a:lstStyle/>
                    <a:p>
                      <a:r>
                        <a:rPr lang="en-US" sz="2000" dirty="0"/>
                        <a:t>Will increase likelihood I will engage in evidence-based decision making</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95%</a:t>
                      </a:r>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551521089"/>
                  </a:ext>
                </a:extLst>
              </a:tr>
              <a:tr h="398935">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b="0" dirty="0"/>
                        <a:t>95%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237981319"/>
                  </a:ext>
                </a:extLst>
              </a:tr>
              <a:tr h="398935">
                <a:tc vMerge="1">
                  <a:txBody>
                    <a:bodyPr/>
                    <a:lstStyle/>
                    <a:p>
                      <a:endParaRPr lang="en-US" sz="20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b="0" dirty="0"/>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972473893"/>
                  </a:ext>
                </a:extLst>
              </a:tr>
              <a:tr h="398935">
                <a:tc rowSpan="3">
                  <a:txBody>
                    <a:bodyPr/>
                    <a:lstStyle/>
                    <a:p>
                      <a:r>
                        <a:rPr lang="en-US" sz="2000" dirty="0"/>
                        <a:t>Will help demonstrate the value of my library to my administration and users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85%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2912968247"/>
                  </a:ext>
                </a:extLst>
              </a:tr>
              <a:tr h="398935">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100%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817431971"/>
                  </a:ext>
                </a:extLst>
              </a:tr>
              <a:tr h="398935">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dirty="0"/>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058003323"/>
                  </a:ext>
                </a:extLst>
              </a:tr>
              <a:tr h="398935">
                <a:tc rowSpan="3">
                  <a:txBody>
                    <a:bodyPr/>
                    <a:lstStyle/>
                    <a:p>
                      <a:r>
                        <a:rPr lang="en-US" sz="2000" dirty="0"/>
                        <a:t>Will support my tenure and/or promotion efforts</a:t>
                      </a:r>
                    </a:p>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tc>
                  <a:txBody>
                    <a:bodyPr/>
                    <a:lstStyle/>
                    <a:p>
                      <a:pPr algn="ctr"/>
                      <a:r>
                        <a:rPr lang="en-US" sz="2000" dirty="0"/>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AFCFF"/>
                    </a:solidFill>
                  </a:tcPr>
                </a:tc>
                <a:extLst>
                  <a:ext uri="{0D108BD9-81ED-4DB2-BD59-A6C34878D82A}">
                    <a16:rowId xmlns:a16="http://schemas.microsoft.com/office/drawing/2014/main" val="1099065832"/>
                  </a:ext>
                </a:extLst>
              </a:tr>
              <a:tr h="398935">
                <a:tc vMerge="1">
                  <a:txBody>
                    <a:bodyPr/>
                    <a:lstStyle/>
                    <a:p>
                      <a:endParaRPr lang="en-US"/>
                    </a:p>
                  </a:txBody>
                  <a:tcPr/>
                </a:tc>
                <a:tc>
                  <a:txBody>
                    <a:bodyPr/>
                    <a:lstStyle/>
                    <a:p>
                      <a:pPr algn="ctr"/>
                      <a:r>
                        <a:rPr lang="en-US" sz="2000" b="0" dirty="0"/>
                        <a:t>C2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lang="en-US" sz="20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991296915"/>
                  </a:ext>
                </a:extLst>
              </a:tr>
              <a:tr h="398935">
                <a:tc vMerge="1">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n-US" sz="2000" b="0" dirty="0"/>
                        <a:t>C3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lang="en-US" sz="2000" dirty="0"/>
                        <a:t>70%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197112165"/>
                  </a:ext>
                </a:extLst>
              </a:tr>
            </a:tbl>
          </a:graphicData>
        </a:graphic>
      </p:graphicFrame>
      <p:sp>
        <p:nvSpPr>
          <p:cNvPr id="2" name="TextBox 1"/>
          <p:cNvSpPr txBox="1"/>
          <p:nvPr/>
        </p:nvSpPr>
        <p:spPr>
          <a:xfrm>
            <a:off x="0" y="0"/>
            <a:ext cx="12192000" cy="954107"/>
          </a:xfrm>
          <a:prstGeom prst="rect">
            <a:avLst/>
          </a:prstGeom>
          <a:noFill/>
        </p:spPr>
        <p:txBody>
          <a:bodyPr wrap="square" rtlCol="0">
            <a:spAutoFit/>
          </a:bodyPr>
          <a:lstStyle/>
          <a:p>
            <a:pPr algn="ctr"/>
            <a:endParaRPr lang="en-US" sz="2800" b="1" dirty="0"/>
          </a:p>
          <a:p>
            <a:pPr algn="ctr"/>
            <a:r>
              <a:rPr lang="en-US" sz="2800" b="1" dirty="0"/>
              <a:t>Fellows’ Reasons for Participating in the RTI (</a:t>
            </a:r>
            <a:r>
              <a:rPr lang="en-US" sz="2800" b="1" dirty="0" err="1"/>
              <a:t>Cont</a:t>
            </a:r>
            <a:r>
              <a:rPr lang="en-US" sz="2800" b="1" dirty="0"/>
              <a:t>)</a:t>
            </a:r>
          </a:p>
        </p:txBody>
      </p:sp>
    </p:spTree>
    <p:extLst>
      <p:ext uri="{BB962C8B-B14F-4D97-AF65-F5344CB8AC3E}">
        <p14:creationId xmlns:p14="http://schemas.microsoft.com/office/powerpoint/2010/main" val="1117135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E832EC1-37AC-054A-ACBE-E981EE09A818}"/>
              </a:ext>
            </a:extLst>
          </p:cNvPr>
          <p:cNvPicPr>
            <a:picLocks noChangeAspect="1"/>
          </p:cNvPicPr>
          <p:nvPr/>
        </p:nvPicPr>
        <p:blipFill rotWithShape="1">
          <a:blip r:embed="rId3"/>
          <a:srcRect l="-1580" r="-1580"/>
          <a:stretch/>
        </p:blipFill>
        <p:spPr>
          <a:xfrm>
            <a:off x="-192633" y="0"/>
            <a:ext cx="12577266" cy="6858000"/>
          </a:xfrm>
          <a:prstGeom prst="rect">
            <a:avLst/>
          </a:prstGeom>
        </p:spPr>
      </p:pic>
      <p:sp>
        <p:nvSpPr>
          <p:cNvPr id="2" name="Title 1">
            <a:extLst>
              <a:ext uri="{FF2B5EF4-FFF2-40B4-BE49-F238E27FC236}">
                <a16:creationId xmlns:a16="http://schemas.microsoft.com/office/drawing/2014/main" id="{DF05030B-973D-874B-8254-31CDC5DE8D2F}"/>
              </a:ext>
            </a:extLst>
          </p:cNvPr>
          <p:cNvSpPr>
            <a:spLocks noGrp="1"/>
          </p:cNvSpPr>
          <p:nvPr>
            <p:ph type="ctrTitle"/>
          </p:nvPr>
        </p:nvSpPr>
        <p:spPr>
          <a:xfrm>
            <a:off x="2349473" y="0"/>
            <a:ext cx="9144000" cy="972457"/>
          </a:xfrm>
        </p:spPr>
        <p:txBody>
          <a:bodyPr>
            <a:normAutofit fontScale="90000"/>
          </a:bodyPr>
          <a:lstStyle/>
          <a:p>
            <a:pPr algn="l"/>
            <a:r>
              <a:rPr lang="en-US" sz="4000" b="1" dirty="0">
                <a:solidFill>
                  <a:srgbClr val="073C6E"/>
                </a:solidFill>
              </a:rPr>
              <a:t>Determining Confidence Levels of Participants</a:t>
            </a:r>
            <a:endParaRPr lang="en-US" sz="2000" b="1" dirty="0">
              <a:solidFill>
                <a:srgbClr val="073C6E"/>
              </a:solidFill>
            </a:endParaRPr>
          </a:p>
        </p:txBody>
      </p:sp>
      <p:sp>
        <p:nvSpPr>
          <p:cNvPr id="3" name="Subtitle 2">
            <a:extLst>
              <a:ext uri="{FF2B5EF4-FFF2-40B4-BE49-F238E27FC236}">
                <a16:creationId xmlns:a16="http://schemas.microsoft.com/office/drawing/2014/main" id="{141FE1D9-F6C8-AE47-A2C7-A30FC32F860E}"/>
              </a:ext>
            </a:extLst>
          </p:cNvPr>
          <p:cNvSpPr>
            <a:spLocks noGrp="1"/>
          </p:cNvSpPr>
          <p:nvPr>
            <p:ph type="subTitle" idx="1"/>
          </p:nvPr>
        </p:nvSpPr>
        <p:spPr>
          <a:xfrm>
            <a:off x="2115402" y="1110705"/>
            <a:ext cx="9771797" cy="4819447"/>
          </a:xfrm>
        </p:spPr>
        <p:txBody>
          <a:bodyPr>
            <a:normAutofit fontScale="47500" lnSpcReduction="20000"/>
          </a:bodyPr>
          <a:lstStyle/>
          <a:p>
            <a:pPr algn="l">
              <a:buClr>
                <a:srgbClr val="1A71A6"/>
              </a:buClr>
            </a:pPr>
            <a:endParaRPr lang="en-US" dirty="0"/>
          </a:p>
          <a:p>
            <a:pPr marL="342900" indent="-342900" algn="l">
              <a:buClr>
                <a:srgbClr val="1A71A6"/>
              </a:buClr>
              <a:buFont typeface="Arial" panose="020B0604020202020204" pitchFamily="34" charset="0"/>
              <a:buChar char="•"/>
            </a:pPr>
            <a:r>
              <a:rPr lang="en-US" sz="5500" dirty="0"/>
              <a:t>A pre- and post- assessment instrument based on Librarian Research Confidence Scale (LRCS-10) (</a:t>
            </a:r>
            <a:r>
              <a:rPr lang="en-US" sz="5500" dirty="0" err="1"/>
              <a:t>Brancolini</a:t>
            </a:r>
            <a:r>
              <a:rPr lang="en-US" sz="5500" dirty="0"/>
              <a:t> &amp; Kennedy, 2017)</a:t>
            </a:r>
          </a:p>
          <a:p>
            <a:pPr algn="l">
              <a:buClr>
                <a:srgbClr val="1A71A6"/>
              </a:buClr>
            </a:pPr>
            <a:endParaRPr lang="en-US" sz="5500" dirty="0"/>
          </a:p>
          <a:p>
            <a:pPr marL="342900" indent="-342900" algn="l">
              <a:buClr>
                <a:srgbClr val="1A71A6"/>
              </a:buClr>
              <a:buFont typeface="Arial" panose="020B0604020202020204" pitchFamily="34" charset="0"/>
              <a:buChar char="•"/>
            </a:pPr>
            <a:r>
              <a:rPr lang="en-US" sz="5500" dirty="0"/>
              <a:t>Pre-assessment survey deployment:</a:t>
            </a:r>
          </a:p>
          <a:p>
            <a:pPr marL="800100" lvl="1" indent="-342900" algn="l">
              <a:buClr>
                <a:srgbClr val="1A71A6"/>
              </a:buClr>
              <a:buFont typeface="Arial" panose="020B0604020202020204" pitchFamily="34" charset="0"/>
              <a:buChar char="•"/>
            </a:pPr>
            <a:r>
              <a:rPr lang="en-US" sz="5500" dirty="0"/>
              <a:t>Cohort 1: May 3-31, 2018</a:t>
            </a:r>
          </a:p>
          <a:p>
            <a:pPr marL="800100" lvl="1" indent="-342900" algn="l">
              <a:buClr>
                <a:srgbClr val="1A71A6"/>
              </a:buClr>
              <a:buFont typeface="Arial" panose="020B0604020202020204" pitchFamily="34" charset="0"/>
              <a:buChar char="•"/>
            </a:pPr>
            <a:r>
              <a:rPr lang="en-US" sz="5500" dirty="0"/>
              <a:t>Cohort 2: May 15-31, 2019</a:t>
            </a:r>
          </a:p>
          <a:p>
            <a:pPr marL="800100" lvl="1" indent="-342900" algn="l">
              <a:buClr>
                <a:srgbClr val="1A71A6"/>
              </a:buClr>
              <a:buFont typeface="Arial" panose="020B0604020202020204" pitchFamily="34" charset="0"/>
              <a:buChar char="•"/>
            </a:pPr>
            <a:r>
              <a:rPr lang="en-US" sz="5500" dirty="0"/>
              <a:t>Cohort 3: June 22-26, 2020</a:t>
            </a:r>
          </a:p>
          <a:p>
            <a:pPr algn="l">
              <a:buClr>
                <a:srgbClr val="1A71A6"/>
              </a:buClr>
            </a:pPr>
            <a:endParaRPr lang="en-US" sz="5500" dirty="0"/>
          </a:p>
          <a:p>
            <a:pPr marL="342900" indent="-342900" algn="l">
              <a:buClr>
                <a:srgbClr val="1A71A6"/>
              </a:buClr>
              <a:buFont typeface="Arial" panose="020B0604020202020204" pitchFamily="34" charset="0"/>
              <a:buChar char="•"/>
            </a:pPr>
            <a:r>
              <a:rPr lang="en-US" sz="5500" dirty="0"/>
              <a:t>Post-assessment survey deployment:</a:t>
            </a:r>
          </a:p>
          <a:p>
            <a:pPr marL="800100" lvl="1" indent="-342900" algn="l">
              <a:buClr>
                <a:srgbClr val="1A71A6"/>
              </a:buClr>
              <a:buFont typeface="Arial" panose="020B0604020202020204" pitchFamily="34" charset="0"/>
              <a:buChar char="•"/>
            </a:pPr>
            <a:r>
              <a:rPr lang="en-US" sz="5500" dirty="0"/>
              <a:t>Cohort 1: August 14-31, 2018 </a:t>
            </a:r>
          </a:p>
          <a:p>
            <a:pPr marL="800100" lvl="1" indent="-342900" algn="l">
              <a:buClr>
                <a:srgbClr val="1A71A6"/>
              </a:buClr>
              <a:buFont typeface="Arial" panose="020B0604020202020204" pitchFamily="34" charset="0"/>
              <a:buChar char="•"/>
            </a:pPr>
            <a:r>
              <a:rPr lang="en-US" sz="5500" dirty="0"/>
              <a:t>Cohort 2: August 22-29, 2019</a:t>
            </a:r>
          </a:p>
          <a:p>
            <a:pPr marL="800100" lvl="1" indent="-342900" algn="l">
              <a:buClr>
                <a:srgbClr val="1A71A6"/>
              </a:buClr>
              <a:buFont typeface="Arial" panose="020B0604020202020204" pitchFamily="34" charset="0"/>
              <a:buChar char="•"/>
            </a:pPr>
            <a:r>
              <a:rPr lang="en-US" sz="5500" dirty="0"/>
              <a:t>Cohort 3: September 3- 11, 2020</a:t>
            </a:r>
          </a:p>
          <a:p>
            <a:pPr algn="l">
              <a:buClr>
                <a:srgbClr val="1A71A6"/>
              </a:buClr>
            </a:pPr>
            <a:endParaRPr lang="en-US" sz="5500" dirty="0"/>
          </a:p>
          <a:p>
            <a:pPr marL="342900" indent="-342900" algn="l">
              <a:buClr>
                <a:srgbClr val="1A71A6"/>
              </a:buClr>
              <a:buFont typeface="Arial" panose="020B0604020202020204" pitchFamily="34" charset="0"/>
              <a:buChar char="•"/>
            </a:pPr>
            <a:endParaRPr lang="en-US" sz="3700" dirty="0"/>
          </a:p>
          <a:p>
            <a:pPr marL="342900" indent="-342900" algn="l">
              <a:buClr>
                <a:srgbClr val="1A71A6"/>
              </a:buClr>
              <a:buFont typeface="Arial" panose="020B0604020202020204" pitchFamily="34" charset="0"/>
              <a:buChar char="•"/>
            </a:pPr>
            <a:endParaRPr lang="en-US" sz="3700" dirty="0"/>
          </a:p>
          <a:p>
            <a:pPr algn="l">
              <a:buClr>
                <a:srgbClr val="1A71A6"/>
              </a:buClr>
            </a:pPr>
            <a:endParaRPr lang="en-US" dirty="0"/>
          </a:p>
          <a:p>
            <a:pPr lvl="1" algn="l">
              <a:buClr>
                <a:srgbClr val="1A71A6"/>
              </a:buClr>
            </a:pPr>
            <a:endParaRPr lang="en-US" dirty="0"/>
          </a:p>
          <a:p>
            <a:endParaRPr lang="en-US" dirty="0"/>
          </a:p>
        </p:txBody>
      </p:sp>
    </p:spTree>
    <p:extLst>
      <p:ext uri="{BB962C8B-B14F-4D97-AF65-F5344CB8AC3E}">
        <p14:creationId xmlns:p14="http://schemas.microsoft.com/office/powerpoint/2010/main" val="29326205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13026</TotalTime>
  <Words>6832</Words>
  <Application>Microsoft Macintosh PowerPoint</Application>
  <PresentationFormat>Widescreen</PresentationFormat>
  <Paragraphs>1411</Paragraphs>
  <Slides>34</Slides>
  <Notes>34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Transforming Practice through an Innovative Training Model: MLA Research Training Institute</vt:lpstr>
      <vt:lpstr>Goals of MLA Research Training Institute</vt:lpstr>
      <vt:lpstr>Features of the Research Training Institute (2018, 2019, &amp; 2020 institutes)</vt:lpstr>
      <vt:lpstr>RTI Cohorts &amp; Assessments</vt:lpstr>
      <vt:lpstr>Research Questions</vt:lpstr>
      <vt:lpstr>PowerPoint Presentation</vt:lpstr>
      <vt:lpstr>PowerPoint Presentation</vt:lpstr>
      <vt:lpstr>PowerPoint Presentation</vt:lpstr>
      <vt:lpstr>Determining Confidence Levels of Participants</vt:lpstr>
      <vt:lpstr>Analyzing Confidence Levels of Participants</vt:lpstr>
      <vt:lpstr>Research Confidence Levels Before and After Workshop  Wilcoxon Signed Ranks Test Results</vt:lpstr>
      <vt:lpstr>PowerPoint Presentation</vt:lpstr>
      <vt:lpstr>PowerPoint Presentation</vt:lpstr>
      <vt:lpstr>PowerPoint Presentation</vt:lpstr>
      <vt:lpstr>PowerPoint Presentation</vt:lpstr>
      <vt:lpstr>PowerPoint Presentation</vt:lpstr>
      <vt:lpstr>Research Confidence Levels  Before, After, &amp; One Year After Workshop  Friedman Test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Research Progress of Cohort 1 </vt:lpstr>
      <vt:lpstr>Research Progress of Cohort 2</vt:lpstr>
      <vt:lpstr>PowerPoint Presentation</vt:lpstr>
      <vt:lpstr>Conclusions:  </vt:lpstr>
      <vt:lpstr>Conclusions: (Cont)</vt:lpstr>
      <vt:lpstr>Reference</vt:lpstr>
      <vt:lpstr>Comments/Questions?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Training Institute</dc:title>
  <dc:creator>Susan Lessick</dc:creator>
  <cp:lastModifiedBy>Susan Lessick</cp:lastModifiedBy>
  <cp:revision>279</cp:revision>
  <cp:lastPrinted>2021-04-28T19:23:28Z</cp:lastPrinted>
  <dcterms:created xsi:type="dcterms:W3CDTF">2019-04-09T22:53:40Z</dcterms:created>
  <dcterms:modified xsi:type="dcterms:W3CDTF">2021-05-01T22:38:58Z</dcterms:modified>
</cp:coreProperties>
</file>