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tiff" ContentType="image/tif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22"/>
  </p:notesMasterIdLst>
  <p:sldIdLst>
    <p:sldId id="257" r:id="rId2"/>
    <p:sldId id="256" r:id="rId3"/>
    <p:sldId id="258" r:id="rId4"/>
    <p:sldId id="275" r:id="rId5"/>
    <p:sldId id="259" r:id="rId6"/>
    <p:sldId id="260" r:id="rId7"/>
    <p:sldId id="261" r:id="rId8"/>
    <p:sldId id="262" r:id="rId9"/>
    <p:sldId id="263" r:id="rId10"/>
    <p:sldId id="264" r:id="rId11"/>
    <p:sldId id="265" r:id="rId12"/>
    <p:sldId id="266" r:id="rId13"/>
    <p:sldId id="267" r:id="rId14"/>
    <p:sldId id="268" r:id="rId15"/>
    <p:sldId id="269" r:id="rId16"/>
    <p:sldId id="270" r:id="rId17"/>
    <p:sldId id="271" r:id="rId18"/>
    <p:sldId id="272" r:id="rId19"/>
    <p:sldId id="273" r:id="rId20"/>
    <p:sldId id="274" r:id="rId2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A71A6"/>
    <a:srgbClr val="073C6E"/>
    <a:srgbClr val="082D4A"/>
    <a:srgbClr val="34CDD2"/>
    <a:srgbClr val="105184"/>
    <a:srgbClr val="27649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0163"/>
    <p:restoredTop sz="76828" autoAdjust="0"/>
  </p:normalViewPr>
  <p:slideViewPr>
    <p:cSldViewPr snapToGrid="0" snapToObjects="1">
      <p:cViewPr>
        <p:scale>
          <a:sx n="76" d="100"/>
          <a:sy n="76" d="100"/>
        </p:scale>
        <p:origin x="-546" y="-72"/>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709D51E-434C-974A-9142-632C8BE79EE2}" type="datetimeFigureOut">
              <a:rPr lang="en-US" smtClean="0"/>
              <a:t>8/1/2018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8B83925-F481-864B-8FF1-2AFC304706E1}" type="slidenum">
              <a:rPr lang="en-US" smtClean="0"/>
              <a:t>‹#›</a:t>
            </a:fld>
            <a:endParaRPr lang="en-US"/>
          </a:p>
        </p:txBody>
      </p:sp>
    </p:spTree>
    <p:extLst>
      <p:ext uri="{BB962C8B-B14F-4D97-AF65-F5344CB8AC3E}">
        <p14:creationId xmlns:p14="http://schemas.microsoft.com/office/powerpoint/2010/main" val="396710333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3" Type="http://schemas.openxmlformats.org/officeDocument/2006/relationships/hyperlink" Target="http://www.mlanet.org/d/do/940" TargetMode="External"/><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u="none" strike="noStrike" kern="1200" dirty="0">
                <a:solidFill>
                  <a:schemeClr val="tx1"/>
                </a:solidFill>
                <a:effectLst/>
                <a:latin typeface="+mn-lt"/>
                <a:ea typeface="+mn-ea"/>
                <a:cs typeface="+mn-cs"/>
              </a:rPr>
              <a:t>Good afternoon! I’m Susan Lessick, Librarian Emerita from the University of California, Irvine. This afternoon I am going to report on the new MLA Research Training Institute for Health Sciences Librarians (RTI). </a:t>
            </a:r>
            <a:endParaRPr lang="en-US" dirty="0"/>
          </a:p>
          <a:p>
            <a:endParaRPr lang="en-US" dirty="0"/>
          </a:p>
        </p:txBody>
      </p:sp>
      <p:sp>
        <p:nvSpPr>
          <p:cNvPr id="4" name="Slide Number Placeholder 3"/>
          <p:cNvSpPr>
            <a:spLocks noGrp="1"/>
          </p:cNvSpPr>
          <p:nvPr>
            <p:ph type="sldNum" sz="quarter" idx="10"/>
          </p:nvPr>
        </p:nvSpPr>
        <p:spPr/>
        <p:txBody>
          <a:bodyPr/>
          <a:lstStyle/>
          <a:p>
            <a:fld id="{28B83925-F481-864B-8FF1-2AFC304706E1}" type="slidenum">
              <a:rPr lang="en-US" smtClean="0"/>
              <a:t>1</a:t>
            </a:fld>
            <a:endParaRPr lang="en-US"/>
          </a:p>
        </p:txBody>
      </p:sp>
    </p:spTree>
    <p:extLst>
      <p:ext uri="{BB962C8B-B14F-4D97-AF65-F5344CB8AC3E}">
        <p14:creationId xmlns:p14="http://schemas.microsoft.com/office/powerpoint/2010/main" val="155091484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The application process for the RTI was developed by the RITF with assistance from a small planning team. We hope this process is easy to understand for MLA members, provides helpful aids for people who may be considering submitting an application to the program, and provides sufficient information for the RTI Jury to use in evaluating applications.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r>
              <a:rPr lang="en-US" dirty="0"/>
              <a:t>Applicants submit an online application to apply. They also submit a brief statement on learning goals (“</a:t>
            </a:r>
            <a:r>
              <a:rPr lang="en-US" sz="1200" b="0" i="0" kern="1200" dirty="0">
                <a:solidFill>
                  <a:schemeClr val="tx1"/>
                </a:solidFill>
                <a:effectLst/>
                <a:latin typeface="+mn-lt"/>
                <a:ea typeface="+mn-ea"/>
                <a:cs typeface="+mn-cs"/>
              </a:rPr>
              <a:t>Explain why you are applying and what you are hoping to gain from participation in the Institute”; a </a:t>
            </a:r>
            <a:r>
              <a:rPr lang="en-US" dirty="0"/>
              <a:t>research proposal; their CV; and a letter of support from director/dean/administrator.</a:t>
            </a:r>
          </a:p>
          <a:p>
            <a:endParaRPr lang="en-US" dirty="0"/>
          </a:p>
          <a:p>
            <a:r>
              <a:rPr lang="en-US" dirty="0"/>
              <a:t>This year the application process was open Nov 15 – Dec 8, 2017. Applications were reviewed by the RTI Jury in Dec and Feb. Notifications were sent to the applicants in mid April.</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Role of RTI Project Director</a:t>
            </a:r>
            <a:r>
              <a:rPr lang="en-US" dirty="0"/>
              <a:t>. As Project Director, my role is to assist potential applicants with this process.  Because I do not participate in the jury review and selection process  – I am very happy to provide information and answer questions from potential applicants. I see my role as a resource for anyone needing help, tips &amp; guidance with their applications, research topic ideas, and proposals. So</a:t>
            </a:r>
            <a:r>
              <a:rPr lang="en-US" baseline="0" dirty="0"/>
              <a:t>  </a:t>
            </a:r>
            <a:r>
              <a:rPr lang="en-US" dirty="0"/>
              <a:t>potential applicants of the RTI should feel free to contact me.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I also want to point out that there is lots of information and tips about the process on the RTI website, so, I would also encourage you to visit the RTI website.</a:t>
            </a:r>
          </a:p>
          <a:p>
            <a:endParaRPr lang="en-US" dirty="0"/>
          </a:p>
        </p:txBody>
      </p:sp>
      <p:sp>
        <p:nvSpPr>
          <p:cNvPr id="4" name="Slide Number Placeholder 3"/>
          <p:cNvSpPr>
            <a:spLocks noGrp="1"/>
          </p:cNvSpPr>
          <p:nvPr>
            <p:ph type="sldNum" sz="quarter" idx="10"/>
          </p:nvPr>
        </p:nvSpPr>
        <p:spPr/>
        <p:txBody>
          <a:bodyPr/>
          <a:lstStyle/>
          <a:p>
            <a:fld id="{28B83925-F481-864B-8FF1-2AFC304706E1}" type="slidenum">
              <a:rPr lang="en-US" smtClean="0"/>
              <a:t>10</a:t>
            </a:fld>
            <a:endParaRPr lang="en-US"/>
          </a:p>
        </p:txBody>
      </p:sp>
    </p:spTree>
    <p:extLst>
      <p:ext uri="{BB962C8B-B14F-4D97-AF65-F5344CB8AC3E}">
        <p14:creationId xmlns:p14="http://schemas.microsoft.com/office/powerpoint/2010/main" val="26998815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The RTI Jury reviews all applications and makes decisions on admissions to the program and scholarships for the applicants.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The review process for applications uses a strict research-based protocol In evaluating, scoring, and ranking applications. This ensures an unbiased evaluation of each application. Certain items in the application are blinded (learning goals statement &amp; proposal) during the review. Rubrics for each component are used to assist decision-making. One of the rubrics measures the quality of the research proposal submitted. This rubric will also be used to assess the quality of the Fellows’ completed research study at the end of the program to measure the Fellows’ progress.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This year we had 42 applications and the RTI Jury selected 20 applicants for participation in the 2018 RTI program. We were also able to provide scholarships for every selected applicant who indicated a need for financial support – we feel very good about that. I would like to recognize the Fellows in the audience who will be attending the first-ever RTI program in Chicago this summer. Can any new RTI Fellows is the audience, please stand so you can be recognized! </a:t>
            </a:r>
          </a:p>
          <a:p>
            <a:endParaRPr lang="en-US" dirty="0"/>
          </a:p>
        </p:txBody>
      </p:sp>
      <p:sp>
        <p:nvSpPr>
          <p:cNvPr id="4" name="Slide Number Placeholder 3"/>
          <p:cNvSpPr>
            <a:spLocks noGrp="1"/>
          </p:cNvSpPr>
          <p:nvPr>
            <p:ph type="sldNum" sz="quarter" idx="10"/>
          </p:nvPr>
        </p:nvSpPr>
        <p:spPr/>
        <p:txBody>
          <a:bodyPr/>
          <a:lstStyle/>
          <a:p>
            <a:fld id="{28B83925-F481-864B-8FF1-2AFC304706E1}" type="slidenum">
              <a:rPr lang="en-US" smtClean="0"/>
              <a:t>11</a:t>
            </a:fld>
            <a:endParaRPr lang="en-US"/>
          </a:p>
        </p:txBody>
      </p:sp>
    </p:spTree>
    <p:extLst>
      <p:ext uri="{BB962C8B-B14F-4D97-AF65-F5344CB8AC3E}">
        <p14:creationId xmlns:p14="http://schemas.microsoft.com/office/powerpoint/2010/main" val="81726021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dirty="0">
                <a:solidFill>
                  <a:schemeClr val="tx1"/>
                </a:solidFill>
                <a:effectLst/>
                <a:latin typeface="+mn-lt"/>
                <a:ea typeface="+mn-ea"/>
                <a:cs typeface="+mn-cs"/>
              </a:rPr>
              <a:t>RTI training program is one year in length.</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0" i="0" u="none" strike="noStrike" kern="1200" dirty="0">
              <a:solidFill>
                <a:schemeClr val="tx1"/>
              </a:solidFill>
              <a:effectLst/>
              <a:latin typeface="+mn-lt"/>
              <a:ea typeface="+mn-ea"/>
              <a:cs typeface="+mn-cs"/>
            </a:endParaRPr>
          </a:p>
          <a:p>
            <a:pPr rtl="0" latinLnBrk="0"/>
            <a:r>
              <a:rPr lang="en-US" sz="1200" b="0" i="0" kern="1200" dirty="0">
                <a:solidFill>
                  <a:schemeClr val="tx1"/>
                </a:solidFill>
                <a:effectLst/>
                <a:latin typeface="+mn-lt"/>
                <a:ea typeface="+mn-ea"/>
                <a:cs typeface="+mn-cs"/>
              </a:rPr>
              <a:t>The program is comprised of pre-Institute online learning activities and a one-week intensive workshop on research design. The program provides mentoring support for one year following the workshop to help each Fellow conduct their research project and prepare their results for dissemination. </a:t>
            </a:r>
            <a:endParaRPr lang="en-US" dirty="0">
              <a:effectLst/>
            </a:endParaRPr>
          </a:p>
          <a:p>
            <a:pPr rtl="0" latinLnBrk="0"/>
            <a:endParaRPr lang="en-US" dirty="0">
              <a:effectLst/>
            </a:endParaRPr>
          </a:p>
          <a:p>
            <a:pPr rtl="0" latinLnBrk="0"/>
            <a:r>
              <a:rPr lang="en-US" sz="1200" b="0" i="0" kern="1200" dirty="0">
                <a:solidFill>
                  <a:schemeClr val="tx1"/>
                </a:solidFill>
                <a:effectLst/>
                <a:latin typeface="+mn-lt"/>
                <a:ea typeface="+mn-ea"/>
                <a:cs typeface="+mn-cs"/>
              </a:rPr>
              <a:t>The workshop is comprised of lectures, large and small group activities, and one-on-one consultation with mentors. Training covers the research process; research ethics and IRBs; research funding; formulating a relevant research question; literature reviews; research methods and design; data management and analysis; surveys, interviews &amp; focus groups; disseminating findings; writing a research article; research impact; and much more.</a:t>
            </a:r>
            <a:r>
              <a:rPr lang="en-US" dirty="0"/>
              <a:t> </a:t>
            </a:r>
            <a:r>
              <a:rPr lang="en-US" sz="1200" b="0" i="0" kern="1200" dirty="0">
                <a:solidFill>
                  <a:schemeClr val="tx1"/>
                </a:solidFill>
                <a:effectLst/>
                <a:latin typeface="+mn-lt"/>
                <a:ea typeface="+mn-ea"/>
                <a:cs typeface="+mn-cs"/>
              </a:rPr>
              <a:t/>
            </a:r>
            <a:br>
              <a:rPr lang="en-US" sz="1200" b="0" i="0" kern="1200" dirty="0">
                <a:solidFill>
                  <a:schemeClr val="tx1"/>
                </a:solidFill>
                <a:effectLst/>
                <a:latin typeface="+mn-lt"/>
                <a:ea typeface="+mn-ea"/>
                <a:cs typeface="+mn-cs"/>
              </a:rPr>
            </a:br>
            <a:endParaRPr lang="en-US" dirty="0">
              <a:effectLst/>
            </a:endParaRPr>
          </a:p>
          <a:p>
            <a:pPr rtl="0" latinLnBrk="0"/>
            <a:r>
              <a:rPr lang="en-US" sz="1200" b="0" i="0" kern="1200" dirty="0">
                <a:solidFill>
                  <a:schemeClr val="tx1"/>
                </a:solidFill>
                <a:effectLst/>
                <a:latin typeface="+mn-lt"/>
                <a:ea typeface="+mn-ea"/>
                <a:cs typeface="+mn-cs"/>
              </a:rPr>
              <a:t>We are very fortunate to have 5 stellar faculty available throughout the year-long training program. 2 instructors will be available onsite for the week of the workshop – this is supplemented by 3 other instructors who provide teaching support at the workshop, Tuesday through Thursday. The Fellows and faculty also take part in the RTI Community of Practice, along with 3 researcher-consultants and the RTI staff, to facilitate learning, knowledge exchange and relationship building.</a:t>
            </a:r>
            <a:endParaRPr lang="en-US" dirty="0">
              <a:effectLst/>
            </a:endParaRPr>
          </a:p>
          <a:p>
            <a:endParaRPr lang="en-US" dirty="0"/>
          </a:p>
        </p:txBody>
      </p:sp>
      <p:sp>
        <p:nvSpPr>
          <p:cNvPr id="4" name="Slide Number Placeholder 3"/>
          <p:cNvSpPr>
            <a:spLocks noGrp="1"/>
          </p:cNvSpPr>
          <p:nvPr>
            <p:ph type="sldNum" sz="quarter" idx="10"/>
          </p:nvPr>
        </p:nvSpPr>
        <p:spPr/>
        <p:txBody>
          <a:bodyPr/>
          <a:lstStyle/>
          <a:p>
            <a:fld id="{28B83925-F481-864B-8FF1-2AFC304706E1}" type="slidenum">
              <a:rPr lang="en-US" smtClean="0"/>
              <a:t>12</a:t>
            </a:fld>
            <a:endParaRPr lang="en-US"/>
          </a:p>
        </p:txBody>
      </p:sp>
    </p:spTree>
    <p:extLst>
      <p:ext uri="{BB962C8B-B14F-4D97-AF65-F5344CB8AC3E}">
        <p14:creationId xmlns:p14="http://schemas.microsoft.com/office/powerpoint/2010/main" val="295921530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dirty="0">
                <a:solidFill>
                  <a:schemeClr val="tx1"/>
                </a:solidFill>
                <a:effectLst/>
                <a:latin typeface="+mn-lt"/>
                <a:ea typeface="+mn-ea"/>
                <a:cs typeface="+mn-cs"/>
              </a:rPr>
              <a:t>The COP is a central hub for RTI Fellows, instructors, consultants, and MLA staff. Participants are able to access all RTI information, resources and files, MEDLIB-ED, calendar and future events, and very importantly, to share information and get assistance in the RTI General Discussion Forum.</a:t>
            </a:r>
          </a:p>
          <a:p>
            <a:endParaRPr lang="en-US" sz="1200" b="0" i="0" u="none" strike="noStrike" kern="1200" dirty="0">
              <a:solidFill>
                <a:schemeClr val="tx1"/>
              </a:solidFill>
              <a:effectLst/>
              <a:latin typeface="+mn-lt"/>
              <a:ea typeface="+mn-ea"/>
              <a:cs typeface="+mn-cs"/>
            </a:endParaRPr>
          </a:p>
          <a:p>
            <a:r>
              <a:rPr lang="en-US" sz="1200" b="0" i="0" u="none" strike="noStrike" kern="1200" dirty="0">
                <a:solidFill>
                  <a:schemeClr val="tx1"/>
                </a:solidFill>
                <a:effectLst/>
                <a:latin typeface="+mn-lt"/>
                <a:ea typeface="+mn-ea"/>
                <a:cs typeface="+mn-cs"/>
              </a:rPr>
              <a:t>The COP is a safe online forum where Fellows can collaborate with other Fellows on their research projects and get encouragement and assistance from instructors and other experienced researcher-consultants as they conduct their research projects.</a:t>
            </a:r>
          </a:p>
          <a:p>
            <a:endParaRPr lang="en-US" dirty="0"/>
          </a:p>
        </p:txBody>
      </p:sp>
      <p:sp>
        <p:nvSpPr>
          <p:cNvPr id="4" name="Slide Number Placeholder 3"/>
          <p:cNvSpPr>
            <a:spLocks noGrp="1"/>
          </p:cNvSpPr>
          <p:nvPr>
            <p:ph type="sldNum" sz="quarter" idx="10"/>
          </p:nvPr>
        </p:nvSpPr>
        <p:spPr/>
        <p:txBody>
          <a:bodyPr/>
          <a:lstStyle/>
          <a:p>
            <a:fld id="{28B83925-F481-864B-8FF1-2AFC304706E1}" type="slidenum">
              <a:rPr lang="en-US" smtClean="0"/>
              <a:t>13</a:t>
            </a:fld>
            <a:endParaRPr lang="en-US"/>
          </a:p>
        </p:txBody>
      </p:sp>
    </p:spTree>
    <p:extLst>
      <p:ext uri="{BB962C8B-B14F-4D97-AF65-F5344CB8AC3E}">
        <p14:creationId xmlns:p14="http://schemas.microsoft.com/office/powerpoint/2010/main" val="422188214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The RTI project staff will collect and assess extensive evidence of the effectiveness of all aspects of the Institute model.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r>
              <a:rPr lang="en-US" sz="1200" kern="1200" dirty="0">
                <a:solidFill>
                  <a:schemeClr val="tx1"/>
                </a:solidFill>
                <a:effectLst/>
                <a:latin typeface="+mn-lt"/>
                <a:ea typeface="+mn-ea"/>
                <a:cs typeface="+mn-cs"/>
              </a:rPr>
              <a:t>Pre-Institute data provided by participants will identify initial levels of research competence and confidence, which will serve as a comparative baseline with a post-assessment survey - this will measure improvements that occurred as a result of RTI training. This pre- and post-assessment of knowledge, skills and confidence is based on an existing tool, called the </a:t>
            </a:r>
            <a:r>
              <a:rPr lang="en-US" sz="1200" i="1" kern="1200" dirty="0">
                <a:solidFill>
                  <a:schemeClr val="tx1"/>
                </a:solidFill>
                <a:effectLst/>
                <a:latin typeface="+mn-lt"/>
                <a:ea typeface="+mn-ea"/>
                <a:cs typeface="+mn-cs"/>
              </a:rPr>
              <a:t>Librarian Research Confidence Scale, which </a:t>
            </a:r>
            <a:r>
              <a:rPr lang="en-US" sz="1200" kern="1200" dirty="0">
                <a:solidFill>
                  <a:schemeClr val="tx1"/>
                </a:solidFill>
                <a:effectLst/>
                <a:latin typeface="+mn-lt"/>
                <a:ea typeface="+mn-ea"/>
                <a:cs typeface="+mn-cs"/>
              </a:rPr>
              <a:t>will allow us to compare our results with those of other continuing education programs in research.</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Data will be gathered from participants regarding the progress of their research projects for one year following the Institute.</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Quality of research will be assessed using a rubric that measures the quality of research conducted by Institute Fellows. </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Other types of evidence of student research activities will be collected via ongoing self-reports from participants and an annual survey. We will collect data on the Fellows’ dissemination of research results through presentations and papers, their participation in research collaborations and in research education, and the impact or value of research training to their home institutions. </a:t>
            </a:r>
          </a:p>
          <a:p>
            <a:endParaRPr lang="en-US" dirty="0"/>
          </a:p>
          <a:p>
            <a:r>
              <a:rPr lang="en-US" sz="1200" kern="1200" dirty="0">
                <a:solidFill>
                  <a:schemeClr val="tx1"/>
                </a:solidFill>
                <a:effectLst/>
                <a:latin typeface="+mn-lt"/>
                <a:ea typeface="+mn-ea"/>
                <a:cs typeface="+mn-cs"/>
              </a:rPr>
              <a:t>Participant feedback will be gathered to evaluate teaching effectiveness, instructional content, and mentoring support after each Institute workshop. Instructors plan to meet at the conclusion of each Institute to discuss and assess their instructional practices, student outcomes, and lessons learned. This feedback will be used to improve training for subsequent Institutes. </a:t>
            </a:r>
          </a:p>
          <a:p>
            <a:pPr lvl="0"/>
            <a:endParaRPr lang="en-US" sz="1200" kern="1200" dirty="0">
              <a:solidFill>
                <a:schemeClr val="tx1"/>
              </a:solidFill>
              <a:effectLst/>
              <a:latin typeface="+mn-lt"/>
              <a:ea typeface="+mn-ea"/>
              <a:cs typeface="+mn-cs"/>
            </a:endParaRPr>
          </a:p>
          <a:p>
            <a:pPr lvl="0"/>
            <a:r>
              <a:rPr lang="en-US" sz="1200" kern="1200" dirty="0">
                <a:solidFill>
                  <a:schemeClr val="tx1"/>
                </a:solidFill>
                <a:effectLst/>
                <a:latin typeface="+mn-lt"/>
                <a:ea typeface="+mn-ea"/>
                <a:cs typeface="+mn-cs"/>
              </a:rPr>
              <a:t>At the end of Year 2, we will collect evaluative data on key aspects of the program, including the application and selection process, scholarships, the MEDLIB-ED platform, and the RTI community of practice. Results will inform planning and improvements in Year 3. We will also conduct a final evaluation at the end of Year 3 focused on the overall effectiveness of the grant project. </a:t>
            </a:r>
          </a:p>
          <a:p>
            <a:endParaRPr lang="en-US" dirty="0"/>
          </a:p>
        </p:txBody>
      </p:sp>
      <p:sp>
        <p:nvSpPr>
          <p:cNvPr id="4" name="Slide Number Placeholder 3"/>
          <p:cNvSpPr>
            <a:spLocks noGrp="1"/>
          </p:cNvSpPr>
          <p:nvPr>
            <p:ph type="sldNum" sz="quarter" idx="10"/>
          </p:nvPr>
        </p:nvSpPr>
        <p:spPr/>
        <p:txBody>
          <a:bodyPr/>
          <a:lstStyle/>
          <a:p>
            <a:fld id="{28B83925-F481-864B-8FF1-2AFC304706E1}" type="slidenum">
              <a:rPr lang="en-US" smtClean="0"/>
              <a:t>14</a:t>
            </a:fld>
            <a:endParaRPr lang="en-US"/>
          </a:p>
        </p:txBody>
      </p:sp>
    </p:spTree>
    <p:extLst>
      <p:ext uri="{BB962C8B-B14F-4D97-AF65-F5344CB8AC3E}">
        <p14:creationId xmlns:p14="http://schemas.microsoft.com/office/powerpoint/2010/main" val="90809635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RTI website serves as the primary communication vehicle for posting Institute, course, application, scholarship, Fellows’, and assessment information.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We have also launched an official </a:t>
            </a:r>
            <a:r>
              <a:rPr lang="en-US" sz="1200" i="1" kern="1200" dirty="0">
                <a:solidFill>
                  <a:schemeClr val="tx1"/>
                </a:solidFill>
                <a:effectLst/>
                <a:latin typeface="+mn-lt"/>
                <a:ea typeface="+mn-ea"/>
                <a:cs typeface="+mn-cs"/>
              </a:rPr>
              <a:t>RTI News</a:t>
            </a:r>
            <a:r>
              <a:rPr lang="en-US" sz="1200" kern="1200" dirty="0">
                <a:solidFill>
                  <a:schemeClr val="tx1"/>
                </a:solidFill>
                <a:effectLst/>
                <a:latin typeface="+mn-lt"/>
                <a:ea typeface="+mn-ea"/>
                <a:cs typeface="+mn-cs"/>
              </a:rPr>
              <a:t> blog to disseminate news about RTI quickly.</a:t>
            </a:r>
            <a:endParaRPr lang="en-US" dirty="0"/>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We encourage Institute Fellows to reflect and discuss their research experience, progress and results with one another in the RTI Community of Practice.</a:t>
            </a:r>
            <a:endParaRPr lang="en-US" dirty="0"/>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Fellows will also be encouraged to return to their home institutions and communities &amp; share their knowledge and enthusiasm for research and assist other peers and colleagues with their research efforts. </a:t>
            </a:r>
            <a:endParaRPr lang="en-US" dirty="0"/>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We will facilitate an RTI session at the MLA annual meetings for Fellows to present their research findings. </a:t>
            </a:r>
            <a:endParaRPr lang="en-US" dirty="0"/>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RTI staff will collect and analyze assessment data and publish the project results in presentations and the library literature. Institute successes, lessons learned, curriculum processes and products, and assessment tools and reports will be shared to inform other continuing education programs in research.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This information will be posted on the Institute website and archived in the NIH/NLM institutional repository, PubMed Central (https://</a:t>
            </a:r>
            <a:r>
              <a:rPr lang="en-US" sz="1200" kern="1200" dirty="0" err="1">
                <a:solidFill>
                  <a:schemeClr val="tx1"/>
                </a:solidFill>
                <a:effectLst/>
                <a:latin typeface="+mn-lt"/>
                <a:ea typeface="+mn-ea"/>
                <a:cs typeface="+mn-cs"/>
              </a:rPr>
              <a:t>www.ncbi.nlm.nih.gov</a:t>
            </a:r>
            <a:r>
              <a:rPr lang="en-US" sz="1200" kern="1200" dirty="0">
                <a:solidFill>
                  <a:schemeClr val="tx1"/>
                </a:solidFill>
                <a:effectLst/>
                <a:latin typeface="+mn-lt"/>
                <a:ea typeface="+mn-ea"/>
                <a:cs typeface="+mn-cs"/>
              </a:rPr>
              <a:t>/</a:t>
            </a:r>
            <a:r>
              <a:rPr lang="en-US" sz="1200" kern="1200" dirty="0" err="1">
                <a:solidFill>
                  <a:schemeClr val="tx1"/>
                </a:solidFill>
                <a:effectLst/>
                <a:latin typeface="+mn-lt"/>
                <a:ea typeface="+mn-ea"/>
                <a:cs typeface="+mn-cs"/>
              </a:rPr>
              <a:t>pmc</a:t>
            </a:r>
            <a:r>
              <a:rPr lang="en-US" sz="1200" kern="1200" dirty="0">
                <a:solidFill>
                  <a:schemeClr val="tx1"/>
                </a:solidFill>
                <a:effectLst/>
                <a:latin typeface="+mn-lt"/>
                <a:ea typeface="+mn-ea"/>
                <a:cs typeface="+mn-cs"/>
              </a:rPr>
              <a:t>/). </a:t>
            </a:r>
            <a:endParaRPr lang="en-US" dirty="0"/>
          </a:p>
          <a:p>
            <a:endParaRPr lang="en-US" dirty="0"/>
          </a:p>
        </p:txBody>
      </p:sp>
      <p:sp>
        <p:nvSpPr>
          <p:cNvPr id="4" name="Slide Number Placeholder 3"/>
          <p:cNvSpPr>
            <a:spLocks noGrp="1"/>
          </p:cNvSpPr>
          <p:nvPr>
            <p:ph type="sldNum" sz="quarter" idx="10"/>
          </p:nvPr>
        </p:nvSpPr>
        <p:spPr/>
        <p:txBody>
          <a:bodyPr/>
          <a:lstStyle/>
          <a:p>
            <a:fld id="{28B83925-F481-864B-8FF1-2AFC304706E1}" type="slidenum">
              <a:rPr lang="en-US" smtClean="0"/>
              <a:t>15</a:t>
            </a:fld>
            <a:endParaRPr lang="en-US"/>
          </a:p>
        </p:txBody>
      </p:sp>
    </p:spTree>
    <p:extLst>
      <p:ext uri="{BB962C8B-B14F-4D97-AF65-F5344CB8AC3E}">
        <p14:creationId xmlns:p14="http://schemas.microsoft.com/office/powerpoint/2010/main" val="333832061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I would like to recognize the numerous contributors to the RTI project for their efforts. As you know it takes a village to accomplish great things. This was the case with the development of the RTI…and the work of the Research Imperative Task Force in general. I sincerely thank you all for the work that was accomplished these past 3 years to make the RTI have great relevance for the participants and a lasting impact of the profession in the years to come.</a:t>
            </a:r>
          </a:p>
          <a:p>
            <a:endParaRPr lang="en-US" dirty="0"/>
          </a:p>
          <a:p>
            <a:endParaRPr lang="en-US" dirty="0"/>
          </a:p>
        </p:txBody>
      </p:sp>
      <p:sp>
        <p:nvSpPr>
          <p:cNvPr id="4" name="Slide Number Placeholder 3"/>
          <p:cNvSpPr>
            <a:spLocks noGrp="1"/>
          </p:cNvSpPr>
          <p:nvPr>
            <p:ph type="sldNum" sz="quarter" idx="10"/>
          </p:nvPr>
        </p:nvSpPr>
        <p:spPr/>
        <p:txBody>
          <a:bodyPr/>
          <a:lstStyle/>
          <a:p>
            <a:fld id="{28B83925-F481-864B-8FF1-2AFC304706E1}" type="slidenum">
              <a:rPr lang="en-US" smtClean="0"/>
              <a:t>16</a:t>
            </a:fld>
            <a:endParaRPr lang="en-US"/>
          </a:p>
        </p:txBody>
      </p:sp>
    </p:spTree>
    <p:extLst>
      <p:ext uri="{BB962C8B-B14F-4D97-AF65-F5344CB8AC3E}">
        <p14:creationId xmlns:p14="http://schemas.microsoft.com/office/powerpoint/2010/main" val="306446999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8B83925-F481-864B-8FF1-2AFC304706E1}" type="slidenum">
              <a:rPr lang="en-US" smtClean="0"/>
              <a:t>17</a:t>
            </a:fld>
            <a:endParaRPr lang="en-US"/>
          </a:p>
        </p:txBody>
      </p:sp>
    </p:spTree>
    <p:extLst>
      <p:ext uri="{BB962C8B-B14F-4D97-AF65-F5344CB8AC3E}">
        <p14:creationId xmlns:p14="http://schemas.microsoft.com/office/powerpoint/2010/main" val="146910758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8B83925-F481-864B-8FF1-2AFC304706E1}" type="slidenum">
              <a:rPr lang="en-US" smtClean="0"/>
              <a:t>18</a:t>
            </a:fld>
            <a:endParaRPr lang="en-US"/>
          </a:p>
        </p:txBody>
      </p:sp>
    </p:spTree>
    <p:extLst>
      <p:ext uri="{BB962C8B-B14F-4D97-AF65-F5344CB8AC3E}">
        <p14:creationId xmlns:p14="http://schemas.microsoft.com/office/powerpoint/2010/main" val="286527775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I also want to mention 2 new invaluable research resources that were developed by RITF teams because they support the RTI training program and are also very informative for others interested in research. </a:t>
            </a:r>
          </a:p>
          <a:p>
            <a:endParaRPr lang="en-US" dirty="0"/>
          </a:p>
        </p:txBody>
      </p:sp>
      <p:sp>
        <p:nvSpPr>
          <p:cNvPr id="4" name="Slide Number Placeholder 3"/>
          <p:cNvSpPr>
            <a:spLocks noGrp="1"/>
          </p:cNvSpPr>
          <p:nvPr>
            <p:ph type="sldNum" sz="quarter" idx="10"/>
          </p:nvPr>
        </p:nvSpPr>
        <p:spPr/>
        <p:txBody>
          <a:bodyPr/>
          <a:lstStyle/>
          <a:p>
            <a:fld id="{28B83925-F481-864B-8FF1-2AFC304706E1}" type="slidenum">
              <a:rPr lang="en-US" smtClean="0"/>
              <a:t>19</a:t>
            </a:fld>
            <a:endParaRPr lang="en-US"/>
          </a:p>
        </p:txBody>
      </p:sp>
    </p:spTree>
    <p:extLst>
      <p:ext uri="{BB962C8B-B14F-4D97-AF65-F5344CB8AC3E}">
        <p14:creationId xmlns:p14="http://schemas.microsoft.com/office/powerpoint/2010/main" val="174608575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dirty="0">
                <a:solidFill>
                  <a:schemeClr val="tx1"/>
                </a:solidFill>
                <a:effectLst/>
                <a:latin typeface="+mn-lt"/>
                <a:ea typeface="+mn-ea"/>
                <a:cs typeface="+mn-cs"/>
              </a:rPr>
              <a:t>Today’s presentation provides an update on the RTI, which is a three-year project funded by the Institute of Museum and Library Services (IMLS) that seeks to provide professional development opportunities and a support system for health sciences librarians who want to improve their research skills and increase their research output. </a:t>
            </a:r>
          </a:p>
          <a:p>
            <a:endParaRPr lang="en-US" sz="1200" b="0" i="0" u="none" strike="noStrike" kern="1200" dirty="0">
              <a:solidFill>
                <a:schemeClr val="tx1"/>
              </a:solidFill>
              <a:effectLst/>
              <a:latin typeface="+mn-lt"/>
              <a:ea typeface="+mn-ea"/>
              <a:cs typeface="+mn-cs"/>
            </a:endParaRPr>
          </a:p>
          <a:p>
            <a:r>
              <a:rPr lang="en-US" sz="1200" b="0" i="0" u="none" strike="noStrike" kern="1200" dirty="0">
                <a:solidFill>
                  <a:schemeClr val="tx1"/>
                </a:solidFill>
                <a:effectLst/>
                <a:latin typeface="+mn-lt"/>
                <a:ea typeface="+mn-ea"/>
                <a:cs typeface="+mn-cs"/>
              </a:rPr>
              <a:t>I will cover:</a:t>
            </a:r>
          </a:p>
          <a:p>
            <a:pPr marL="171450" indent="-171450">
              <a:buFont typeface="Arial" panose="020B0604020202020204" pitchFamily="34" charset="0"/>
              <a:buChar char="•"/>
            </a:pPr>
            <a:r>
              <a:rPr lang="en-US" sz="1200" b="0" i="0" u="none" strike="noStrike" kern="1200" dirty="0">
                <a:solidFill>
                  <a:schemeClr val="tx1"/>
                </a:solidFill>
                <a:effectLst/>
                <a:latin typeface="+mn-lt"/>
                <a:ea typeface="+mn-ea"/>
                <a:cs typeface="+mn-cs"/>
              </a:rPr>
              <a:t>background information on the project</a:t>
            </a:r>
          </a:p>
          <a:p>
            <a:pPr marL="171450" indent="-171450">
              <a:buFont typeface="Arial" panose="020B0604020202020204" pitchFamily="34" charset="0"/>
              <a:buChar char="•"/>
            </a:pPr>
            <a:r>
              <a:rPr lang="en-US" sz="1200" b="0" i="0" u="none" strike="noStrike" kern="1200" dirty="0">
                <a:solidFill>
                  <a:schemeClr val="tx1"/>
                </a:solidFill>
                <a:effectLst/>
                <a:latin typeface="+mn-lt"/>
                <a:ea typeface="+mn-ea"/>
                <a:cs typeface="+mn-cs"/>
              </a:rPr>
              <a:t>why the project is so needed</a:t>
            </a:r>
          </a:p>
          <a:p>
            <a:pPr marL="171450" indent="-171450">
              <a:buFont typeface="Arial" panose="020B0604020202020204" pitchFamily="34" charset="0"/>
              <a:buChar char="•"/>
            </a:pPr>
            <a:r>
              <a:rPr lang="en-US" sz="1200" b="0" i="0" u="none" strike="noStrike" kern="1200" dirty="0">
                <a:solidFill>
                  <a:schemeClr val="tx1"/>
                </a:solidFill>
                <a:effectLst/>
                <a:latin typeface="+mn-lt"/>
                <a:ea typeface="+mn-ea"/>
                <a:cs typeface="+mn-cs"/>
              </a:rPr>
              <a:t>project goals</a:t>
            </a:r>
          </a:p>
          <a:p>
            <a:pPr marL="171450" indent="-171450">
              <a:buFont typeface="Arial" panose="020B0604020202020204" pitchFamily="34" charset="0"/>
              <a:buChar char="•"/>
            </a:pPr>
            <a:r>
              <a:rPr lang="en-US" sz="1200" b="0" i="0" u="none" strike="noStrike" kern="1200" dirty="0">
                <a:solidFill>
                  <a:schemeClr val="tx1"/>
                </a:solidFill>
                <a:effectLst/>
                <a:latin typeface="+mn-lt"/>
                <a:ea typeface="+mn-ea"/>
                <a:cs typeface="+mn-cs"/>
              </a:rPr>
              <a:t>scholarship and partnership support</a:t>
            </a:r>
          </a:p>
          <a:p>
            <a:pPr marL="171450" indent="-171450">
              <a:buFont typeface="Arial" panose="020B0604020202020204" pitchFamily="34" charset="0"/>
              <a:buChar char="•"/>
            </a:pPr>
            <a:r>
              <a:rPr lang="en-US" sz="1200" b="0" i="0" u="none" strike="noStrike" kern="1200" dirty="0">
                <a:solidFill>
                  <a:schemeClr val="tx1"/>
                </a:solidFill>
                <a:effectLst/>
                <a:latin typeface="+mn-lt"/>
                <a:ea typeface="+mn-ea"/>
                <a:cs typeface="+mn-cs"/>
              </a:rPr>
              <a:t>Application and selection process</a:t>
            </a:r>
          </a:p>
          <a:p>
            <a:pPr marL="171450" indent="-171450">
              <a:buFont typeface="Arial" panose="020B0604020202020204" pitchFamily="34" charset="0"/>
              <a:buChar char="•"/>
            </a:pPr>
            <a:r>
              <a:rPr lang="en-US" sz="1200" b="0" i="0" u="none" strike="noStrike" kern="1200" dirty="0">
                <a:solidFill>
                  <a:schemeClr val="tx1"/>
                </a:solidFill>
                <a:effectLst/>
                <a:latin typeface="+mn-lt"/>
                <a:ea typeface="+mn-ea"/>
                <a:cs typeface="+mn-cs"/>
              </a:rPr>
              <a:t>Curriculum</a:t>
            </a:r>
          </a:p>
          <a:p>
            <a:pPr marL="171450" indent="-171450">
              <a:buFont typeface="Arial" panose="020B0604020202020204" pitchFamily="34" charset="0"/>
              <a:buChar char="•"/>
            </a:pPr>
            <a:r>
              <a:rPr lang="en-US" sz="1200" b="0" i="0" u="none" strike="noStrike" kern="1200" dirty="0">
                <a:solidFill>
                  <a:schemeClr val="tx1"/>
                </a:solidFill>
                <a:effectLst/>
                <a:latin typeface="+mn-lt"/>
                <a:ea typeface="+mn-ea"/>
                <a:cs typeface="+mn-cs"/>
              </a:rPr>
              <a:t>Community of Practice</a:t>
            </a:r>
          </a:p>
          <a:p>
            <a:pPr marL="171450" indent="-171450">
              <a:buFont typeface="Arial" panose="020B0604020202020204" pitchFamily="34" charset="0"/>
              <a:buChar char="•"/>
            </a:pPr>
            <a:r>
              <a:rPr lang="en-US" sz="1200" b="0" i="0" u="none" strike="noStrike" kern="1200" dirty="0">
                <a:solidFill>
                  <a:schemeClr val="tx1"/>
                </a:solidFill>
                <a:effectLst/>
                <a:latin typeface="+mn-lt"/>
                <a:ea typeface="+mn-ea"/>
                <a:cs typeface="+mn-cs"/>
              </a:rPr>
              <a:t>Assessment plan</a:t>
            </a:r>
          </a:p>
          <a:p>
            <a:pPr marL="171450" indent="-171450">
              <a:buFont typeface="Arial" panose="020B0604020202020204" pitchFamily="34" charset="0"/>
              <a:buChar char="•"/>
            </a:pPr>
            <a:r>
              <a:rPr lang="en-US" sz="1200" b="0" i="0" u="none" strike="noStrike" kern="1200" dirty="0">
                <a:solidFill>
                  <a:schemeClr val="tx1"/>
                </a:solidFill>
                <a:effectLst/>
                <a:latin typeface="+mn-lt"/>
                <a:ea typeface="+mn-ea"/>
                <a:cs typeface="+mn-cs"/>
              </a:rPr>
              <a:t>Communication plan</a:t>
            </a:r>
          </a:p>
          <a:p>
            <a:pPr marL="171450" indent="-171450">
              <a:buFont typeface="Arial" panose="020B0604020202020204" pitchFamily="34" charset="0"/>
              <a:buChar char="•"/>
            </a:pPr>
            <a:endParaRPr lang="en-US" sz="1200" b="0" i="0" u="none" strike="noStrike" kern="1200" dirty="0">
              <a:solidFill>
                <a:schemeClr val="tx1"/>
              </a:solidFill>
              <a:effectLst/>
              <a:latin typeface="+mn-lt"/>
              <a:ea typeface="+mn-ea"/>
              <a:cs typeface="+mn-cs"/>
            </a:endParaRPr>
          </a:p>
          <a:p>
            <a:pPr marL="0" indent="0">
              <a:buFont typeface="Arial" panose="020B0604020202020204" pitchFamily="34" charset="0"/>
              <a:buNone/>
            </a:pPr>
            <a:r>
              <a:rPr lang="en-US" sz="1200" b="0" i="0" u="none" strike="noStrike" kern="1200" dirty="0">
                <a:solidFill>
                  <a:schemeClr val="tx1"/>
                </a:solidFill>
                <a:effectLst/>
                <a:latin typeface="+mn-lt"/>
                <a:ea typeface="+mn-ea"/>
                <a:cs typeface="+mn-cs"/>
              </a:rPr>
              <a:t>There will also be time at the end of the presentation for questions and comments.</a:t>
            </a:r>
          </a:p>
          <a:p>
            <a:endParaRPr lang="en-US" dirty="0"/>
          </a:p>
        </p:txBody>
      </p:sp>
      <p:sp>
        <p:nvSpPr>
          <p:cNvPr id="4" name="Slide Number Placeholder 3"/>
          <p:cNvSpPr>
            <a:spLocks noGrp="1"/>
          </p:cNvSpPr>
          <p:nvPr>
            <p:ph type="sldNum" sz="quarter" idx="10"/>
          </p:nvPr>
        </p:nvSpPr>
        <p:spPr/>
        <p:txBody>
          <a:bodyPr/>
          <a:lstStyle/>
          <a:p>
            <a:fld id="{28B83925-F481-864B-8FF1-2AFC304706E1}" type="slidenum">
              <a:rPr lang="en-US" smtClean="0"/>
              <a:t>2</a:t>
            </a:fld>
            <a:endParaRPr lang="en-US"/>
          </a:p>
        </p:txBody>
      </p:sp>
    </p:spTree>
    <p:extLst>
      <p:ext uri="{BB962C8B-B14F-4D97-AF65-F5344CB8AC3E}">
        <p14:creationId xmlns:p14="http://schemas.microsoft.com/office/powerpoint/2010/main" val="23660339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RTI website is the central place where we highlight the work of the Institute and the research activities of the Fellows.</a:t>
            </a:r>
          </a:p>
          <a:p>
            <a:endParaRPr lang="en-US" dirty="0"/>
          </a:p>
          <a:p>
            <a:r>
              <a:rPr lang="en-US" dirty="0"/>
              <a:t>I hope all of you get a chance to visit the site to learn more about the program.</a:t>
            </a:r>
          </a:p>
          <a:p>
            <a:endParaRPr lang="en-US" dirty="0"/>
          </a:p>
          <a:p>
            <a:r>
              <a:rPr lang="en-US" dirty="0"/>
              <a:t>Thank you all for coming to the RTI Update session. </a:t>
            </a:r>
          </a:p>
          <a:p>
            <a:endParaRPr lang="en-US" dirty="0"/>
          </a:p>
        </p:txBody>
      </p:sp>
      <p:sp>
        <p:nvSpPr>
          <p:cNvPr id="4" name="Slide Number Placeholder 3"/>
          <p:cNvSpPr>
            <a:spLocks noGrp="1"/>
          </p:cNvSpPr>
          <p:nvPr>
            <p:ph type="sldNum" sz="quarter" idx="10"/>
          </p:nvPr>
        </p:nvSpPr>
        <p:spPr/>
        <p:txBody>
          <a:bodyPr/>
          <a:lstStyle/>
          <a:p>
            <a:fld id="{28B83925-F481-864B-8FF1-2AFC304706E1}" type="slidenum">
              <a:rPr lang="en-US" smtClean="0"/>
              <a:t>20</a:t>
            </a:fld>
            <a:endParaRPr lang="en-US"/>
          </a:p>
        </p:txBody>
      </p:sp>
    </p:spTree>
    <p:extLst>
      <p:ext uri="{BB962C8B-B14F-4D97-AF65-F5344CB8AC3E}">
        <p14:creationId xmlns:p14="http://schemas.microsoft.com/office/powerpoint/2010/main" val="342336871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a:t>Let me start by sharing that MLA has long recognized the importance and benefits of research in practice through research policies, educational standards, the awards programs, our peer-reviewed journal </a:t>
            </a:r>
            <a:r>
              <a:rPr lang="en-US" i="1" baseline="0" dirty="0"/>
              <a:t>(JMLA), </a:t>
            </a:r>
            <a:r>
              <a:rPr lang="en-US" baseline="0" dirty="0"/>
              <a:t>and other research focused initiatives.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In 1995, MLA adopted the highly influential research platform, </a:t>
            </a:r>
            <a:r>
              <a:rPr lang="en-US" sz="1200" i="1" kern="1200" dirty="0">
                <a:solidFill>
                  <a:schemeClr val="tx1"/>
                </a:solidFill>
                <a:effectLst/>
                <a:latin typeface="+mn-lt"/>
                <a:ea typeface="+mn-ea"/>
                <a:cs typeface="+mn-cs"/>
              </a:rPr>
              <a:t>Using Scientific Evidence to Improve Information Practice</a:t>
            </a:r>
            <a:r>
              <a:rPr lang="en-US" sz="1200" kern="1200" dirty="0">
                <a:solidFill>
                  <a:schemeClr val="tx1"/>
                </a:solidFill>
                <a:effectLst/>
                <a:latin typeface="+mn-lt"/>
                <a:ea typeface="+mn-ea"/>
                <a:cs typeface="+mn-cs"/>
              </a:rPr>
              <a:t>, as a call to action for health sciences librarians to become “creators, managers, and active users of scientific evidence.”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In 2007, the association revised the statement which is still in effect, reaffirming its commitment to the importance of research in practice. The </a:t>
            </a:r>
            <a:r>
              <a:rPr lang="en-US" sz="1200" u="sng" kern="1200" dirty="0">
                <a:solidFill>
                  <a:schemeClr val="tx1"/>
                </a:solidFill>
                <a:effectLst/>
                <a:latin typeface="+mn-lt"/>
                <a:ea typeface="+mn-ea"/>
                <a:cs typeface="+mn-cs"/>
                <a:hlinkClick r:id="rId3"/>
              </a:rPr>
              <a:t>new statement</a:t>
            </a:r>
            <a:r>
              <a:rPr lang="en-US" sz="1200" kern="1200" dirty="0">
                <a:solidFill>
                  <a:schemeClr val="tx1"/>
                </a:solidFill>
                <a:effectLst/>
                <a:latin typeface="+mn-lt"/>
                <a:ea typeface="+mn-ea"/>
                <a:cs typeface="+mn-cs"/>
              </a:rPr>
              <a:t> challenges MLA to create a research culture where “analysis and application of a health information research knowledgebase” is commonplace, so that health </a:t>
            </a:r>
            <a:r>
              <a:rPr lang="en-US" sz="1200" u="none" kern="1200" dirty="0">
                <a:solidFill>
                  <a:schemeClr val="tx1"/>
                </a:solidFill>
                <a:effectLst/>
                <a:latin typeface="+mn-lt"/>
                <a:ea typeface="+mn-ea"/>
                <a:cs typeface="+mn-cs"/>
              </a:rPr>
              <a:t>information </a:t>
            </a:r>
            <a:r>
              <a:rPr lang="en-US" sz="1200" kern="1200" dirty="0">
                <a:solidFill>
                  <a:schemeClr val="tx1"/>
                </a:solidFill>
                <a:effectLst/>
                <a:latin typeface="+mn-lt"/>
                <a:ea typeface="+mn-ea"/>
                <a:cs typeface="+mn-cs"/>
              </a:rPr>
              <a:t>practitioners, just like their </a:t>
            </a:r>
            <a:r>
              <a:rPr lang="en-US" sz="1200" u="none" kern="1200" dirty="0">
                <a:solidFill>
                  <a:schemeClr val="tx1"/>
                </a:solidFill>
                <a:effectLst/>
                <a:latin typeface="+mn-lt"/>
                <a:ea typeface="+mn-ea"/>
                <a:cs typeface="+mn-cs"/>
              </a:rPr>
              <a:t>health care </a:t>
            </a:r>
            <a:r>
              <a:rPr lang="en-US" sz="1200" kern="1200" dirty="0">
                <a:solidFill>
                  <a:schemeClr val="tx1"/>
                </a:solidFill>
                <a:effectLst/>
                <a:latin typeface="+mn-lt"/>
                <a:ea typeface="+mn-ea"/>
                <a:cs typeface="+mn-cs"/>
              </a:rPr>
              <a:t>practitioners colleagues, use the best available evidence when making decisions pertinent to libraries.  And let me suggest there are other good reasons for health sciences librarians to conduct research, such as demonstrating library impact, partnership opportunities, advancing the profession, etc. But that’s another paper…</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a:t> </a:t>
            </a: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a:t>Then in May 2015, the </a:t>
            </a:r>
            <a:r>
              <a:rPr lang="en-US" dirty="0"/>
              <a:t>Board established a 3-year goal to support and advance health information research and evidence-based practice throughout the profession.</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171450" lvl="0" indent="-171450">
              <a:buFont typeface="Arial" panose="020B0604020202020204" pitchFamily="34" charset="0"/>
              <a:buChar char="•"/>
            </a:pPr>
            <a:r>
              <a:rPr lang="en-US" dirty="0"/>
              <a:t>To achieve this goal, it appointed </a:t>
            </a:r>
            <a:r>
              <a:rPr lang="en-US" i="1" dirty="0"/>
              <a:t>Research Imperative Task Force (RITF)</a:t>
            </a:r>
            <a:r>
              <a:rPr lang="en-US" dirty="0"/>
              <a:t> that developed and implemented 10 “actionable” strategies and objectives during 2015-2018. </a:t>
            </a:r>
          </a:p>
          <a:p>
            <a:pPr marL="171450" lvl="0" indent="-171450">
              <a:buFont typeface="Arial" panose="020B0604020202020204" pitchFamily="34" charset="0"/>
              <a:buChar char="•"/>
            </a:pPr>
            <a:endParaRPr lang="en-US" dirty="0"/>
          </a:p>
          <a:p>
            <a:pPr marL="171450" lvl="0" indent="-171450">
              <a:buFont typeface="Arial" panose="020B0604020202020204" pitchFamily="34" charset="0"/>
              <a:buChar char="•"/>
            </a:pPr>
            <a:r>
              <a:rPr lang="en-US" dirty="0"/>
              <a:t>Central to the Task Force action plan was the development of a plan to establish an MLA Research Training Institute.</a:t>
            </a:r>
          </a:p>
          <a:p>
            <a:pPr marL="171450" lvl="0" indent="-171450">
              <a:buFont typeface="Arial" panose="020B0604020202020204" pitchFamily="34" charset="0"/>
              <a:buChar char="•"/>
            </a:pPr>
            <a:endParaRPr lang="en-US" dirty="0"/>
          </a:p>
          <a:p>
            <a:pPr marL="171450" lvl="0" indent="-171450">
              <a:buFont typeface="Arial" panose="020B0604020202020204" pitchFamily="34" charset="0"/>
              <a:buChar char="•"/>
            </a:pPr>
            <a:r>
              <a:rPr lang="en-US" dirty="0"/>
              <a:t>The RTI plan was unanimously endorsed by the MLA Board of Directors, May 2016.</a:t>
            </a:r>
          </a:p>
          <a:p>
            <a:pPr marL="171450" lvl="0" indent="-171450">
              <a:buFont typeface="Arial" panose="020B0604020202020204" pitchFamily="34" charset="0"/>
              <a:buChar char="•"/>
            </a:pPr>
            <a:endParaRPr lang="en-US" dirty="0"/>
          </a:p>
          <a:p>
            <a:pPr marL="171450" lvl="0" indent="-171450">
              <a:buFont typeface="Arial" panose="020B0604020202020204" pitchFamily="34" charset="0"/>
              <a:buChar char="•"/>
            </a:pPr>
            <a:r>
              <a:rPr lang="en-US" dirty="0"/>
              <a:t>Our Task Force then submitted an IMLS grant proposal to fund the development of the RTI, which was approved; MLA was awarded a 3-year Laura Bush 21</a:t>
            </a:r>
            <a:r>
              <a:rPr lang="en-US" baseline="30000" dirty="0"/>
              <a:t>st</a:t>
            </a:r>
            <a:r>
              <a:rPr lang="en-US" dirty="0"/>
              <a:t> Century Library Grant ($238,989) that will run from July 2017 – June 2020.</a:t>
            </a:r>
          </a:p>
          <a:p>
            <a:pPr marL="171450" lvl="0" indent="-171450">
              <a:buFont typeface="Arial" panose="020B0604020202020204" pitchFamily="34" charset="0"/>
              <a:buChar char="•"/>
            </a:pPr>
            <a:endParaRPr lang="en-US" dirty="0"/>
          </a:p>
          <a:p>
            <a:pPr marL="171450" lvl="0" indent="-171450">
              <a:buFont typeface="Arial" panose="020B0604020202020204" pitchFamily="34" charset="0"/>
              <a:buChar char="•"/>
            </a:pPr>
            <a:r>
              <a:rPr lang="en-US" dirty="0"/>
              <a:t>We are currently in the 1</a:t>
            </a:r>
            <a:r>
              <a:rPr lang="en-US" baseline="30000" dirty="0"/>
              <a:t>st</a:t>
            </a:r>
            <a:r>
              <a:rPr lang="en-US" dirty="0"/>
              <a:t> year of implementation of the RTI.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aseline="0"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endParaRPr lang="en-US" dirty="0"/>
          </a:p>
        </p:txBody>
      </p:sp>
      <p:sp>
        <p:nvSpPr>
          <p:cNvPr id="4" name="Slide Number Placeholder 3"/>
          <p:cNvSpPr>
            <a:spLocks noGrp="1"/>
          </p:cNvSpPr>
          <p:nvPr>
            <p:ph type="sldNum" sz="quarter" idx="10"/>
          </p:nvPr>
        </p:nvSpPr>
        <p:spPr/>
        <p:txBody>
          <a:bodyPr/>
          <a:lstStyle/>
          <a:p>
            <a:fld id="{28B83925-F481-864B-8FF1-2AFC304706E1}" type="slidenum">
              <a:rPr lang="en-US" smtClean="0"/>
              <a:t>3</a:t>
            </a:fld>
            <a:endParaRPr lang="en-US"/>
          </a:p>
        </p:txBody>
      </p:sp>
    </p:spTree>
    <p:extLst>
      <p:ext uri="{BB962C8B-B14F-4D97-AF65-F5344CB8AC3E}">
        <p14:creationId xmlns:p14="http://schemas.microsoft.com/office/powerpoint/2010/main" val="342645215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Health sciences librarians benefit from using, creating, and applying research-based evidence in library practice and in supporting quality health care. Health sciences librarians have played a key role in initiating, nurturing, and spreading evidence-based practice (EBP) in the health professions (Marshall, 2014), and librarian-led research has shown a link between the role of health sciences librarians in EBP processes and improved health outcomes (</a:t>
            </a:r>
            <a:r>
              <a:rPr lang="en-US" sz="1200" kern="1200" dirty="0" err="1">
                <a:solidFill>
                  <a:schemeClr val="tx1"/>
                </a:solidFill>
                <a:effectLst/>
                <a:latin typeface="+mn-lt"/>
                <a:ea typeface="+mn-ea"/>
                <a:cs typeface="+mn-cs"/>
              </a:rPr>
              <a:t>Sollenberger</a:t>
            </a:r>
            <a:r>
              <a:rPr lang="en-US" sz="1200" kern="1200" dirty="0">
                <a:solidFill>
                  <a:schemeClr val="tx1"/>
                </a:solidFill>
                <a:effectLst/>
                <a:latin typeface="+mn-lt"/>
                <a:ea typeface="+mn-ea"/>
                <a:cs typeface="+mn-cs"/>
              </a:rPr>
              <a:t>, 2013; Marshall, 2014). </a:t>
            </a:r>
            <a:endParaRPr lang="en-US" dirty="0"/>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Inspired by EBP developments in the health professions and MLA’s heightened focus on advancing research in the profession, there has been a marked increase in attention to evidence-based practice in health sciences librarianship (Funk, 2013) and in the number of published research studies produced by health sciences librarians over the last twenty years (</a:t>
            </a:r>
            <a:r>
              <a:rPr lang="en-US" sz="1200" kern="1200" dirty="0" err="1">
                <a:solidFill>
                  <a:schemeClr val="tx1"/>
                </a:solidFill>
                <a:effectLst/>
                <a:latin typeface="+mn-lt"/>
                <a:ea typeface="+mn-ea"/>
                <a:cs typeface="+mn-cs"/>
              </a:rPr>
              <a:t>Plutchak</a:t>
            </a:r>
            <a:r>
              <a:rPr lang="en-US" sz="1200" kern="1200" dirty="0">
                <a:solidFill>
                  <a:schemeClr val="tx1"/>
                </a:solidFill>
                <a:effectLst/>
                <a:latin typeface="+mn-lt"/>
                <a:ea typeface="+mn-ea"/>
                <a:cs typeface="+mn-cs"/>
              </a:rPr>
              <a:t>, 2005; Gore, 2009). In a 2016 survey of the research-related activities and attitudes of HS librarians, both academic and hospital librarians ranked demonstration of the value of libraries and provision of guidance as primary motivating factors for conducting research. Almost two-thirds of those who were able to engage in research reported that their research had resulted in improving or initiating new health library services (Lessick, 2016). </a:t>
            </a:r>
            <a:endParaRPr lang="en-US" dirty="0"/>
          </a:p>
          <a:p>
            <a:endParaRPr lang="en-US" dirty="0"/>
          </a:p>
        </p:txBody>
      </p:sp>
      <p:sp>
        <p:nvSpPr>
          <p:cNvPr id="4" name="Slide Number Placeholder 3"/>
          <p:cNvSpPr>
            <a:spLocks noGrp="1"/>
          </p:cNvSpPr>
          <p:nvPr>
            <p:ph type="sldNum" sz="quarter" idx="10"/>
          </p:nvPr>
        </p:nvSpPr>
        <p:spPr/>
        <p:txBody>
          <a:bodyPr/>
          <a:lstStyle/>
          <a:p>
            <a:fld id="{28B83925-F481-864B-8FF1-2AFC304706E1}" type="slidenum">
              <a:rPr lang="en-US" smtClean="0"/>
              <a:t>4</a:t>
            </a:fld>
            <a:endParaRPr lang="en-US"/>
          </a:p>
        </p:txBody>
      </p:sp>
    </p:spTree>
    <p:extLst>
      <p:ext uri="{BB962C8B-B14F-4D97-AF65-F5344CB8AC3E}">
        <p14:creationId xmlns:p14="http://schemas.microsoft.com/office/powerpoint/2010/main" val="367687906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r>
              <a:rPr lang="en-US" sz="1200" kern="1200" dirty="0">
                <a:solidFill>
                  <a:schemeClr val="tx1"/>
                </a:solidFill>
                <a:effectLst/>
                <a:latin typeface="+mn-lt"/>
                <a:ea typeface="+mn-ea"/>
                <a:cs typeface="+mn-cs"/>
              </a:rPr>
              <a:t>Despite the benefits of research and the increase in research activities by health sciences librarians, too few health sciences librarians conduct high quality research linked to practice and disseminate the results of their research. Journal editors and scholars have noted various issues with published health sciences librarian research, which is limiting the development of a research base in health sciences librarianship: dearth of research and evidence in many vital areas of library practice (</a:t>
            </a:r>
            <a:r>
              <a:rPr lang="en-US" sz="1200" kern="1200" dirty="0" err="1">
                <a:solidFill>
                  <a:schemeClr val="tx1"/>
                </a:solidFill>
                <a:effectLst/>
                <a:latin typeface="+mn-lt"/>
                <a:ea typeface="+mn-ea"/>
                <a:cs typeface="+mn-cs"/>
              </a:rPr>
              <a:t>Plutchak</a:t>
            </a:r>
            <a:r>
              <a:rPr lang="en-US" sz="1200" kern="1200" dirty="0">
                <a:solidFill>
                  <a:schemeClr val="tx1"/>
                </a:solidFill>
                <a:effectLst/>
                <a:latin typeface="+mn-lt"/>
                <a:ea typeface="+mn-ea"/>
                <a:cs typeface="+mn-cs"/>
              </a:rPr>
              <a:t>, 2005; </a:t>
            </a:r>
            <a:r>
              <a:rPr lang="en-US" sz="1200" kern="1200" dirty="0" err="1">
                <a:solidFill>
                  <a:schemeClr val="tx1"/>
                </a:solidFill>
                <a:effectLst/>
                <a:latin typeface="+mn-lt"/>
                <a:ea typeface="+mn-ea"/>
                <a:cs typeface="+mn-cs"/>
              </a:rPr>
              <a:t>Koufogiannakis</a:t>
            </a:r>
            <a:r>
              <a:rPr lang="en-US" sz="1200" kern="1200" dirty="0">
                <a:solidFill>
                  <a:schemeClr val="tx1"/>
                </a:solidFill>
                <a:effectLst/>
                <a:latin typeface="+mn-lt"/>
                <a:ea typeface="+mn-ea"/>
                <a:cs typeface="+mn-cs"/>
              </a:rPr>
              <a:t>, 2006); quantity and quality of research varies for different subject areas (</a:t>
            </a:r>
            <a:r>
              <a:rPr lang="en-US" sz="1200" kern="1200" dirty="0" err="1">
                <a:solidFill>
                  <a:schemeClr val="tx1"/>
                </a:solidFill>
                <a:effectLst/>
                <a:latin typeface="+mn-lt"/>
                <a:ea typeface="+mn-ea"/>
                <a:cs typeface="+mn-cs"/>
              </a:rPr>
              <a:t>Plutchak</a:t>
            </a:r>
            <a:r>
              <a:rPr lang="en-US" sz="1200" kern="1200" dirty="0">
                <a:solidFill>
                  <a:schemeClr val="tx1"/>
                </a:solidFill>
                <a:effectLst/>
                <a:latin typeface="+mn-lt"/>
                <a:ea typeface="+mn-ea"/>
                <a:cs typeface="+mn-cs"/>
              </a:rPr>
              <a:t>, 2005; </a:t>
            </a:r>
            <a:r>
              <a:rPr lang="en-US" sz="1200" kern="1200" dirty="0" err="1">
                <a:solidFill>
                  <a:schemeClr val="tx1"/>
                </a:solidFill>
                <a:effectLst/>
                <a:latin typeface="+mn-lt"/>
                <a:ea typeface="+mn-ea"/>
                <a:cs typeface="+mn-cs"/>
              </a:rPr>
              <a:t>Koufogiannakis</a:t>
            </a:r>
            <a:r>
              <a:rPr lang="en-US" sz="1200" kern="1200" dirty="0">
                <a:solidFill>
                  <a:schemeClr val="tx1"/>
                </a:solidFill>
                <a:effectLst/>
                <a:latin typeface="+mn-lt"/>
                <a:ea typeface="+mn-ea"/>
                <a:cs typeface="+mn-cs"/>
              </a:rPr>
              <a:t>, 2006); quality of surveys are uneven, e.g., surveys frequently relate exclusively to local problems, have sample bias, and use ambiguous survey questions (Starr, 2012); level of complexity of research is insufficient (</a:t>
            </a:r>
            <a:r>
              <a:rPr lang="en-US" sz="1200" kern="1200" dirty="0" err="1">
                <a:solidFill>
                  <a:schemeClr val="tx1"/>
                </a:solidFill>
                <a:effectLst/>
                <a:latin typeface="+mn-lt"/>
                <a:ea typeface="+mn-ea"/>
                <a:cs typeface="+mn-cs"/>
              </a:rPr>
              <a:t>Koufogiannakis</a:t>
            </a:r>
            <a:r>
              <a:rPr lang="en-US" sz="1200" kern="1200" dirty="0">
                <a:solidFill>
                  <a:schemeClr val="tx1"/>
                </a:solidFill>
                <a:effectLst/>
                <a:latin typeface="+mn-lt"/>
                <a:ea typeface="+mn-ea"/>
                <a:cs typeface="+mn-cs"/>
              </a:rPr>
              <a:t>, 2006; Cooper 2016); over-emphasis on applied studies and descriptive techniques (Gore, 2009); and pervasive lack of replicating studies and verification of existing research results (</a:t>
            </a:r>
            <a:r>
              <a:rPr lang="en-US" sz="1200" kern="1200" dirty="0" err="1">
                <a:solidFill>
                  <a:schemeClr val="tx1"/>
                </a:solidFill>
                <a:effectLst/>
                <a:latin typeface="+mn-lt"/>
                <a:ea typeface="+mn-ea"/>
                <a:cs typeface="+mn-cs"/>
              </a:rPr>
              <a:t>Plutchak</a:t>
            </a:r>
            <a:r>
              <a:rPr lang="en-US" sz="1200" kern="1200" dirty="0">
                <a:solidFill>
                  <a:schemeClr val="tx1"/>
                </a:solidFill>
                <a:effectLst/>
                <a:latin typeface="+mn-lt"/>
                <a:ea typeface="+mn-ea"/>
                <a:cs typeface="+mn-cs"/>
              </a:rPr>
              <a:t>, 2005; </a:t>
            </a:r>
            <a:r>
              <a:rPr lang="en-US" sz="1200" kern="1200" dirty="0" err="1">
                <a:solidFill>
                  <a:schemeClr val="tx1"/>
                </a:solidFill>
                <a:effectLst/>
                <a:latin typeface="+mn-lt"/>
                <a:ea typeface="+mn-ea"/>
                <a:cs typeface="+mn-cs"/>
              </a:rPr>
              <a:t>Koufogiannakis</a:t>
            </a:r>
            <a:r>
              <a:rPr lang="en-US" sz="1200" kern="1200" dirty="0">
                <a:solidFill>
                  <a:schemeClr val="tx1"/>
                </a:solidFill>
                <a:effectLst/>
                <a:latin typeface="+mn-lt"/>
                <a:ea typeface="+mn-ea"/>
                <a:cs typeface="+mn-cs"/>
              </a:rPr>
              <a:t>, 2006). </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Strengthening our research base with additional quality research that is directly relevant to the decision-making needs of practitioners and builds upon previous foundations, is essential in moving our profession forward. </a:t>
            </a:r>
            <a:endParaRPr lang="en-US" dirty="0"/>
          </a:p>
          <a:p>
            <a:endParaRPr lang="en-US" dirty="0"/>
          </a:p>
        </p:txBody>
      </p:sp>
      <p:sp>
        <p:nvSpPr>
          <p:cNvPr id="4" name="Slide Number Placeholder 3"/>
          <p:cNvSpPr>
            <a:spLocks noGrp="1"/>
          </p:cNvSpPr>
          <p:nvPr>
            <p:ph type="sldNum" sz="quarter" idx="10"/>
          </p:nvPr>
        </p:nvSpPr>
        <p:spPr/>
        <p:txBody>
          <a:bodyPr/>
          <a:lstStyle/>
          <a:p>
            <a:fld id="{28B83925-F481-864B-8FF1-2AFC304706E1}" type="slidenum">
              <a:rPr lang="en-US" smtClean="0"/>
              <a:t>5</a:t>
            </a:fld>
            <a:endParaRPr lang="en-US"/>
          </a:p>
        </p:txBody>
      </p:sp>
    </p:spTree>
    <p:extLst>
      <p:ext uri="{BB962C8B-B14F-4D97-AF65-F5344CB8AC3E}">
        <p14:creationId xmlns:p14="http://schemas.microsoft.com/office/powerpoint/2010/main" val="210096082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Health sciences librarians face numerous obstacles to conducting research. Barriers to academic librarian research have been widely reported in the library literature. These include lack of time to complete a research project, unfamiliarity with the research process, lack of support for research (both social and monetary), lack of confidence, discouraging jargon, inadequate education in research methods, lack of motivation, and uneven training in research design at the Master’s level (Kennedy, 2012).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Health sciences librarians struggle with many of the same barriers, but most often cite lack of time allotted for research activities at work, lack of training, and lack of institutional support – with hospital librarians consistently reporting the greatest difficulties conducting research (Lessick, 2016). However, at the same time, large majorities of both academic and hospital health sciences librarians report they would welcome opportunities to do research with other experienced researchers and participate in extra training to acquire research skills (Lessick, 2016).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Our intent is for the RTI to fill these knowledge, skills, confidence, and support gaps by providing:</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1200" dirty="0">
                <a:solidFill>
                  <a:schemeClr val="tx1"/>
                </a:solidFill>
                <a:effectLst/>
                <a:latin typeface="+mn-lt"/>
                <a:ea typeface="+mn-ea"/>
                <a:cs typeface="+mn-cs"/>
              </a:rPr>
              <a:t>intensive training in research methods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1200" dirty="0">
                <a:solidFill>
                  <a:schemeClr val="tx1"/>
                </a:solidFill>
                <a:effectLst/>
                <a:latin typeface="+mn-lt"/>
                <a:ea typeface="+mn-ea"/>
                <a:cs typeface="+mn-cs"/>
              </a:rPr>
              <a:t>opportunities to work with peers &amp; other experienced researchers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1200" dirty="0">
                <a:solidFill>
                  <a:schemeClr val="tx1"/>
                </a:solidFill>
                <a:effectLst/>
                <a:latin typeface="+mn-lt"/>
                <a:ea typeface="+mn-ea"/>
                <a:cs typeface="+mn-cs"/>
              </a:rPr>
              <a:t>personalized assistance as participants complete their projects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1200" dirty="0">
                <a:solidFill>
                  <a:schemeClr val="tx1"/>
                </a:solidFill>
                <a:effectLst/>
                <a:latin typeface="+mn-lt"/>
                <a:ea typeface="+mn-ea"/>
                <a:cs typeface="+mn-cs"/>
              </a:rPr>
              <a:t>Encouragement [to persevere] – very important!</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1200" dirty="0">
                <a:solidFill>
                  <a:schemeClr val="tx1"/>
                </a:solidFill>
                <a:effectLst/>
                <a:latin typeface="+mn-lt"/>
                <a:ea typeface="+mn-ea"/>
                <a:cs typeface="+mn-cs"/>
              </a:rPr>
              <a:t>an online support network</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1200" dirty="0">
                <a:solidFill>
                  <a:schemeClr val="tx1"/>
                </a:solidFill>
                <a:effectLst/>
                <a:latin typeface="+mn-lt"/>
                <a:ea typeface="+mn-ea"/>
                <a:cs typeface="+mn-cs"/>
              </a:rPr>
              <a:t>and resources for librarians unfamiliar with and hesitant about the research process. </a:t>
            </a:r>
          </a:p>
          <a:p>
            <a:endParaRPr lang="en-US" dirty="0"/>
          </a:p>
        </p:txBody>
      </p:sp>
      <p:sp>
        <p:nvSpPr>
          <p:cNvPr id="4" name="Slide Number Placeholder 3"/>
          <p:cNvSpPr>
            <a:spLocks noGrp="1"/>
          </p:cNvSpPr>
          <p:nvPr>
            <p:ph type="sldNum" sz="quarter" idx="10"/>
          </p:nvPr>
        </p:nvSpPr>
        <p:spPr/>
        <p:txBody>
          <a:bodyPr/>
          <a:lstStyle/>
          <a:p>
            <a:fld id="{28B83925-F481-864B-8FF1-2AFC304706E1}" type="slidenum">
              <a:rPr lang="en-US" smtClean="0"/>
              <a:t>6</a:t>
            </a:fld>
            <a:endParaRPr lang="en-US"/>
          </a:p>
        </p:txBody>
      </p:sp>
    </p:spTree>
    <p:extLst>
      <p:ext uri="{BB962C8B-B14F-4D97-AF65-F5344CB8AC3E}">
        <p14:creationId xmlns:p14="http://schemas.microsoft.com/office/powerpoint/2010/main" val="80355045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broad goal for the project is to build research competencies of HS librarians &amp; increase quantity, quality, and communication of librarian-led research.</a:t>
            </a:r>
          </a:p>
          <a:p>
            <a:endParaRPr lang="en-US" dirty="0"/>
          </a:p>
          <a:p>
            <a:r>
              <a:rPr lang="en-US" dirty="0"/>
              <a:t>Specific objectives for the project include:</a:t>
            </a:r>
          </a:p>
          <a:p>
            <a:endParaRPr lang="en-US" dirty="0"/>
          </a:p>
          <a:p>
            <a:pPr marL="628650" lvl="1" indent="-171450">
              <a:buFont typeface="Arial" panose="020B0604020202020204" pitchFamily="34" charset="0"/>
              <a:buChar char="•"/>
            </a:pPr>
            <a:r>
              <a:rPr lang="en-US" dirty="0"/>
              <a:t>Offer a 5-day intensive workshop on research design at UIC in 2018 and 2019 – this is the centerpiece of the RTI program. </a:t>
            </a:r>
          </a:p>
          <a:p>
            <a:pPr marL="628650" lvl="1" indent="-171450">
              <a:buFont typeface="Arial" panose="020B0604020202020204" pitchFamily="34" charset="0"/>
              <a:buChar char="•"/>
            </a:pPr>
            <a:r>
              <a:rPr lang="en-US" dirty="0"/>
              <a:t>Provide research curriculum and support for cohort of 20 participants per year</a:t>
            </a:r>
          </a:p>
          <a:p>
            <a:pPr marL="628650" lvl="1" indent="-171450">
              <a:buFont typeface="Arial" panose="020B0604020202020204" pitchFamily="34" charset="0"/>
              <a:buChar char="•"/>
            </a:pPr>
            <a:r>
              <a:rPr lang="en-US" dirty="0"/>
              <a:t>Increase research outputs of HS librarians by requiring participants to complete research projects within 12 months – potentially this will add 40 new health information research studies by end of grant</a:t>
            </a:r>
          </a:p>
          <a:p>
            <a:pPr marL="628650" lvl="1" indent="-171450">
              <a:buFont typeface="Arial" panose="020B0604020202020204" pitchFamily="34" charset="0"/>
              <a:buChar char="•"/>
            </a:pPr>
            <a:r>
              <a:rPr lang="en-US" dirty="0"/>
              <a:t>Increase the quality of health information research studies through the development and use of a rubric that measures the quality of a research study</a:t>
            </a:r>
          </a:p>
          <a:p>
            <a:pPr marL="628650" lvl="1" indent="-171450">
              <a:buFont typeface="Arial" panose="020B0604020202020204" pitchFamily="34" charset="0"/>
              <a:buChar char="•"/>
            </a:pPr>
            <a:r>
              <a:rPr lang="en-US" dirty="0"/>
              <a:t>Augment instruction with ongoing mentoring</a:t>
            </a:r>
          </a:p>
          <a:p>
            <a:pPr marL="628650" lvl="1" indent="-171450">
              <a:buFont typeface="Arial" panose="020B0604020202020204" pitchFamily="34" charset="0"/>
              <a:buChar char="•"/>
            </a:pPr>
            <a:r>
              <a:rPr lang="en-US" dirty="0"/>
              <a:t>Build &amp; sustain a strong Community of Practice that maximizes participants’ learning, productivity, and collaboration…and increases research confidence of participants.</a:t>
            </a:r>
          </a:p>
          <a:p>
            <a:pPr marL="628650" lvl="1" indent="-171450">
              <a:buFont typeface="Arial" panose="020B0604020202020204" pitchFamily="34" charset="0"/>
              <a:buChar char="•"/>
            </a:pPr>
            <a:r>
              <a:rPr lang="en-US" dirty="0"/>
              <a:t>In 3</a:t>
            </a:r>
            <a:r>
              <a:rPr lang="en-US" baseline="30000" dirty="0"/>
              <a:t>rd</a:t>
            </a:r>
            <a:r>
              <a:rPr lang="en-US" dirty="0"/>
              <a:t> year of grant, develop a plan to offer an RTI online program, extending RTI training, outreach, and penetration to the wider librarian community.</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Provide scholarships for RTI participants</a:t>
            </a:r>
          </a:p>
          <a:p>
            <a:pPr marL="628650" lvl="1" indent="-171450">
              <a:buFont typeface="Arial" panose="020B0604020202020204" pitchFamily="34" charset="0"/>
              <a:buChar char="•"/>
            </a:pPr>
            <a:r>
              <a:rPr lang="en-US" dirty="0"/>
              <a:t>Assess the effectiveness of all aspects of the Institute – more about this later</a:t>
            </a:r>
          </a:p>
          <a:p>
            <a:endParaRPr lang="en-US" dirty="0"/>
          </a:p>
        </p:txBody>
      </p:sp>
      <p:sp>
        <p:nvSpPr>
          <p:cNvPr id="4" name="Slide Number Placeholder 3"/>
          <p:cNvSpPr>
            <a:spLocks noGrp="1"/>
          </p:cNvSpPr>
          <p:nvPr>
            <p:ph type="sldNum" sz="quarter" idx="10"/>
          </p:nvPr>
        </p:nvSpPr>
        <p:spPr/>
        <p:txBody>
          <a:bodyPr/>
          <a:lstStyle/>
          <a:p>
            <a:fld id="{28B83925-F481-864B-8FF1-2AFC304706E1}" type="slidenum">
              <a:rPr lang="en-US" smtClean="0"/>
              <a:t>7</a:t>
            </a:fld>
            <a:endParaRPr lang="en-US"/>
          </a:p>
        </p:txBody>
      </p:sp>
    </p:spTree>
    <p:extLst>
      <p:ext uri="{BB962C8B-B14F-4D97-AF65-F5344CB8AC3E}">
        <p14:creationId xmlns:p14="http://schemas.microsoft.com/office/powerpoint/2010/main" val="143269089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The IMLS grant funds two all-inclusive scholarships per Institute to increase accessibility to Institute training for library professionals working in small libraries with limited budgets. Increasing the research engagement of this group, which includes many hospital librarians, is a critical professional issue. Health sciences librarians from small libraries face challenging budget circumstances and need additional support for research training and to conduct research. Hopefully our training program and community of practice will help these isolated librarians build lifelong relationships with other colleagues with similar research interests. </a:t>
            </a:r>
            <a:endParaRPr lang="en-US" dirty="0">
              <a:effectLst/>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effectLst/>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The grant also funds 6 partial scholarships (specifically for registration fees) for other librarians who need financial assistance to attend the Institute.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IMLS scholarship funds have been augmented with funds from the Association of Academic Health Sciences Libraries (AAHSL), a long-established MLA partner, which agreed during to the grant submission process, to fund 2 more all-inclusive scholarships per Institute for professionals working in AAHSL libraries. </a:t>
            </a:r>
            <a:endParaRPr lang="en-US" sz="1200" i="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This year we also encouraged MLA Sections and Chapters to donate funding for RTI scholarships. </a:t>
            </a:r>
            <a:r>
              <a:rPr lang="en-US" i="0" dirty="0"/>
              <a:t>We believe that this project has broad interest since much more support for librarian-led research is needed throughout the association/Sections/Chapters. Even though our fundraising letter went out a bit late in the process, the fundraising effort </a:t>
            </a:r>
            <a:r>
              <a:rPr lang="en-US" sz="1200" kern="1200" dirty="0">
                <a:solidFill>
                  <a:schemeClr val="tx1"/>
                </a:solidFill>
                <a:effectLst/>
                <a:latin typeface="+mn-lt"/>
                <a:ea typeface="+mn-ea"/>
                <a:cs typeface="+mn-cs"/>
              </a:rPr>
              <a:t>was very successful. The combined donations from Sections/Chapters enabled us to give either full or partial scholarships to every participant who indicated a financial need on their application form – we were able to fund 19 scholarships!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We are deeply appreciative for these donations and thank AAHSL and all these MLA sections and chapters listed on the slide for their exemplary, far-sighted, and generous support of the 2018 RTI Fellows! </a:t>
            </a:r>
          </a:p>
          <a:p>
            <a:endParaRPr lang="en-US" dirty="0"/>
          </a:p>
        </p:txBody>
      </p:sp>
      <p:sp>
        <p:nvSpPr>
          <p:cNvPr id="4" name="Slide Number Placeholder 3"/>
          <p:cNvSpPr>
            <a:spLocks noGrp="1"/>
          </p:cNvSpPr>
          <p:nvPr>
            <p:ph type="sldNum" sz="quarter" idx="10"/>
          </p:nvPr>
        </p:nvSpPr>
        <p:spPr/>
        <p:txBody>
          <a:bodyPr/>
          <a:lstStyle/>
          <a:p>
            <a:fld id="{28B83925-F481-864B-8FF1-2AFC304706E1}" type="slidenum">
              <a:rPr lang="en-US" smtClean="0"/>
              <a:t>8</a:t>
            </a:fld>
            <a:endParaRPr lang="en-US"/>
          </a:p>
        </p:txBody>
      </p:sp>
    </p:spTree>
    <p:extLst>
      <p:ext uri="{BB962C8B-B14F-4D97-AF65-F5344CB8AC3E}">
        <p14:creationId xmlns:p14="http://schemas.microsoft.com/office/powerpoint/2010/main" val="367844154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During the grant process we were also able to establish partnerships with other organizations that share our vision for the RTI --  our shared vision is that the RTI will be a “cornerstone in helping the next generation of health sciences librarians change from informed consumers of research, to producers of quality research.” We thank our RTI partners for their generous support and in helping us realize that dream for the future!</a:t>
            </a:r>
          </a:p>
          <a:p>
            <a:endParaRPr lang="en-US" dirty="0"/>
          </a:p>
        </p:txBody>
      </p:sp>
      <p:sp>
        <p:nvSpPr>
          <p:cNvPr id="4" name="Slide Number Placeholder 3"/>
          <p:cNvSpPr>
            <a:spLocks noGrp="1"/>
          </p:cNvSpPr>
          <p:nvPr>
            <p:ph type="sldNum" sz="quarter" idx="10"/>
          </p:nvPr>
        </p:nvSpPr>
        <p:spPr/>
        <p:txBody>
          <a:bodyPr/>
          <a:lstStyle/>
          <a:p>
            <a:fld id="{28B83925-F481-864B-8FF1-2AFC304706E1}" type="slidenum">
              <a:rPr lang="en-US" smtClean="0"/>
              <a:t>9</a:t>
            </a:fld>
            <a:endParaRPr lang="en-US"/>
          </a:p>
        </p:txBody>
      </p:sp>
    </p:spTree>
    <p:extLst>
      <p:ext uri="{BB962C8B-B14F-4D97-AF65-F5344CB8AC3E}">
        <p14:creationId xmlns:p14="http://schemas.microsoft.com/office/powerpoint/2010/main" val="160529221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35EC039B-3DD6-A14F-AAE6-B91D9F545AD7}"/>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xmlns="" id="{1A378541-73B1-3140-8BFF-CB30F4FE08B2}"/>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xmlns="" id="{125EA8A2-1FA0-304E-8B13-8B595CAFA52A}"/>
              </a:ext>
            </a:extLst>
          </p:cNvPr>
          <p:cNvSpPr>
            <a:spLocks noGrp="1"/>
          </p:cNvSpPr>
          <p:nvPr>
            <p:ph type="dt" sz="half" idx="10"/>
          </p:nvPr>
        </p:nvSpPr>
        <p:spPr/>
        <p:txBody>
          <a:bodyPr/>
          <a:lstStyle/>
          <a:p>
            <a:fld id="{4EB5DDBC-212F-B547-BF68-7C3B83416A5D}" type="datetimeFigureOut">
              <a:rPr lang="en-US" smtClean="0"/>
              <a:t>8/1/2018</a:t>
            </a:fld>
            <a:endParaRPr lang="en-US"/>
          </a:p>
        </p:txBody>
      </p:sp>
      <p:sp>
        <p:nvSpPr>
          <p:cNvPr id="5" name="Footer Placeholder 4">
            <a:extLst>
              <a:ext uri="{FF2B5EF4-FFF2-40B4-BE49-F238E27FC236}">
                <a16:creationId xmlns:a16="http://schemas.microsoft.com/office/drawing/2014/main" xmlns="" id="{62E7BA46-D995-214E-BF19-976CD7B556D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971E6F78-5AD6-3F4F-8F41-10C32FADE2E2}"/>
              </a:ext>
            </a:extLst>
          </p:cNvPr>
          <p:cNvSpPr>
            <a:spLocks noGrp="1"/>
          </p:cNvSpPr>
          <p:nvPr>
            <p:ph type="sldNum" sz="quarter" idx="12"/>
          </p:nvPr>
        </p:nvSpPr>
        <p:spPr/>
        <p:txBody>
          <a:bodyPr/>
          <a:lstStyle/>
          <a:p>
            <a:fld id="{AE957B08-7DA0-4940-A072-85E79467C860}" type="slidenum">
              <a:rPr lang="en-US" smtClean="0"/>
              <a:t>‹#›</a:t>
            </a:fld>
            <a:endParaRPr lang="en-US"/>
          </a:p>
        </p:txBody>
      </p:sp>
    </p:spTree>
    <p:extLst>
      <p:ext uri="{BB962C8B-B14F-4D97-AF65-F5344CB8AC3E}">
        <p14:creationId xmlns:p14="http://schemas.microsoft.com/office/powerpoint/2010/main" val="391304256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03882CF8-31F8-564A-985F-55DA56A1025C}"/>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xmlns="" id="{04C966E0-911A-B646-8A28-8128FC1CB4A1}"/>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0496EF2B-FDDB-6A41-B79E-FD67BDC89BE6}"/>
              </a:ext>
            </a:extLst>
          </p:cNvPr>
          <p:cNvSpPr>
            <a:spLocks noGrp="1"/>
          </p:cNvSpPr>
          <p:nvPr>
            <p:ph type="dt" sz="half" idx="10"/>
          </p:nvPr>
        </p:nvSpPr>
        <p:spPr/>
        <p:txBody>
          <a:bodyPr/>
          <a:lstStyle/>
          <a:p>
            <a:fld id="{4EB5DDBC-212F-B547-BF68-7C3B83416A5D}" type="datetimeFigureOut">
              <a:rPr lang="en-US" smtClean="0"/>
              <a:t>8/1/2018</a:t>
            </a:fld>
            <a:endParaRPr lang="en-US"/>
          </a:p>
        </p:txBody>
      </p:sp>
      <p:sp>
        <p:nvSpPr>
          <p:cNvPr id="5" name="Footer Placeholder 4">
            <a:extLst>
              <a:ext uri="{FF2B5EF4-FFF2-40B4-BE49-F238E27FC236}">
                <a16:creationId xmlns:a16="http://schemas.microsoft.com/office/drawing/2014/main" xmlns="" id="{36EE2189-BD0F-9E4A-97AF-D6327F9D39B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246EF0F7-5082-C74D-A9DE-A5756036F006}"/>
              </a:ext>
            </a:extLst>
          </p:cNvPr>
          <p:cNvSpPr>
            <a:spLocks noGrp="1"/>
          </p:cNvSpPr>
          <p:nvPr>
            <p:ph type="sldNum" sz="quarter" idx="12"/>
          </p:nvPr>
        </p:nvSpPr>
        <p:spPr/>
        <p:txBody>
          <a:bodyPr/>
          <a:lstStyle/>
          <a:p>
            <a:fld id="{AE957B08-7DA0-4940-A072-85E79467C860}" type="slidenum">
              <a:rPr lang="en-US" smtClean="0"/>
              <a:t>‹#›</a:t>
            </a:fld>
            <a:endParaRPr lang="en-US"/>
          </a:p>
        </p:txBody>
      </p:sp>
    </p:spTree>
    <p:extLst>
      <p:ext uri="{BB962C8B-B14F-4D97-AF65-F5344CB8AC3E}">
        <p14:creationId xmlns:p14="http://schemas.microsoft.com/office/powerpoint/2010/main" val="63590078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xmlns="" id="{BB446C17-B848-7846-B032-B2AFF485BE93}"/>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xmlns="" id="{1E5E0804-CF3F-7044-9733-B76BDCAD1D79}"/>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E723A4CD-6047-9643-94EC-235031282ACC}"/>
              </a:ext>
            </a:extLst>
          </p:cNvPr>
          <p:cNvSpPr>
            <a:spLocks noGrp="1"/>
          </p:cNvSpPr>
          <p:nvPr>
            <p:ph type="dt" sz="half" idx="10"/>
          </p:nvPr>
        </p:nvSpPr>
        <p:spPr/>
        <p:txBody>
          <a:bodyPr/>
          <a:lstStyle/>
          <a:p>
            <a:fld id="{4EB5DDBC-212F-B547-BF68-7C3B83416A5D}" type="datetimeFigureOut">
              <a:rPr lang="en-US" smtClean="0"/>
              <a:t>8/1/2018</a:t>
            </a:fld>
            <a:endParaRPr lang="en-US"/>
          </a:p>
        </p:txBody>
      </p:sp>
      <p:sp>
        <p:nvSpPr>
          <p:cNvPr id="5" name="Footer Placeholder 4">
            <a:extLst>
              <a:ext uri="{FF2B5EF4-FFF2-40B4-BE49-F238E27FC236}">
                <a16:creationId xmlns:a16="http://schemas.microsoft.com/office/drawing/2014/main" xmlns="" id="{70C47AC5-4608-834A-844A-91ED7744B11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9EF1921C-68DE-C546-922D-3F11387E4796}"/>
              </a:ext>
            </a:extLst>
          </p:cNvPr>
          <p:cNvSpPr>
            <a:spLocks noGrp="1"/>
          </p:cNvSpPr>
          <p:nvPr>
            <p:ph type="sldNum" sz="quarter" idx="12"/>
          </p:nvPr>
        </p:nvSpPr>
        <p:spPr/>
        <p:txBody>
          <a:bodyPr/>
          <a:lstStyle/>
          <a:p>
            <a:fld id="{AE957B08-7DA0-4940-A072-85E79467C860}" type="slidenum">
              <a:rPr lang="en-US" smtClean="0"/>
              <a:t>‹#›</a:t>
            </a:fld>
            <a:endParaRPr lang="en-US"/>
          </a:p>
        </p:txBody>
      </p:sp>
    </p:spTree>
    <p:extLst>
      <p:ext uri="{BB962C8B-B14F-4D97-AF65-F5344CB8AC3E}">
        <p14:creationId xmlns:p14="http://schemas.microsoft.com/office/powerpoint/2010/main" val="232502669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8E5F2C43-5E88-324B-B375-DEE859B9B088}"/>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xmlns="" id="{1E5B016F-DC1A-DF4E-841E-0F1A3697CE27}"/>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B30C9F5F-F1D0-5343-91EB-D5E5159BC53B}"/>
              </a:ext>
            </a:extLst>
          </p:cNvPr>
          <p:cNvSpPr>
            <a:spLocks noGrp="1"/>
          </p:cNvSpPr>
          <p:nvPr>
            <p:ph type="dt" sz="half" idx="10"/>
          </p:nvPr>
        </p:nvSpPr>
        <p:spPr/>
        <p:txBody>
          <a:bodyPr/>
          <a:lstStyle/>
          <a:p>
            <a:fld id="{4EB5DDBC-212F-B547-BF68-7C3B83416A5D}" type="datetimeFigureOut">
              <a:rPr lang="en-US" smtClean="0"/>
              <a:t>8/1/2018</a:t>
            </a:fld>
            <a:endParaRPr lang="en-US"/>
          </a:p>
        </p:txBody>
      </p:sp>
      <p:sp>
        <p:nvSpPr>
          <p:cNvPr id="5" name="Footer Placeholder 4">
            <a:extLst>
              <a:ext uri="{FF2B5EF4-FFF2-40B4-BE49-F238E27FC236}">
                <a16:creationId xmlns:a16="http://schemas.microsoft.com/office/drawing/2014/main" xmlns="" id="{23357C00-0920-084B-A55D-10859B9DC80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03360E88-5D2F-3F4F-B4D9-260897F66CE9}"/>
              </a:ext>
            </a:extLst>
          </p:cNvPr>
          <p:cNvSpPr>
            <a:spLocks noGrp="1"/>
          </p:cNvSpPr>
          <p:nvPr>
            <p:ph type="sldNum" sz="quarter" idx="12"/>
          </p:nvPr>
        </p:nvSpPr>
        <p:spPr/>
        <p:txBody>
          <a:bodyPr/>
          <a:lstStyle/>
          <a:p>
            <a:fld id="{AE957B08-7DA0-4940-A072-85E79467C860}" type="slidenum">
              <a:rPr lang="en-US" smtClean="0"/>
              <a:t>‹#›</a:t>
            </a:fld>
            <a:endParaRPr lang="en-US"/>
          </a:p>
        </p:txBody>
      </p:sp>
    </p:spTree>
    <p:extLst>
      <p:ext uri="{BB962C8B-B14F-4D97-AF65-F5344CB8AC3E}">
        <p14:creationId xmlns:p14="http://schemas.microsoft.com/office/powerpoint/2010/main" val="119519720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488868E9-DA2C-F349-9EDE-753F2C5CDD7A}"/>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xmlns="" id="{168523F9-C4CF-D846-AA61-9C4A67B02A37}"/>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xmlns="" id="{96768B03-6C6F-CD45-AC36-ABF8A0C133AC}"/>
              </a:ext>
            </a:extLst>
          </p:cNvPr>
          <p:cNvSpPr>
            <a:spLocks noGrp="1"/>
          </p:cNvSpPr>
          <p:nvPr>
            <p:ph type="dt" sz="half" idx="10"/>
          </p:nvPr>
        </p:nvSpPr>
        <p:spPr/>
        <p:txBody>
          <a:bodyPr/>
          <a:lstStyle/>
          <a:p>
            <a:fld id="{4EB5DDBC-212F-B547-BF68-7C3B83416A5D}" type="datetimeFigureOut">
              <a:rPr lang="en-US" smtClean="0"/>
              <a:t>8/1/2018</a:t>
            </a:fld>
            <a:endParaRPr lang="en-US"/>
          </a:p>
        </p:txBody>
      </p:sp>
      <p:sp>
        <p:nvSpPr>
          <p:cNvPr id="5" name="Footer Placeholder 4">
            <a:extLst>
              <a:ext uri="{FF2B5EF4-FFF2-40B4-BE49-F238E27FC236}">
                <a16:creationId xmlns:a16="http://schemas.microsoft.com/office/drawing/2014/main" xmlns="" id="{57E6EF63-A3BA-9B41-8B4C-356CC8F37C3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DB55DD0E-0AF6-5945-AD71-23A8E7B4904D}"/>
              </a:ext>
            </a:extLst>
          </p:cNvPr>
          <p:cNvSpPr>
            <a:spLocks noGrp="1"/>
          </p:cNvSpPr>
          <p:nvPr>
            <p:ph type="sldNum" sz="quarter" idx="12"/>
          </p:nvPr>
        </p:nvSpPr>
        <p:spPr/>
        <p:txBody>
          <a:bodyPr/>
          <a:lstStyle/>
          <a:p>
            <a:fld id="{AE957B08-7DA0-4940-A072-85E79467C860}" type="slidenum">
              <a:rPr lang="en-US" smtClean="0"/>
              <a:t>‹#›</a:t>
            </a:fld>
            <a:endParaRPr lang="en-US"/>
          </a:p>
        </p:txBody>
      </p:sp>
    </p:spTree>
    <p:extLst>
      <p:ext uri="{BB962C8B-B14F-4D97-AF65-F5344CB8AC3E}">
        <p14:creationId xmlns:p14="http://schemas.microsoft.com/office/powerpoint/2010/main" val="286081316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D0F86A31-8939-7C4A-8DD0-D0F131320078}"/>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xmlns="" id="{B3388BA1-7E82-4C4A-8CD2-30FDA4CB7138}"/>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xmlns="" id="{DAE0369D-F7ED-A44A-BA4D-84CDC04B40B8}"/>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xmlns="" id="{09C59418-F0E9-4144-9B43-F03C97C76CAF}"/>
              </a:ext>
            </a:extLst>
          </p:cNvPr>
          <p:cNvSpPr>
            <a:spLocks noGrp="1"/>
          </p:cNvSpPr>
          <p:nvPr>
            <p:ph type="dt" sz="half" idx="10"/>
          </p:nvPr>
        </p:nvSpPr>
        <p:spPr/>
        <p:txBody>
          <a:bodyPr/>
          <a:lstStyle/>
          <a:p>
            <a:fld id="{4EB5DDBC-212F-B547-BF68-7C3B83416A5D}" type="datetimeFigureOut">
              <a:rPr lang="en-US" smtClean="0"/>
              <a:t>8/1/2018</a:t>
            </a:fld>
            <a:endParaRPr lang="en-US"/>
          </a:p>
        </p:txBody>
      </p:sp>
      <p:sp>
        <p:nvSpPr>
          <p:cNvPr id="6" name="Footer Placeholder 5">
            <a:extLst>
              <a:ext uri="{FF2B5EF4-FFF2-40B4-BE49-F238E27FC236}">
                <a16:creationId xmlns:a16="http://schemas.microsoft.com/office/drawing/2014/main" xmlns="" id="{51F99904-1AC3-9E4D-97D6-ADFA60E64540}"/>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xmlns="" id="{56E4DA17-13D3-6046-9086-668D386AE45E}"/>
              </a:ext>
            </a:extLst>
          </p:cNvPr>
          <p:cNvSpPr>
            <a:spLocks noGrp="1"/>
          </p:cNvSpPr>
          <p:nvPr>
            <p:ph type="sldNum" sz="quarter" idx="12"/>
          </p:nvPr>
        </p:nvSpPr>
        <p:spPr/>
        <p:txBody>
          <a:bodyPr/>
          <a:lstStyle/>
          <a:p>
            <a:fld id="{AE957B08-7DA0-4940-A072-85E79467C860}" type="slidenum">
              <a:rPr lang="en-US" smtClean="0"/>
              <a:t>‹#›</a:t>
            </a:fld>
            <a:endParaRPr lang="en-US"/>
          </a:p>
        </p:txBody>
      </p:sp>
    </p:spTree>
    <p:extLst>
      <p:ext uri="{BB962C8B-B14F-4D97-AF65-F5344CB8AC3E}">
        <p14:creationId xmlns:p14="http://schemas.microsoft.com/office/powerpoint/2010/main" val="123916503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730F024E-932A-554B-A38F-B07B7A43808A}"/>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xmlns="" id="{923C2EF5-DF47-D249-838D-64DC84CC3CFD}"/>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xmlns="" id="{2D9687B3-E66A-4B44-9048-67CD2F28EEA0}"/>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xmlns="" id="{3F2B15BD-28CE-944D-95E3-839B1B939BAD}"/>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xmlns="" id="{3DA06124-4657-DD49-A61A-9D33E57F44B8}"/>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xmlns="" id="{D0BF0CAC-F33C-FA41-933A-BF94E02F87B8}"/>
              </a:ext>
            </a:extLst>
          </p:cNvPr>
          <p:cNvSpPr>
            <a:spLocks noGrp="1"/>
          </p:cNvSpPr>
          <p:nvPr>
            <p:ph type="dt" sz="half" idx="10"/>
          </p:nvPr>
        </p:nvSpPr>
        <p:spPr/>
        <p:txBody>
          <a:bodyPr/>
          <a:lstStyle/>
          <a:p>
            <a:fld id="{4EB5DDBC-212F-B547-BF68-7C3B83416A5D}" type="datetimeFigureOut">
              <a:rPr lang="en-US" smtClean="0"/>
              <a:t>8/1/2018</a:t>
            </a:fld>
            <a:endParaRPr lang="en-US"/>
          </a:p>
        </p:txBody>
      </p:sp>
      <p:sp>
        <p:nvSpPr>
          <p:cNvPr id="8" name="Footer Placeholder 7">
            <a:extLst>
              <a:ext uri="{FF2B5EF4-FFF2-40B4-BE49-F238E27FC236}">
                <a16:creationId xmlns:a16="http://schemas.microsoft.com/office/drawing/2014/main" xmlns="" id="{FB8111F8-24C6-C54C-9A51-17FBFA097340}"/>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xmlns="" id="{9A7BD491-ABBD-0B40-AC3B-9EAFC6C689C2}"/>
              </a:ext>
            </a:extLst>
          </p:cNvPr>
          <p:cNvSpPr>
            <a:spLocks noGrp="1"/>
          </p:cNvSpPr>
          <p:nvPr>
            <p:ph type="sldNum" sz="quarter" idx="12"/>
          </p:nvPr>
        </p:nvSpPr>
        <p:spPr/>
        <p:txBody>
          <a:bodyPr/>
          <a:lstStyle/>
          <a:p>
            <a:fld id="{AE957B08-7DA0-4940-A072-85E79467C860}" type="slidenum">
              <a:rPr lang="en-US" smtClean="0"/>
              <a:t>‹#›</a:t>
            </a:fld>
            <a:endParaRPr lang="en-US"/>
          </a:p>
        </p:txBody>
      </p:sp>
    </p:spTree>
    <p:extLst>
      <p:ext uri="{BB962C8B-B14F-4D97-AF65-F5344CB8AC3E}">
        <p14:creationId xmlns:p14="http://schemas.microsoft.com/office/powerpoint/2010/main" val="176786127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53F32509-6C07-364C-BD5B-D731C3362B57}"/>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xmlns="" id="{28B5F1D8-5EA6-C640-AEA4-DA73EFDC7C88}"/>
              </a:ext>
            </a:extLst>
          </p:cNvPr>
          <p:cNvSpPr>
            <a:spLocks noGrp="1"/>
          </p:cNvSpPr>
          <p:nvPr>
            <p:ph type="dt" sz="half" idx="10"/>
          </p:nvPr>
        </p:nvSpPr>
        <p:spPr/>
        <p:txBody>
          <a:bodyPr/>
          <a:lstStyle/>
          <a:p>
            <a:fld id="{4EB5DDBC-212F-B547-BF68-7C3B83416A5D}" type="datetimeFigureOut">
              <a:rPr lang="en-US" smtClean="0"/>
              <a:t>8/1/2018</a:t>
            </a:fld>
            <a:endParaRPr lang="en-US"/>
          </a:p>
        </p:txBody>
      </p:sp>
      <p:sp>
        <p:nvSpPr>
          <p:cNvPr id="4" name="Footer Placeholder 3">
            <a:extLst>
              <a:ext uri="{FF2B5EF4-FFF2-40B4-BE49-F238E27FC236}">
                <a16:creationId xmlns:a16="http://schemas.microsoft.com/office/drawing/2014/main" xmlns="" id="{6B342806-4793-5345-8EB2-7180B8D48854}"/>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xmlns="" id="{80360F24-611E-2145-B130-2D50A01A2B89}"/>
              </a:ext>
            </a:extLst>
          </p:cNvPr>
          <p:cNvSpPr>
            <a:spLocks noGrp="1"/>
          </p:cNvSpPr>
          <p:nvPr>
            <p:ph type="sldNum" sz="quarter" idx="12"/>
          </p:nvPr>
        </p:nvSpPr>
        <p:spPr/>
        <p:txBody>
          <a:bodyPr/>
          <a:lstStyle/>
          <a:p>
            <a:fld id="{AE957B08-7DA0-4940-A072-85E79467C860}" type="slidenum">
              <a:rPr lang="en-US" smtClean="0"/>
              <a:t>‹#›</a:t>
            </a:fld>
            <a:endParaRPr lang="en-US"/>
          </a:p>
        </p:txBody>
      </p:sp>
    </p:spTree>
    <p:extLst>
      <p:ext uri="{BB962C8B-B14F-4D97-AF65-F5344CB8AC3E}">
        <p14:creationId xmlns:p14="http://schemas.microsoft.com/office/powerpoint/2010/main" val="158007164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xmlns="" id="{D3962086-34FD-9443-96CD-7257C29E7B8E}"/>
              </a:ext>
            </a:extLst>
          </p:cNvPr>
          <p:cNvSpPr>
            <a:spLocks noGrp="1"/>
          </p:cNvSpPr>
          <p:nvPr>
            <p:ph type="dt" sz="half" idx="10"/>
          </p:nvPr>
        </p:nvSpPr>
        <p:spPr/>
        <p:txBody>
          <a:bodyPr/>
          <a:lstStyle/>
          <a:p>
            <a:fld id="{4EB5DDBC-212F-B547-BF68-7C3B83416A5D}" type="datetimeFigureOut">
              <a:rPr lang="en-US" smtClean="0"/>
              <a:t>8/1/2018</a:t>
            </a:fld>
            <a:endParaRPr lang="en-US"/>
          </a:p>
        </p:txBody>
      </p:sp>
      <p:sp>
        <p:nvSpPr>
          <p:cNvPr id="3" name="Footer Placeholder 2">
            <a:extLst>
              <a:ext uri="{FF2B5EF4-FFF2-40B4-BE49-F238E27FC236}">
                <a16:creationId xmlns:a16="http://schemas.microsoft.com/office/drawing/2014/main" xmlns="" id="{080895DA-039C-234E-B856-6DB65CD5BD7B}"/>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xmlns="" id="{5FDDB8D4-1EDB-5A46-A6DE-FB238E2941CC}"/>
              </a:ext>
            </a:extLst>
          </p:cNvPr>
          <p:cNvSpPr>
            <a:spLocks noGrp="1"/>
          </p:cNvSpPr>
          <p:nvPr>
            <p:ph type="sldNum" sz="quarter" idx="12"/>
          </p:nvPr>
        </p:nvSpPr>
        <p:spPr/>
        <p:txBody>
          <a:bodyPr/>
          <a:lstStyle/>
          <a:p>
            <a:fld id="{AE957B08-7DA0-4940-A072-85E79467C860}" type="slidenum">
              <a:rPr lang="en-US" smtClean="0"/>
              <a:t>‹#›</a:t>
            </a:fld>
            <a:endParaRPr lang="en-US"/>
          </a:p>
        </p:txBody>
      </p:sp>
    </p:spTree>
    <p:extLst>
      <p:ext uri="{BB962C8B-B14F-4D97-AF65-F5344CB8AC3E}">
        <p14:creationId xmlns:p14="http://schemas.microsoft.com/office/powerpoint/2010/main" val="265801368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3A69EAD8-22F7-AE46-90EF-91769F8C2E2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xmlns="" id="{E1707C7D-FA0A-9B43-B815-77D06AF03A2F}"/>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xmlns="" id="{992760AE-7A72-CF4C-8297-F4DC727D37C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xmlns="" id="{71BB6F2D-21D1-174C-B1BE-E6FCB409AA75}"/>
              </a:ext>
            </a:extLst>
          </p:cNvPr>
          <p:cNvSpPr>
            <a:spLocks noGrp="1"/>
          </p:cNvSpPr>
          <p:nvPr>
            <p:ph type="dt" sz="half" idx="10"/>
          </p:nvPr>
        </p:nvSpPr>
        <p:spPr/>
        <p:txBody>
          <a:bodyPr/>
          <a:lstStyle/>
          <a:p>
            <a:fld id="{4EB5DDBC-212F-B547-BF68-7C3B83416A5D}" type="datetimeFigureOut">
              <a:rPr lang="en-US" smtClean="0"/>
              <a:t>8/1/2018</a:t>
            </a:fld>
            <a:endParaRPr lang="en-US"/>
          </a:p>
        </p:txBody>
      </p:sp>
      <p:sp>
        <p:nvSpPr>
          <p:cNvPr id="6" name="Footer Placeholder 5">
            <a:extLst>
              <a:ext uri="{FF2B5EF4-FFF2-40B4-BE49-F238E27FC236}">
                <a16:creationId xmlns:a16="http://schemas.microsoft.com/office/drawing/2014/main" xmlns="" id="{81B70C60-3AB6-7248-A437-2987DBDF148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xmlns="" id="{1852A9C6-BED0-6144-89A1-A9263B303443}"/>
              </a:ext>
            </a:extLst>
          </p:cNvPr>
          <p:cNvSpPr>
            <a:spLocks noGrp="1"/>
          </p:cNvSpPr>
          <p:nvPr>
            <p:ph type="sldNum" sz="quarter" idx="12"/>
          </p:nvPr>
        </p:nvSpPr>
        <p:spPr/>
        <p:txBody>
          <a:bodyPr/>
          <a:lstStyle/>
          <a:p>
            <a:fld id="{AE957B08-7DA0-4940-A072-85E79467C860}" type="slidenum">
              <a:rPr lang="en-US" smtClean="0"/>
              <a:t>‹#›</a:t>
            </a:fld>
            <a:endParaRPr lang="en-US"/>
          </a:p>
        </p:txBody>
      </p:sp>
    </p:spTree>
    <p:extLst>
      <p:ext uri="{BB962C8B-B14F-4D97-AF65-F5344CB8AC3E}">
        <p14:creationId xmlns:p14="http://schemas.microsoft.com/office/powerpoint/2010/main" val="117095992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3FAF6C6D-1E17-9041-9385-5658C5EA7BC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xmlns="" id="{52F8FAE4-1767-4C41-9C17-7010FBBC7B92}"/>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xmlns="" id="{8BAA1445-FD7A-EA44-A150-D956A28FBAD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xmlns="" id="{F5610324-06B2-0E41-AAC4-D7D6F84B6481}"/>
              </a:ext>
            </a:extLst>
          </p:cNvPr>
          <p:cNvSpPr>
            <a:spLocks noGrp="1"/>
          </p:cNvSpPr>
          <p:nvPr>
            <p:ph type="dt" sz="half" idx="10"/>
          </p:nvPr>
        </p:nvSpPr>
        <p:spPr/>
        <p:txBody>
          <a:bodyPr/>
          <a:lstStyle/>
          <a:p>
            <a:fld id="{4EB5DDBC-212F-B547-BF68-7C3B83416A5D}" type="datetimeFigureOut">
              <a:rPr lang="en-US" smtClean="0"/>
              <a:t>8/1/2018</a:t>
            </a:fld>
            <a:endParaRPr lang="en-US"/>
          </a:p>
        </p:txBody>
      </p:sp>
      <p:sp>
        <p:nvSpPr>
          <p:cNvPr id="6" name="Footer Placeholder 5">
            <a:extLst>
              <a:ext uri="{FF2B5EF4-FFF2-40B4-BE49-F238E27FC236}">
                <a16:creationId xmlns:a16="http://schemas.microsoft.com/office/drawing/2014/main" xmlns="" id="{0EF48464-C7E7-7F46-841A-A931B859416A}"/>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xmlns="" id="{4980074F-0A2A-AF4F-915E-F3D0C633745F}"/>
              </a:ext>
            </a:extLst>
          </p:cNvPr>
          <p:cNvSpPr>
            <a:spLocks noGrp="1"/>
          </p:cNvSpPr>
          <p:nvPr>
            <p:ph type="sldNum" sz="quarter" idx="12"/>
          </p:nvPr>
        </p:nvSpPr>
        <p:spPr/>
        <p:txBody>
          <a:bodyPr/>
          <a:lstStyle/>
          <a:p>
            <a:fld id="{AE957B08-7DA0-4940-A072-85E79467C860}" type="slidenum">
              <a:rPr lang="en-US" smtClean="0"/>
              <a:t>‹#›</a:t>
            </a:fld>
            <a:endParaRPr lang="en-US"/>
          </a:p>
        </p:txBody>
      </p:sp>
    </p:spTree>
    <p:extLst>
      <p:ext uri="{BB962C8B-B14F-4D97-AF65-F5344CB8AC3E}">
        <p14:creationId xmlns:p14="http://schemas.microsoft.com/office/powerpoint/2010/main" val="10097187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xmlns="" id="{D71B4179-1C34-4D40-8609-CDB2217A6C3A}"/>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xmlns="" id="{6BCBE055-F1BF-594A-ADAA-D0D3CD8E305F}"/>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9F7EE4A2-36CC-4B4D-8E81-ADCF6ABDF2F9}"/>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EB5DDBC-212F-B547-BF68-7C3B83416A5D}" type="datetimeFigureOut">
              <a:rPr lang="en-US" smtClean="0"/>
              <a:t>8/1/2018</a:t>
            </a:fld>
            <a:endParaRPr lang="en-US"/>
          </a:p>
        </p:txBody>
      </p:sp>
      <p:sp>
        <p:nvSpPr>
          <p:cNvPr id="5" name="Footer Placeholder 4">
            <a:extLst>
              <a:ext uri="{FF2B5EF4-FFF2-40B4-BE49-F238E27FC236}">
                <a16:creationId xmlns:a16="http://schemas.microsoft.com/office/drawing/2014/main" xmlns="" id="{8E0F684F-F2DE-F545-ACF5-EE247B7E8DA2}"/>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xmlns="" id="{E3C5E212-A3DB-7240-95AC-621E32A8BE9D}"/>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E957B08-7DA0-4940-A072-85E79467C860}" type="slidenum">
              <a:rPr lang="en-US" smtClean="0"/>
              <a:t>‹#›</a:t>
            </a:fld>
            <a:endParaRPr lang="en-US"/>
          </a:p>
        </p:txBody>
      </p:sp>
    </p:spTree>
    <p:extLst>
      <p:ext uri="{BB962C8B-B14F-4D97-AF65-F5344CB8AC3E}">
        <p14:creationId xmlns:p14="http://schemas.microsoft.com/office/powerpoint/2010/main" val="78387310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0.xml"/><Relationship Id="rId1" Type="http://schemas.openxmlformats.org/officeDocument/2006/relationships/slideLayout" Target="../slideLayouts/slideLayout1.xml"/><Relationship Id="rId4" Type="http://schemas.openxmlformats.org/officeDocument/2006/relationships/hyperlink" Target="http://www.mlanet.org/p/cm/ld/fid=1334" TargetMode="External"/></Relationships>
</file>

<file path=ppt/slides/_rels/slide1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2.xml"/><Relationship Id="rId1" Type="http://schemas.openxmlformats.org/officeDocument/2006/relationships/slideLayout" Target="../slideLayouts/slideLayout1.xml"/><Relationship Id="rId4" Type="http://schemas.openxmlformats.org/officeDocument/2006/relationships/hyperlink" Target="http://www.mlanet.org/p/cm/ld/fid=1340" TargetMode="External"/></Relationships>
</file>

<file path=ppt/slides/_rels/slide1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3.xml"/><Relationship Id="rId1" Type="http://schemas.openxmlformats.org/officeDocument/2006/relationships/slideLayout" Target="../slideLayouts/slideLayout4.xml"/><Relationship Id="rId4" Type="http://schemas.openxmlformats.org/officeDocument/2006/relationships/image" Target="../media/image8.png"/></Relationships>
</file>

<file path=ppt/slides/_rels/slide1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5.xml"/><Relationship Id="rId1" Type="http://schemas.openxmlformats.org/officeDocument/2006/relationships/slideLayout" Target="../slideLayouts/slideLayout1.xml"/><Relationship Id="rId4" Type="http://schemas.openxmlformats.org/officeDocument/2006/relationships/hyperlink" Target="http://www.mlanet.org/p/bl/bl/blogid=128" TargetMode="External"/></Relationships>
</file>

<file path=ppt/slides/_rels/slide1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6.xm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7.xml"/><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8.xml"/><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9.xml"/><Relationship Id="rId1" Type="http://schemas.openxmlformats.org/officeDocument/2006/relationships/slideLayout" Target="../slideLayouts/slideLayout5.xml"/><Relationship Id="rId5" Type="http://schemas.openxmlformats.org/officeDocument/2006/relationships/hyperlink" Target="http://www.mlanet.org/p/cm/ld/fid=1361" TargetMode="External"/><Relationship Id="rId4" Type="http://schemas.openxmlformats.org/officeDocument/2006/relationships/hyperlink" Target="http://www.mlanet.org/p/cm/ld/fid=1222"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8" Type="http://schemas.openxmlformats.org/officeDocument/2006/relationships/hyperlink" Target="mailto:cavanaugh@mail.mlahq.org" TargetMode="External"/><Relationship Id="rId3" Type="http://schemas.openxmlformats.org/officeDocument/2006/relationships/image" Target="../media/image2.jpg"/><Relationship Id="rId7" Type="http://schemas.openxmlformats.org/officeDocument/2006/relationships/hyperlink" Target="mailto:grant@mail.mlahq.org" TargetMode="External"/><Relationship Id="rId2" Type="http://schemas.openxmlformats.org/officeDocument/2006/relationships/notesSlide" Target="../notesSlides/notesSlide20.xml"/><Relationship Id="rId1" Type="http://schemas.openxmlformats.org/officeDocument/2006/relationships/slideLayout" Target="../slideLayouts/slideLayout1.xml"/><Relationship Id="rId6" Type="http://schemas.openxmlformats.org/officeDocument/2006/relationships/hyperlink" Target="mailto:langman@mail.mlahq.org" TargetMode="External"/><Relationship Id="rId5" Type="http://schemas.openxmlformats.org/officeDocument/2006/relationships/hyperlink" Target="mailto:slessick@uci.edu" TargetMode="External"/><Relationship Id="rId4" Type="http://schemas.openxmlformats.org/officeDocument/2006/relationships/hyperlink" Target="http://www.mlanet.org/p/cm/ld/fid=1333"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1.xml"/><Relationship Id="rId5" Type="http://schemas.openxmlformats.org/officeDocument/2006/relationships/hyperlink" Target="https://www.imls.gov/sites/default/files/grants/re-95-17-0025-17/proposals/re-95-17-0025-17-full-proposal-documents.pdf" TargetMode="External"/><Relationship Id="rId4" Type="http://schemas.openxmlformats.org/officeDocument/2006/relationships/hyperlink" Target="http://www.mlanet.org/p/cm/ld/fid=1346" TargetMode="External"/></Relationships>
</file>

<file path=ppt/slides/_rels/slide4.xml.rels><?xml version="1.0" encoding="UTF-8" standalone="yes"?>
<Relationships xmlns="http://schemas.openxmlformats.org/package/2006/relationships"><Relationship Id="rId3" Type="http://schemas.openxmlformats.org/officeDocument/2006/relationships/image" Target="../media/image2.jpg"/><Relationship Id="rId7" Type="http://schemas.openxmlformats.org/officeDocument/2006/relationships/hyperlink" Target="https://www.ncbi.nlm.nih.gov/pmc/articles/PMC4816469/" TargetMode="External"/><Relationship Id="rId2" Type="http://schemas.openxmlformats.org/officeDocument/2006/relationships/notesSlide" Target="../notesSlides/notesSlide4.xml"/><Relationship Id="rId1" Type="http://schemas.openxmlformats.org/officeDocument/2006/relationships/slideLayout" Target="../slideLayouts/slideLayout1.xml"/><Relationship Id="rId6" Type="http://schemas.openxmlformats.org/officeDocument/2006/relationships/hyperlink" Target="http://www.mlanet.org/p/cm/ld/fid=1361" TargetMode="External"/><Relationship Id="rId5" Type="http://schemas.openxmlformats.org/officeDocument/2006/relationships/hyperlink" Target="https://www.ncbi.nlm.nih.gov/pmc/articles/PMC3878930/" TargetMode="External"/><Relationship Id="rId4" Type="http://schemas.openxmlformats.org/officeDocument/2006/relationships/hyperlink" Target="https://jamanetwork.com/journals/jama/article-abstract/1741829" TargetMode="External"/></Relationships>
</file>

<file path=ppt/slides/_rels/slide5.xml.rels><?xml version="1.0" encoding="UTF-8" standalone="yes"?>
<Relationships xmlns="http://schemas.openxmlformats.org/package/2006/relationships"><Relationship Id="rId8" Type="http://schemas.openxmlformats.org/officeDocument/2006/relationships/hyperlink" Target="https://www.ncbi.nlm.nih.gov/pubmed/19626146" TargetMode="External"/><Relationship Id="rId3" Type="http://schemas.openxmlformats.org/officeDocument/2006/relationships/image" Target="../media/image2.jpg"/><Relationship Id="rId7" Type="http://schemas.openxmlformats.org/officeDocument/2006/relationships/hyperlink" Target="https://www.ncbi.nlm.nih.gov/pmc/articles/PMC5077027/" TargetMode="External"/><Relationship Id="rId2" Type="http://schemas.openxmlformats.org/officeDocument/2006/relationships/notesSlide" Target="../notesSlides/notesSlide5.xml"/><Relationship Id="rId1" Type="http://schemas.openxmlformats.org/officeDocument/2006/relationships/slideLayout" Target="../slideLayouts/slideLayout1.xml"/><Relationship Id="rId6" Type="http://schemas.openxmlformats.org/officeDocument/2006/relationships/hyperlink" Target="https://www.researchgate.net/publication/240601100_Research_in_librarianship_Issues_to_consider" TargetMode="External"/><Relationship Id="rId5" Type="http://schemas.openxmlformats.org/officeDocument/2006/relationships/hyperlink" Target="https://www.ncbi.nlm.nih.gov/pmc/articles/PMC3257493/" TargetMode="External"/><Relationship Id="rId4" Type="http://schemas.openxmlformats.org/officeDocument/2006/relationships/hyperlink" Target="https://www.ncbi.nlm.nih.gov/pmc/articles/PMC1082934/" TargetMode="External"/></Relationships>
</file>

<file path=ppt/slides/_rels/slide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6.xml"/><Relationship Id="rId1" Type="http://schemas.openxmlformats.org/officeDocument/2006/relationships/slideLayout" Target="../slideLayouts/slideLayout1.xml"/><Relationship Id="rId5" Type="http://schemas.openxmlformats.org/officeDocument/2006/relationships/hyperlink" Target="http://europepmc.org/abstract/med/27076808" TargetMode="External"/><Relationship Id="rId4" Type="http://schemas.openxmlformats.org/officeDocument/2006/relationships/hyperlink" Target="https://crl.acrl.org/index.php/crl/article/view/16252" TargetMode="External"/></Relationships>
</file>

<file path=ppt/slides/_rels/slide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8.xml"/><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8" Type="http://schemas.openxmlformats.org/officeDocument/2006/relationships/image" Target="../media/image7.tiff"/><Relationship Id="rId3" Type="http://schemas.openxmlformats.org/officeDocument/2006/relationships/image" Target="../media/image2.jpg"/><Relationship Id="rId7" Type="http://schemas.openxmlformats.org/officeDocument/2006/relationships/image" Target="../media/image6.tiff"/><Relationship Id="rId2" Type="http://schemas.openxmlformats.org/officeDocument/2006/relationships/notesSlide" Target="../notesSlides/notesSlide9.xml"/><Relationship Id="rId1" Type="http://schemas.openxmlformats.org/officeDocument/2006/relationships/slideLayout" Target="../slideLayouts/slideLayout1.xml"/><Relationship Id="rId6" Type="http://schemas.openxmlformats.org/officeDocument/2006/relationships/image" Target="../media/image5.tiff"/><Relationship Id="rId5" Type="http://schemas.openxmlformats.org/officeDocument/2006/relationships/image" Target="../media/image4.tiff"/><Relationship Id="rId4" Type="http://schemas.openxmlformats.org/officeDocument/2006/relationships/image" Target="../media/image3.tif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xmlns="" id="{775EC356-2435-8047-8CBB-294A172AA249}"/>
              </a:ext>
            </a:extLst>
          </p:cNvPr>
          <p:cNvPicPr>
            <a:picLocks noChangeAspect="1"/>
          </p:cNvPicPr>
          <p:nvPr/>
        </p:nvPicPr>
        <p:blipFill>
          <a:blip r:embed="rId3"/>
          <a:stretch>
            <a:fillRect/>
          </a:stretch>
        </p:blipFill>
        <p:spPr>
          <a:xfrm>
            <a:off x="0" y="0"/>
            <a:ext cx="12192000" cy="6858000"/>
          </a:xfrm>
          <a:prstGeom prst="rect">
            <a:avLst/>
          </a:prstGeom>
        </p:spPr>
      </p:pic>
      <p:sp>
        <p:nvSpPr>
          <p:cNvPr id="9" name="Subtitle 2">
            <a:extLst>
              <a:ext uri="{FF2B5EF4-FFF2-40B4-BE49-F238E27FC236}">
                <a16:creationId xmlns:a16="http://schemas.microsoft.com/office/drawing/2014/main" xmlns="" id="{001AA8C4-A072-984E-8D76-72E2E5D772AE}"/>
              </a:ext>
            </a:extLst>
          </p:cNvPr>
          <p:cNvSpPr txBox="1">
            <a:spLocks/>
          </p:cNvSpPr>
          <p:nvPr/>
        </p:nvSpPr>
        <p:spPr>
          <a:xfrm>
            <a:off x="1485900" y="2033079"/>
            <a:ext cx="9144000" cy="2538922"/>
          </a:xfrm>
          <a:prstGeom prst="rect">
            <a:avLst/>
          </a:prstGeom>
        </p:spPr>
        <p:txBody>
          <a:bodyPr vert="horz" lIns="91440" tIns="45720" rIns="91440" bIns="45720" rtlCol="0">
            <a:normAutofit fontScale="925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a:p>
            <a:endParaRPr lang="en-US" dirty="0"/>
          </a:p>
          <a:p>
            <a:r>
              <a:rPr lang="en-US" dirty="0"/>
              <a:t>Susan </a:t>
            </a:r>
            <a:r>
              <a:rPr lang="en-US" dirty="0" err="1"/>
              <a:t>Lessick</a:t>
            </a:r>
            <a:r>
              <a:rPr lang="en-US" dirty="0"/>
              <a:t>, MA, MLS, AHIP, FMLA</a:t>
            </a:r>
          </a:p>
          <a:p>
            <a:r>
              <a:rPr lang="en-US" dirty="0"/>
              <a:t>Project Director, MLA Research Training Institute</a:t>
            </a:r>
          </a:p>
          <a:p>
            <a:r>
              <a:rPr lang="en-US" dirty="0"/>
              <a:t>Librarian Emerita, University of California, Irvine</a:t>
            </a:r>
          </a:p>
          <a:p>
            <a:r>
              <a:rPr lang="en-US" dirty="0"/>
              <a:t>MLA’18, May 21, 2018, Atlanta</a:t>
            </a:r>
          </a:p>
          <a:p>
            <a:endParaRPr lang="en-US" dirty="0"/>
          </a:p>
        </p:txBody>
      </p:sp>
    </p:spTree>
    <p:extLst>
      <p:ext uri="{BB962C8B-B14F-4D97-AF65-F5344CB8AC3E}">
        <p14:creationId xmlns:p14="http://schemas.microsoft.com/office/powerpoint/2010/main" val="102250330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xmlns="" id="{1E832EC1-37AC-054A-ACBE-E981EE09A818}"/>
              </a:ext>
            </a:extLst>
          </p:cNvPr>
          <p:cNvPicPr>
            <a:picLocks noChangeAspect="1"/>
          </p:cNvPicPr>
          <p:nvPr/>
        </p:nvPicPr>
        <p:blipFill>
          <a:blip r:embed="rId3"/>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xmlns="" id="{DF05030B-973D-874B-8254-31CDC5DE8D2F}"/>
              </a:ext>
            </a:extLst>
          </p:cNvPr>
          <p:cNvSpPr>
            <a:spLocks noGrp="1"/>
          </p:cNvSpPr>
          <p:nvPr>
            <p:ph type="ctrTitle"/>
          </p:nvPr>
        </p:nvSpPr>
        <p:spPr>
          <a:xfrm>
            <a:off x="2282765" y="401444"/>
            <a:ext cx="9144000" cy="780585"/>
          </a:xfrm>
        </p:spPr>
        <p:txBody>
          <a:bodyPr>
            <a:normAutofit/>
          </a:bodyPr>
          <a:lstStyle/>
          <a:p>
            <a:pPr algn="l"/>
            <a:r>
              <a:rPr lang="en-US" sz="4000" b="1" dirty="0">
                <a:solidFill>
                  <a:srgbClr val="073C6E"/>
                </a:solidFill>
              </a:rPr>
              <a:t>Application process</a:t>
            </a:r>
          </a:p>
        </p:txBody>
      </p:sp>
      <p:sp>
        <p:nvSpPr>
          <p:cNvPr id="3" name="Subtitle 2">
            <a:extLst>
              <a:ext uri="{FF2B5EF4-FFF2-40B4-BE49-F238E27FC236}">
                <a16:creationId xmlns:a16="http://schemas.microsoft.com/office/drawing/2014/main" xmlns="" id="{141FE1D9-F6C8-AE47-A2C7-A30FC32F860E}"/>
              </a:ext>
            </a:extLst>
          </p:cNvPr>
          <p:cNvSpPr>
            <a:spLocks noGrp="1"/>
          </p:cNvSpPr>
          <p:nvPr>
            <p:ph type="subTitle" idx="1"/>
          </p:nvPr>
        </p:nvSpPr>
        <p:spPr>
          <a:xfrm>
            <a:off x="2282765" y="1382751"/>
            <a:ext cx="9144000" cy="4506605"/>
          </a:xfrm>
        </p:spPr>
        <p:txBody>
          <a:bodyPr>
            <a:normAutofit lnSpcReduction="10000"/>
          </a:bodyPr>
          <a:lstStyle/>
          <a:p>
            <a:pPr marL="342900" indent="-342900" algn="l">
              <a:buClr>
                <a:srgbClr val="1A71A6"/>
              </a:buClr>
              <a:buFont typeface="Arial" panose="020B0604020202020204" pitchFamily="34" charset="0"/>
              <a:buChar char="•"/>
            </a:pPr>
            <a:r>
              <a:rPr lang="en-US" sz="2200" dirty="0"/>
              <a:t>Developed by RITF and small planning team</a:t>
            </a:r>
          </a:p>
          <a:p>
            <a:pPr marL="342900" indent="-342900" algn="l">
              <a:buClr>
                <a:srgbClr val="1A71A6"/>
              </a:buClr>
              <a:buFont typeface="Arial" panose="020B0604020202020204" pitchFamily="34" charset="0"/>
              <a:buChar char="•"/>
            </a:pPr>
            <a:r>
              <a:rPr lang="en-US" sz="2200" dirty="0"/>
              <a:t>Application materials:</a:t>
            </a:r>
          </a:p>
          <a:p>
            <a:pPr marL="914400" lvl="1" indent="-457200" algn="l">
              <a:buClr>
                <a:srgbClr val="1A71A6"/>
              </a:buClr>
              <a:buFont typeface="Arial" panose="020B0604020202020204" pitchFamily="34" charset="0"/>
              <a:buChar char="•"/>
            </a:pPr>
            <a:r>
              <a:rPr lang="en-US" sz="2200" dirty="0"/>
              <a:t>Online application form</a:t>
            </a:r>
          </a:p>
          <a:p>
            <a:pPr marL="914400" lvl="1" indent="-457200" algn="l">
              <a:buClr>
                <a:srgbClr val="1A71A6"/>
              </a:buClr>
              <a:buFont typeface="Arial" panose="020B0604020202020204" pitchFamily="34" charset="0"/>
              <a:buChar char="•"/>
            </a:pPr>
            <a:r>
              <a:rPr lang="en-US" sz="2200" dirty="0"/>
              <a:t>Statement on learning goals</a:t>
            </a:r>
          </a:p>
          <a:p>
            <a:pPr marL="914400" lvl="1" indent="-457200" algn="l">
              <a:buClr>
                <a:srgbClr val="1A71A6"/>
              </a:buClr>
              <a:buFont typeface="Arial" panose="020B0604020202020204" pitchFamily="34" charset="0"/>
              <a:buChar char="•"/>
            </a:pPr>
            <a:r>
              <a:rPr lang="en-US" sz="2200" dirty="0"/>
              <a:t>Research proposal</a:t>
            </a:r>
          </a:p>
          <a:p>
            <a:pPr marL="914400" lvl="1" indent="-457200" algn="l">
              <a:buClr>
                <a:srgbClr val="1A71A6"/>
              </a:buClr>
              <a:buFont typeface="Arial" panose="020B0604020202020204" pitchFamily="34" charset="0"/>
              <a:buChar char="•"/>
            </a:pPr>
            <a:r>
              <a:rPr lang="en-US" sz="2200" dirty="0"/>
              <a:t>CV</a:t>
            </a:r>
          </a:p>
          <a:p>
            <a:pPr marL="914400" lvl="1" indent="-457200" algn="l">
              <a:buClr>
                <a:srgbClr val="1A71A6"/>
              </a:buClr>
              <a:buFont typeface="Arial" panose="020B0604020202020204" pitchFamily="34" charset="0"/>
              <a:buChar char="•"/>
            </a:pPr>
            <a:r>
              <a:rPr lang="en-US" sz="2200" dirty="0"/>
              <a:t>Letter of support</a:t>
            </a:r>
          </a:p>
          <a:p>
            <a:pPr marL="342900" indent="-342900" algn="l">
              <a:buClr>
                <a:srgbClr val="1A71A6"/>
              </a:buClr>
              <a:buFont typeface="Arial" panose="020B0604020202020204" pitchFamily="34" charset="0"/>
              <a:buChar char="•"/>
            </a:pPr>
            <a:r>
              <a:rPr lang="en-US" sz="2200" dirty="0"/>
              <a:t>Applications open, Nov 15-Dec 8, 2017</a:t>
            </a:r>
          </a:p>
          <a:p>
            <a:pPr marL="342900" indent="-342900" algn="l">
              <a:buClr>
                <a:srgbClr val="1A71A6"/>
              </a:buClr>
              <a:buFont typeface="Arial" panose="020B0604020202020204" pitchFamily="34" charset="0"/>
              <a:buChar char="•"/>
            </a:pPr>
            <a:r>
              <a:rPr lang="en-US" sz="2200" dirty="0"/>
              <a:t>Applications reviewed by the RTI Jury, Dec 9 , 2017– Feb 14, 2018</a:t>
            </a:r>
          </a:p>
          <a:p>
            <a:pPr marL="342900" indent="-342900" algn="l">
              <a:buClr>
                <a:srgbClr val="1A71A6"/>
              </a:buClr>
              <a:buFont typeface="Arial" panose="020B0604020202020204" pitchFamily="34" charset="0"/>
              <a:buChar char="•"/>
            </a:pPr>
            <a:r>
              <a:rPr lang="en-US" sz="2200" dirty="0"/>
              <a:t>Applicants notified, April 15, 2018</a:t>
            </a:r>
          </a:p>
          <a:p>
            <a:pPr marL="342900" indent="-342900" algn="l">
              <a:buClr>
                <a:srgbClr val="1A71A6"/>
              </a:buClr>
              <a:buFont typeface="Arial" panose="020B0604020202020204" pitchFamily="34" charset="0"/>
              <a:buChar char="•"/>
            </a:pPr>
            <a:r>
              <a:rPr lang="en-US" sz="2200" dirty="0"/>
              <a:t>Role of RTI Project Director</a:t>
            </a:r>
          </a:p>
          <a:p>
            <a:pPr marL="342900" indent="-342900" algn="l">
              <a:buClr>
                <a:srgbClr val="1A71A6"/>
              </a:buClr>
              <a:buFont typeface="Arial" panose="020B0604020202020204" pitchFamily="34" charset="0"/>
              <a:buChar char="•"/>
            </a:pPr>
            <a:r>
              <a:rPr lang="en-US" sz="2200" dirty="0"/>
              <a:t>More info: </a:t>
            </a:r>
            <a:r>
              <a:rPr lang="en-US" sz="2200" b="1" dirty="0"/>
              <a:t> </a:t>
            </a:r>
            <a:r>
              <a:rPr lang="en-US" sz="2200" b="1" dirty="0">
                <a:hlinkClick r:id="rId4"/>
              </a:rPr>
              <a:t>http://www.mlanet.org/p/cm/ld/fid=1334</a:t>
            </a:r>
            <a:endParaRPr lang="en-US" sz="2200" b="1" dirty="0"/>
          </a:p>
          <a:p>
            <a:pPr algn="l"/>
            <a:endParaRPr lang="en-US" dirty="0"/>
          </a:p>
        </p:txBody>
      </p:sp>
    </p:spTree>
    <p:extLst>
      <p:ext uri="{BB962C8B-B14F-4D97-AF65-F5344CB8AC3E}">
        <p14:creationId xmlns:p14="http://schemas.microsoft.com/office/powerpoint/2010/main" val="269497655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xmlns="" id="{1E832EC1-37AC-054A-ACBE-E981EE09A818}"/>
              </a:ext>
            </a:extLst>
          </p:cNvPr>
          <p:cNvPicPr>
            <a:picLocks noChangeAspect="1"/>
          </p:cNvPicPr>
          <p:nvPr/>
        </p:nvPicPr>
        <p:blipFill>
          <a:blip r:embed="rId3"/>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xmlns="" id="{DF05030B-973D-874B-8254-31CDC5DE8D2F}"/>
              </a:ext>
            </a:extLst>
          </p:cNvPr>
          <p:cNvSpPr>
            <a:spLocks noGrp="1"/>
          </p:cNvSpPr>
          <p:nvPr>
            <p:ph type="ctrTitle"/>
          </p:nvPr>
        </p:nvSpPr>
        <p:spPr>
          <a:xfrm>
            <a:off x="2282765" y="401444"/>
            <a:ext cx="9144000" cy="780585"/>
          </a:xfrm>
        </p:spPr>
        <p:txBody>
          <a:bodyPr>
            <a:normAutofit/>
          </a:bodyPr>
          <a:lstStyle/>
          <a:p>
            <a:pPr algn="l"/>
            <a:r>
              <a:rPr lang="en-US" sz="4000" b="1" dirty="0">
                <a:solidFill>
                  <a:srgbClr val="073C6E"/>
                </a:solidFill>
              </a:rPr>
              <a:t>Selection process</a:t>
            </a:r>
          </a:p>
        </p:txBody>
      </p:sp>
      <p:sp>
        <p:nvSpPr>
          <p:cNvPr id="3" name="Subtitle 2">
            <a:extLst>
              <a:ext uri="{FF2B5EF4-FFF2-40B4-BE49-F238E27FC236}">
                <a16:creationId xmlns:a16="http://schemas.microsoft.com/office/drawing/2014/main" xmlns="" id="{141FE1D9-F6C8-AE47-A2C7-A30FC32F860E}"/>
              </a:ext>
            </a:extLst>
          </p:cNvPr>
          <p:cNvSpPr>
            <a:spLocks noGrp="1"/>
          </p:cNvSpPr>
          <p:nvPr>
            <p:ph type="subTitle" idx="1"/>
          </p:nvPr>
        </p:nvSpPr>
        <p:spPr>
          <a:xfrm>
            <a:off x="2282765" y="1382751"/>
            <a:ext cx="9144000" cy="4360127"/>
          </a:xfrm>
        </p:spPr>
        <p:txBody>
          <a:bodyPr>
            <a:normAutofit lnSpcReduction="10000"/>
          </a:bodyPr>
          <a:lstStyle/>
          <a:p>
            <a:pPr marL="342900" indent="-342900" algn="l">
              <a:buClr>
                <a:srgbClr val="1A71A6"/>
              </a:buClr>
              <a:buFont typeface="Arial" panose="020B0604020202020204" pitchFamily="34" charset="0"/>
              <a:buChar char="•"/>
            </a:pPr>
            <a:r>
              <a:rPr lang="en-US" dirty="0"/>
              <a:t>RTI Jury reviews applications and makes decisions</a:t>
            </a:r>
          </a:p>
          <a:p>
            <a:pPr marL="342900" indent="-342900" algn="l">
              <a:buClr>
                <a:srgbClr val="1A71A6"/>
              </a:buClr>
              <a:buFont typeface="Arial" panose="020B0604020202020204" pitchFamily="34" charset="0"/>
              <a:buChar char="•"/>
            </a:pPr>
            <a:r>
              <a:rPr lang="en-US" dirty="0"/>
              <a:t>Review process uses a strict research-based protocol</a:t>
            </a:r>
          </a:p>
          <a:p>
            <a:pPr marL="342900" indent="-342900" algn="l">
              <a:buClr>
                <a:srgbClr val="1A71A6"/>
              </a:buClr>
              <a:buFont typeface="Arial" panose="020B0604020202020204" pitchFamily="34" charset="0"/>
              <a:buChar char="•"/>
            </a:pPr>
            <a:r>
              <a:rPr lang="en-US" dirty="0"/>
              <a:t>Some application items are blinded</a:t>
            </a:r>
          </a:p>
          <a:p>
            <a:pPr marL="342900" indent="-342900" algn="l">
              <a:buClr>
                <a:srgbClr val="1A71A6"/>
              </a:buClr>
              <a:buFont typeface="Arial" panose="020B0604020202020204" pitchFamily="34" charset="0"/>
              <a:buChar char="•"/>
            </a:pPr>
            <a:r>
              <a:rPr lang="en-US" dirty="0"/>
              <a:t>Rubrics used to assist decision-making</a:t>
            </a:r>
          </a:p>
          <a:p>
            <a:pPr marL="342900" indent="-342900" algn="l">
              <a:buClr>
                <a:srgbClr val="1A71A6"/>
              </a:buClr>
              <a:buFont typeface="Arial" panose="020B0604020202020204" pitchFamily="34" charset="0"/>
              <a:buChar char="•"/>
            </a:pPr>
            <a:r>
              <a:rPr lang="en-US" dirty="0"/>
              <a:t>Special rubric used that measures the quality of a research proposal – also used to assess the Fellow’s completed research study at the end of the program.</a:t>
            </a:r>
          </a:p>
          <a:p>
            <a:pPr marL="342900" indent="-342900" algn="l">
              <a:buClr>
                <a:srgbClr val="1A71A6"/>
              </a:buClr>
              <a:buFont typeface="Arial" panose="020B0604020202020204" pitchFamily="34" charset="0"/>
              <a:buChar char="•"/>
            </a:pPr>
            <a:r>
              <a:rPr lang="en-US" dirty="0"/>
              <a:t>Applications are reviewed, scored, and ranked by two different RTI Jury members</a:t>
            </a:r>
          </a:p>
          <a:p>
            <a:pPr marL="342900" indent="-342900" algn="l">
              <a:buClr>
                <a:srgbClr val="1A71A6"/>
              </a:buClr>
              <a:buFont typeface="Arial" panose="020B0604020202020204" pitchFamily="34" charset="0"/>
              <a:buChar char="•"/>
            </a:pPr>
            <a:r>
              <a:rPr lang="en-US" dirty="0"/>
              <a:t>42 applications, 20 selected</a:t>
            </a:r>
          </a:p>
          <a:p>
            <a:pPr marL="342900" indent="-342900" algn="l">
              <a:buClr>
                <a:srgbClr val="1A71A6"/>
              </a:buClr>
              <a:buFont typeface="Arial" panose="020B0604020202020204" pitchFamily="34" charset="0"/>
              <a:buChar char="•"/>
            </a:pPr>
            <a:r>
              <a:rPr lang="en-US" dirty="0"/>
              <a:t>5 full scholarships &amp; 14 partial scholarships awarded</a:t>
            </a:r>
          </a:p>
          <a:p>
            <a:pPr algn="l"/>
            <a:endParaRPr lang="en-US" dirty="0"/>
          </a:p>
        </p:txBody>
      </p:sp>
    </p:spTree>
    <p:extLst>
      <p:ext uri="{BB962C8B-B14F-4D97-AF65-F5344CB8AC3E}">
        <p14:creationId xmlns:p14="http://schemas.microsoft.com/office/powerpoint/2010/main" val="389824035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xmlns="" id="{1E832EC1-37AC-054A-ACBE-E981EE09A818}"/>
              </a:ext>
            </a:extLst>
          </p:cNvPr>
          <p:cNvPicPr>
            <a:picLocks noChangeAspect="1"/>
          </p:cNvPicPr>
          <p:nvPr/>
        </p:nvPicPr>
        <p:blipFill>
          <a:blip r:embed="rId3"/>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xmlns="" id="{DF05030B-973D-874B-8254-31CDC5DE8D2F}"/>
              </a:ext>
            </a:extLst>
          </p:cNvPr>
          <p:cNvSpPr>
            <a:spLocks noGrp="1"/>
          </p:cNvSpPr>
          <p:nvPr>
            <p:ph type="ctrTitle"/>
          </p:nvPr>
        </p:nvSpPr>
        <p:spPr>
          <a:xfrm>
            <a:off x="2282765" y="401444"/>
            <a:ext cx="9144000" cy="780585"/>
          </a:xfrm>
        </p:spPr>
        <p:txBody>
          <a:bodyPr>
            <a:normAutofit/>
          </a:bodyPr>
          <a:lstStyle/>
          <a:p>
            <a:pPr algn="l"/>
            <a:r>
              <a:rPr lang="en-US" sz="4000" b="1" dirty="0">
                <a:solidFill>
                  <a:srgbClr val="073C6E"/>
                </a:solidFill>
              </a:rPr>
              <a:t>Curriculum</a:t>
            </a:r>
          </a:p>
        </p:txBody>
      </p:sp>
      <p:sp>
        <p:nvSpPr>
          <p:cNvPr id="3" name="Subtitle 2">
            <a:extLst>
              <a:ext uri="{FF2B5EF4-FFF2-40B4-BE49-F238E27FC236}">
                <a16:creationId xmlns:a16="http://schemas.microsoft.com/office/drawing/2014/main" xmlns="" id="{141FE1D9-F6C8-AE47-A2C7-A30FC32F860E}"/>
              </a:ext>
            </a:extLst>
          </p:cNvPr>
          <p:cNvSpPr>
            <a:spLocks noGrp="1"/>
          </p:cNvSpPr>
          <p:nvPr>
            <p:ph type="subTitle" idx="1"/>
          </p:nvPr>
        </p:nvSpPr>
        <p:spPr>
          <a:xfrm>
            <a:off x="2282765" y="1382751"/>
            <a:ext cx="9144000" cy="4360127"/>
          </a:xfrm>
        </p:spPr>
        <p:txBody>
          <a:bodyPr>
            <a:normAutofit/>
          </a:bodyPr>
          <a:lstStyle/>
          <a:p>
            <a:pPr marL="342900" indent="-342900" algn="l">
              <a:buClr>
                <a:srgbClr val="1A71A6"/>
              </a:buClr>
              <a:buFont typeface="Arial" panose="020B0604020202020204" pitchFamily="34" charset="0"/>
              <a:buChar char="•"/>
            </a:pPr>
            <a:endParaRPr lang="en-US" sz="1900" dirty="0"/>
          </a:p>
          <a:p>
            <a:pPr marL="342900" indent="-342900" algn="l">
              <a:buClr>
                <a:srgbClr val="1A71A6"/>
              </a:buClr>
              <a:buFont typeface="Arial" panose="020B0604020202020204" pitchFamily="34" charset="0"/>
              <a:buChar char="•"/>
            </a:pPr>
            <a:r>
              <a:rPr lang="en-US" sz="1900" dirty="0"/>
              <a:t>One-year learning program for participants</a:t>
            </a:r>
          </a:p>
          <a:p>
            <a:pPr marL="342900" indent="-342900" algn="l">
              <a:buClr>
                <a:srgbClr val="1A71A6"/>
              </a:buClr>
              <a:buFont typeface="Arial" panose="020B0604020202020204" pitchFamily="34" charset="0"/>
              <a:buChar char="•"/>
            </a:pPr>
            <a:r>
              <a:rPr lang="en-US" sz="1900" dirty="0"/>
              <a:t>Pre-Institute online learning activities, May-June, 2018</a:t>
            </a:r>
          </a:p>
          <a:p>
            <a:pPr marL="342900" indent="-342900" algn="l">
              <a:buClr>
                <a:srgbClr val="1A71A6"/>
              </a:buClr>
              <a:buFont typeface="Arial" panose="020B0604020202020204" pitchFamily="34" charset="0"/>
              <a:buChar char="•"/>
            </a:pPr>
            <a:r>
              <a:rPr lang="en-US" sz="1900" dirty="0"/>
              <a:t>Intensive on-site training session, July 9-13, 2018</a:t>
            </a:r>
          </a:p>
          <a:p>
            <a:pPr marL="342900" indent="-342900" algn="l">
              <a:buClr>
                <a:srgbClr val="1A71A6"/>
              </a:buClr>
              <a:buFont typeface="Arial" panose="020B0604020202020204" pitchFamily="34" charset="0"/>
              <a:buChar char="•"/>
            </a:pPr>
            <a:r>
              <a:rPr lang="en-US" sz="1900" dirty="0" err="1"/>
              <a:t>eTextbook</a:t>
            </a:r>
            <a:endParaRPr lang="en-US" sz="1900" dirty="0"/>
          </a:p>
          <a:p>
            <a:pPr marL="342900" indent="-342900" algn="l">
              <a:buClr>
                <a:srgbClr val="1A71A6"/>
              </a:buClr>
              <a:buFont typeface="Wingdings" pitchFamily="2" charset="2"/>
              <a:buChar char="v"/>
            </a:pPr>
            <a:r>
              <a:rPr lang="en-US" sz="1900" dirty="0"/>
              <a:t>Creswell JW, Creswell JD. </a:t>
            </a:r>
            <a:r>
              <a:rPr lang="en-US" sz="1900" i="1" dirty="0"/>
              <a:t>Research Design: Qualitative, Quantitative and Mixed Methods Approaches</a:t>
            </a:r>
            <a:r>
              <a:rPr lang="en-US" sz="1900" dirty="0"/>
              <a:t>. 5</a:t>
            </a:r>
            <a:r>
              <a:rPr lang="en-US" sz="1900" baseline="30000" dirty="0"/>
              <a:t>th</a:t>
            </a:r>
            <a:r>
              <a:rPr lang="en-US" sz="1900" dirty="0"/>
              <a:t> Ed. Sage, 2017.</a:t>
            </a:r>
          </a:p>
          <a:p>
            <a:pPr marL="342900" indent="-342900" algn="l">
              <a:buClr>
                <a:srgbClr val="1A71A6"/>
              </a:buClr>
              <a:buFont typeface="Arial" panose="020B0604020202020204" pitchFamily="34" charset="0"/>
              <a:buChar char="•"/>
            </a:pPr>
            <a:r>
              <a:rPr lang="en-US" sz="1900" dirty="0"/>
              <a:t>Augmented by mentoring for one year, July 2018-June 2019</a:t>
            </a:r>
          </a:p>
          <a:p>
            <a:pPr marL="342900" indent="-342900" algn="l">
              <a:buClr>
                <a:srgbClr val="1A71A6"/>
              </a:buClr>
              <a:buFont typeface="Arial" panose="020B0604020202020204" pitchFamily="34" charset="0"/>
              <a:buChar char="•"/>
            </a:pPr>
            <a:r>
              <a:rPr lang="en-US" sz="1900" dirty="0"/>
              <a:t>Augmented by participation in Community of Practice</a:t>
            </a:r>
          </a:p>
          <a:p>
            <a:pPr marL="342900" indent="-342900" algn="l">
              <a:buClr>
                <a:srgbClr val="1A71A6"/>
              </a:buClr>
              <a:buFont typeface="Arial" panose="020B0604020202020204" pitchFamily="34" charset="0"/>
              <a:buChar char="•"/>
            </a:pPr>
            <a:r>
              <a:rPr lang="en-US" sz="1900" dirty="0"/>
              <a:t>5-member teaching faculty</a:t>
            </a:r>
          </a:p>
          <a:p>
            <a:pPr marL="800100" lvl="1" indent="-342900" algn="l">
              <a:buClr>
                <a:srgbClr val="1A71A6"/>
              </a:buClr>
              <a:buFont typeface="Arial" panose="020B0604020202020204" pitchFamily="34" charset="0"/>
              <a:buChar char="•"/>
            </a:pPr>
            <a:r>
              <a:rPr lang="en-US" sz="1900" dirty="0">
                <a:hlinkClick r:id="rId4"/>
              </a:rPr>
              <a:t>http://www.mlanet.org/p/cm/ld/fid=1340</a:t>
            </a:r>
            <a:endParaRPr lang="en-US" sz="1900" dirty="0"/>
          </a:p>
          <a:p>
            <a:pPr algn="l">
              <a:buClr>
                <a:srgbClr val="1A71A6"/>
              </a:buClr>
            </a:pPr>
            <a:endParaRPr lang="en-US" sz="1900" dirty="0"/>
          </a:p>
          <a:p>
            <a:pPr algn="l"/>
            <a:endParaRPr lang="en-US" dirty="0"/>
          </a:p>
        </p:txBody>
      </p:sp>
    </p:spTree>
    <p:extLst>
      <p:ext uri="{BB962C8B-B14F-4D97-AF65-F5344CB8AC3E}">
        <p14:creationId xmlns:p14="http://schemas.microsoft.com/office/powerpoint/2010/main" val="428984080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xmlns="" id="{1E832EC1-37AC-054A-ACBE-E981EE09A818}"/>
              </a:ext>
            </a:extLst>
          </p:cNvPr>
          <p:cNvPicPr>
            <a:picLocks noChangeAspect="1"/>
          </p:cNvPicPr>
          <p:nvPr/>
        </p:nvPicPr>
        <p:blipFill>
          <a:blip r:embed="rId3"/>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xmlns="" id="{DF05030B-973D-874B-8254-31CDC5DE8D2F}"/>
              </a:ext>
            </a:extLst>
          </p:cNvPr>
          <p:cNvSpPr>
            <a:spLocks noGrp="1"/>
          </p:cNvSpPr>
          <p:nvPr>
            <p:ph type="title"/>
          </p:nvPr>
        </p:nvSpPr>
        <p:spPr>
          <a:xfrm>
            <a:off x="2231756" y="216977"/>
            <a:ext cx="9122043" cy="927611"/>
          </a:xfrm>
        </p:spPr>
        <p:txBody>
          <a:bodyPr>
            <a:normAutofit/>
          </a:bodyPr>
          <a:lstStyle/>
          <a:p>
            <a:pPr algn="l"/>
            <a:r>
              <a:rPr lang="en-US" sz="4000" b="1" dirty="0">
                <a:solidFill>
                  <a:srgbClr val="073C6E"/>
                </a:solidFill>
              </a:rPr>
              <a:t>RTI Community of Practice</a:t>
            </a:r>
          </a:p>
        </p:txBody>
      </p:sp>
      <p:sp>
        <p:nvSpPr>
          <p:cNvPr id="4" name="Content Placeholder 3">
            <a:extLst>
              <a:ext uri="{FF2B5EF4-FFF2-40B4-BE49-F238E27FC236}">
                <a16:creationId xmlns:a16="http://schemas.microsoft.com/office/drawing/2014/main" xmlns="" id="{6C6D39EB-A9AD-AE4B-B26D-2A6269BBC3B9}"/>
              </a:ext>
            </a:extLst>
          </p:cNvPr>
          <p:cNvSpPr>
            <a:spLocks noGrp="1"/>
          </p:cNvSpPr>
          <p:nvPr>
            <p:ph sz="half" idx="1"/>
          </p:nvPr>
        </p:nvSpPr>
        <p:spPr>
          <a:xfrm>
            <a:off x="2231756" y="1144589"/>
            <a:ext cx="3788044" cy="3814870"/>
          </a:xfrm>
        </p:spPr>
        <p:txBody>
          <a:bodyPr>
            <a:normAutofit fontScale="92500"/>
          </a:bodyPr>
          <a:lstStyle/>
          <a:p>
            <a:pPr>
              <a:buClr>
                <a:srgbClr val="27649D"/>
              </a:buClr>
            </a:pPr>
            <a:r>
              <a:rPr lang="en-US" sz="2600" dirty="0"/>
              <a:t>Uses MLANET community forum feature</a:t>
            </a:r>
          </a:p>
          <a:p>
            <a:pPr>
              <a:buClr>
                <a:srgbClr val="27649D"/>
              </a:buClr>
            </a:pPr>
            <a:r>
              <a:rPr lang="en-US" sz="2600" dirty="0"/>
              <a:t>Community page serves as a central hub of information about RTI</a:t>
            </a:r>
          </a:p>
          <a:p>
            <a:pPr>
              <a:buClr>
                <a:srgbClr val="27649D"/>
              </a:buClr>
            </a:pPr>
            <a:r>
              <a:rPr lang="en-US" sz="2600" dirty="0"/>
              <a:t>General Discussion Forum is a safe online forum for sharing information &amp; getting help</a:t>
            </a:r>
          </a:p>
          <a:p>
            <a:pPr marL="0" indent="0">
              <a:buNone/>
            </a:pPr>
            <a:endParaRPr lang="en-US" dirty="0"/>
          </a:p>
        </p:txBody>
      </p:sp>
      <p:sp>
        <p:nvSpPr>
          <p:cNvPr id="7" name="Content Placeholder 6">
            <a:extLst>
              <a:ext uri="{FF2B5EF4-FFF2-40B4-BE49-F238E27FC236}">
                <a16:creationId xmlns:a16="http://schemas.microsoft.com/office/drawing/2014/main" xmlns="" id="{6BE88BE4-EC68-5344-BCAA-FE9EC8743418}"/>
              </a:ext>
            </a:extLst>
          </p:cNvPr>
          <p:cNvSpPr>
            <a:spLocks noGrp="1"/>
          </p:cNvSpPr>
          <p:nvPr>
            <p:ph sz="half" idx="2"/>
          </p:nvPr>
        </p:nvSpPr>
        <p:spPr>
          <a:xfrm>
            <a:off x="6617776" y="1825625"/>
            <a:ext cx="4736024" cy="4017235"/>
          </a:xfrm>
        </p:spPr>
        <p:txBody>
          <a:bodyPr>
            <a:normAutofit fontScale="92500"/>
          </a:bodyPr>
          <a:lstStyle/>
          <a:p>
            <a:endParaRPr lang="en-US" dirty="0"/>
          </a:p>
        </p:txBody>
      </p:sp>
      <p:pic>
        <p:nvPicPr>
          <p:cNvPr id="8" name="Picture 7">
            <a:extLst>
              <a:ext uri="{FF2B5EF4-FFF2-40B4-BE49-F238E27FC236}">
                <a16:creationId xmlns:a16="http://schemas.microsoft.com/office/drawing/2014/main" xmlns="" id="{BAB84EB9-C501-6B40-8A3D-26590BCD5D4D}"/>
              </a:ext>
            </a:extLst>
          </p:cNvPr>
          <p:cNvPicPr>
            <a:picLocks noChangeAspect="1"/>
          </p:cNvPicPr>
          <p:nvPr/>
        </p:nvPicPr>
        <p:blipFill rotWithShape="1">
          <a:blip r:embed="rId4"/>
          <a:srcRect r="-3" b="2212"/>
          <a:stretch/>
        </p:blipFill>
        <p:spPr>
          <a:xfrm>
            <a:off x="6617776" y="1144588"/>
            <a:ext cx="4736023" cy="4698272"/>
          </a:xfrm>
          <a:prstGeom prst="rect">
            <a:avLst/>
          </a:prstGeom>
          <a:effectLst/>
        </p:spPr>
      </p:pic>
    </p:spTree>
    <p:extLst>
      <p:ext uri="{BB962C8B-B14F-4D97-AF65-F5344CB8AC3E}">
        <p14:creationId xmlns:p14="http://schemas.microsoft.com/office/powerpoint/2010/main" val="108661719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xmlns="" id="{1E832EC1-37AC-054A-ACBE-E981EE09A818}"/>
              </a:ext>
            </a:extLst>
          </p:cNvPr>
          <p:cNvPicPr>
            <a:picLocks noChangeAspect="1"/>
          </p:cNvPicPr>
          <p:nvPr/>
        </p:nvPicPr>
        <p:blipFill>
          <a:blip r:embed="rId3"/>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xmlns="" id="{DF05030B-973D-874B-8254-31CDC5DE8D2F}"/>
              </a:ext>
            </a:extLst>
          </p:cNvPr>
          <p:cNvSpPr>
            <a:spLocks noGrp="1"/>
          </p:cNvSpPr>
          <p:nvPr>
            <p:ph type="ctrTitle"/>
          </p:nvPr>
        </p:nvSpPr>
        <p:spPr>
          <a:xfrm>
            <a:off x="2282765" y="401444"/>
            <a:ext cx="9144000" cy="780585"/>
          </a:xfrm>
        </p:spPr>
        <p:txBody>
          <a:bodyPr>
            <a:normAutofit/>
          </a:bodyPr>
          <a:lstStyle/>
          <a:p>
            <a:pPr algn="l"/>
            <a:r>
              <a:rPr lang="en-US" sz="4000" b="1" dirty="0">
                <a:solidFill>
                  <a:srgbClr val="073C6E"/>
                </a:solidFill>
              </a:rPr>
              <a:t>Assessment</a:t>
            </a:r>
          </a:p>
        </p:txBody>
      </p:sp>
      <p:sp>
        <p:nvSpPr>
          <p:cNvPr id="3" name="Subtitle 2">
            <a:extLst>
              <a:ext uri="{FF2B5EF4-FFF2-40B4-BE49-F238E27FC236}">
                <a16:creationId xmlns:a16="http://schemas.microsoft.com/office/drawing/2014/main" xmlns="" id="{141FE1D9-F6C8-AE47-A2C7-A30FC32F860E}"/>
              </a:ext>
            </a:extLst>
          </p:cNvPr>
          <p:cNvSpPr>
            <a:spLocks noGrp="1"/>
          </p:cNvSpPr>
          <p:nvPr>
            <p:ph type="subTitle" idx="1"/>
          </p:nvPr>
        </p:nvSpPr>
        <p:spPr>
          <a:xfrm>
            <a:off x="2282765" y="1382751"/>
            <a:ext cx="9144000" cy="4360127"/>
          </a:xfrm>
        </p:spPr>
        <p:txBody>
          <a:bodyPr>
            <a:normAutofit/>
          </a:bodyPr>
          <a:lstStyle/>
          <a:p>
            <a:pPr marL="342900" indent="-342900" algn="l">
              <a:buClr>
                <a:srgbClr val="27649D"/>
              </a:buClr>
              <a:buFont typeface="Arial" panose="020B0604020202020204" pitchFamily="34" charset="0"/>
              <a:buChar char="•"/>
            </a:pPr>
            <a:r>
              <a:rPr lang="en-US" dirty="0"/>
              <a:t>Learning outcomes and librarian research confidence.</a:t>
            </a:r>
          </a:p>
          <a:p>
            <a:pPr marL="342900" indent="-342900" algn="l">
              <a:buClr>
                <a:srgbClr val="27649D"/>
              </a:buClr>
              <a:buFont typeface="Arial" panose="020B0604020202020204" pitchFamily="34" charset="0"/>
              <a:buChar char="•"/>
            </a:pPr>
            <a:r>
              <a:rPr lang="en-US" dirty="0"/>
              <a:t>Research project completion</a:t>
            </a:r>
          </a:p>
          <a:p>
            <a:pPr marL="342900" indent="-342900" algn="l">
              <a:buClr>
                <a:srgbClr val="27649D"/>
              </a:buClr>
              <a:buFont typeface="Arial" panose="020B0604020202020204" pitchFamily="34" charset="0"/>
              <a:buChar char="•"/>
            </a:pPr>
            <a:r>
              <a:rPr lang="en-US" dirty="0"/>
              <a:t>Quality of research project </a:t>
            </a:r>
          </a:p>
          <a:p>
            <a:pPr marL="342900" indent="-342900" algn="l">
              <a:buClr>
                <a:srgbClr val="27649D"/>
              </a:buClr>
              <a:buFont typeface="Arial" panose="020B0604020202020204" pitchFamily="34" charset="0"/>
              <a:buChar char="•"/>
            </a:pPr>
            <a:r>
              <a:rPr lang="en-US" dirty="0"/>
              <a:t>Subsequent research engagement of participants</a:t>
            </a:r>
          </a:p>
          <a:p>
            <a:pPr marL="342900" indent="-342900" algn="l">
              <a:buClr>
                <a:srgbClr val="27649D"/>
              </a:buClr>
              <a:buFont typeface="Arial" panose="020B0604020202020204" pitchFamily="34" charset="0"/>
              <a:buChar char="•"/>
            </a:pPr>
            <a:r>
              <a:rPr lang="en-US" dirty="0"/>
              <a:t>Teaching and mentoring effectiveness</a:t>
            </a:r>
          </a:p>
          <a:p>
            <a:pPr marL="342900" indent="-342900" algn="l">
              <a:buClr>
                <a:srgbClr val="27649D"/>
              </a:buClr>
              <a:buFont typeface="Arial" panose="020B0604020202020204" pitchFamily="34" charset="0"/>
              <a:buChar char="•"/>
            </a:pPr>
            <a:r>
              <a:rPr lang="en-US" dirty="0"/>
              <a:t>Overall program effectiveness, including the application process and community of practice</a:t>
            </a:r>
          </a:p>
          <a:p>
            <a:pPr algn="l"/>
            <a:endParaRPr lang="en-US" dirty="0"/>
          </a:p>
        </p:txBody>
      </p:sp>
    </p:spTree>
    <p:extLst>
      <p:ext uri="{BB962C8B-B14F-4D97-AF65-F5344CB8AC3E}">
        <p14:creationId xmlns:p14="http://schemas.microsoft.com/office/powerpoint/2010/main" val="326242398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xmlns="" id="{1E832EC1-37AC-054A-ACBE-E981EE09A818}"/>
              </a:ext>
            </a:extLst>
          </p:cNvPr>
          <p:cNvPicPr>
            <a:picLocks noChangeAspect="1"/>
          </p:cNvPicPr>
          <p:nvPr/>
        </p:nvPicPr>
        <p:blipFill>
          <a:blip r:embed="rId3"/>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xmlns="" id="{DF05030B-973D-874B-8254-31CDC5DE8D2F}"/>
              </a:ext>
            </a:extLst>
          </p:cNvPr>
          <p:cNvSpPr>
            <a:spLocks noGrp="1"/>
          </p:cNvSpPr>
          <p:nvPr>
            <p:ph type="ctrTitle"/>
          </p:nvPr>
        </p:nvSpPr>
        <p:spPr>
          <a:xfrm>
            <a:off x="2282765" y="401444"/>
            <a:ext cx="9144000" cy="780585"/>
          </a:xfrm>
        </p:spPr>
        <p:txBody>
          <a:bodyPr>
            <a:normAutofit/>
          </a:bodyPr>
          <a:lstStyle/>
          <a:p>
            <a:pPr algn="l"/>
            <a:r>
              <a:rPr lang="en-US" sz="4000" b="1" dirty="0">
                <a:solidFill>
                  <a:srgbClr val="073C6E"/>
                </a:solidFill>
              </a:rPr>
              <a:t>Communication plan</a:t>
            </a:r>
          </a:p>
        </p:txBody>
      </p:sp>
      <p:sp>
        <p:nvSpPr>
          <p:cNvPr id="3" name="Subtitle 2">
            <a:extLst>
              <a:ext uri="{FF2B5EF4-FFF2-40B4-BE49-F238E27FC236}">
                <a16:creationId xmlns:a16="http://schemas.microsoft.com/office/drawing/2014/main" xmlns="" id="{141FE1D9-F6C8-AE47-A2C7-A30FC32F860E}"/>
              </a:ext>
            </a:extLst>
          </p:cNvPr>
          <p:cNvSpPr>
            <a:spLocks noGrp="1"/>
          </p:cNvSpPr>
          <p:nvPr>
            <p:ph type="subTitle" idx="1"/>
          </p:nvPr>
        </p:nvSpPr>
        <p:spPr>
          <a:xfrm>
            <a:off x="2282765" y="1382751"/>
            <a:ext cx="9144000" cy="4360127"/>
          </a:xfrm>
        </p:spPr>
        <p:txBody>
          <a:bodyPr>
            <a:normAutofit fontScale="92500"/>
          </a:bodyPr>
          <a:lstStyle/>
          <a:p>
            <a:pPr marL="342900" indent="-342900" algn="l">
              <a:buClr>
                <a:srgbClr val="27649D"/>
              </a:buClr>
              <a:buFont typeface="Arial" panose="020B0604020202020204" pitchFamily="34" charset="0"/>
              <a:buChar char="•"/>
            </a:pPr>
            <a:r>
              <a:rPr lang="en-US" dirty="0"/>
              <a:t>RTI web site – primary communication vehicle</a:t>
            </a:r>
          </a:p>
          <a:p>
            <a:pPr marL="342900" indent="-342900" algn="l">
              <a:buClr>
                <a:srgbClr val="27649D"/>
              </a:buClr>
              <a:buFont typeface="Arial" panose="020B0604020202020204" pitchFamily="34" charset="0"/>
              <a:buChar char="•"/>
            </a:pPr>
            <a:r>
              <a:rPr lang="en-US" dirty="0"/>
              <a:t>Share info on </a:t>
            </a:r>
            <a:r>
              <a:rPr lang="en-US" i="1" dirty="0"/>
              <a:t>RTI News </a:t>
            </a:r>
            <a:r>
              <a:rPr lang="en-US" dirty="0"/>
              <a:t>blog</a:t>
            </a:r>
          </a:p>
          <a:p>
            <a:pPr marL="800100" lvl="1" indent="-342900" algn="l">
              <a:buClr>
                <a:srgbClr val="27649D"/>
              </a:buClr>
              <a:buFont typeface="Arial" panose="020B0604020202020204" pitchFamily="34" charset="0"/>
              <a:buChar char="•"/>
            </a:pPr>
            <a:r>
              <a:rPr lang="en-US" dirty="0">
                <a:hlinkClick r:id="rId4"/>
              </a:rPr>
              <a:t>http://www.mlanet.org/p/bl/bl/blogid=128</a:t>
            </a:r>
            <a:endParaRPr lang="en-US" dirty="0"/>
          </a:p>
          <a:p>
            <a:pPr marL="342900" indent="-342900" algn="l">
              <a:buClr>
                <a:srgbClr val="27649D"/>
              </a:buClr>
              <a:buFont typeface="Arial" panose="020B0604020202020204" pitchFamily="34" charset="0"/>
              <a:buChar char="•"/>
            </a:pPr>
            <a:r>
              <a:rPr lang="en-US" dirty="0"/>
              <a:t>Community of Practice</a:t>
            </a:r>
          </a:p>
          <a:p>
            <a:pPr marL="342900" indent="-342900" algn="l">
              <a:buClr>
                <a:srgbClr val="27649D"/>
              </a:buClr>
              <a:buFont typeface="Arial" panose="020B0604020202020204" pitchFamily="34" charset="0"/>
              <a:buChar char="•"/>
            </a:pPr>
            <a:r>
              <a:rPr lang="en-US" dirty="0"/>
              <a:t>Fellows share knowledge and enthusiasm about research with colleagues at home institutions.</a:t>
            </a:r>
          </a:p>
          <a:p>
            <a:pPr marL="342900" indent="-342900" algn="l">
              <a:buClr>
                <a:srgbClr val="27649D"/>
              </a:buClr>
              <a:buFont typeface="Arial" panose="020B0604020202020204" pitchFamily="34" charset="0"/>
              <a:buChar char="•"/>
            </a:pPr>
            <a:r>
              <a:rPr lang="en-US" dirty="0"/>
              <a:t>RTI sessions at MLA annual meetings.</a:t>
            </a:r>
          </a:p>
          <a:p>
            <a:pPr marL="342900" indent="-342900" algn="l">
              <a:buClr>
                <a:srgbClr val="27649D"/>
              </a:buClr>
              <a:buFont typeface="Arial" panose="020B0604020202020204" pitchFamily="34" charset="0"/>
              <a:buChar char="•"/>
            </a:pPr>
            <a:r>
              <a:rPr lang="en-US" dirty="0"/>
              <a:t>RTI staff share activities, experiences, and outcomes with wider library community.</a:t>
            </a:r>
          </a:p>
          <a:p>
            <a:pPr marL="342900" indent="-342900" algn="l">
              <a:buClr>
                <a:srgbClr val="27649D"/>
              </a:buClr>
              <a:buFont typeface="Arial" panose="020B0604020202020204" pitchFamily="34" charset="0"/>
              <a:buChar char="•"/>
            </a:pPr>
            <a:r>
              <a:rPr lang="en-US" dirty="0"/>
              <a:t>Post curriculum products, assessment tools and reports on RTI website.</a:t>
            </a:r>
          </a:p>
          <a:p>
            <a:pPr marL="342900" indent="-342900" algn="l">
              <a:buClr>
                <a:srgbClr val="27649D"/>
              </a:buClr>
              <a:buFont typeface="Arial" panose="020B0604020202020204" pitchFamily="34" charset="0"/>
              <a:buChar char="•"/>
            </a:pPr>
            <a:r>
              <a:rPr lang="en-US" dirty="0"/>
              <a:t>Archive RTI products, tools, &amp; reports in </a:t>
            </a:r>
            <a:r>
              <a:rPr lang="en-US" dirty="0" err="1"/>
              <a:t>PubMedCentral</a:t>
            </a:r>
            <a:r>
              <a:rPr lang="en-US" dirty="0"/>
              <a:t>.</a:t>
            </a:r>
          </a:p>
          <a:p>
            <a:pPr algn="l"/>
            <a:endParaRPr lang="en-US" dirty="0"/>
          </a:p>
        </p:txBody>
      </p:sp>
    </p:spTree>
    <p:extLst>
      <p:ext uri="{BB962C8B-B14F-4D97-AF65-F5344CB8AC3E}">
        <p14:creationId xmlns:p14="http://schemas.microsoft.com/office/powerpoint/2010/main" val="334746325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xmlns="" id="{1E832EC1-37AC-054A-ACBE-E981EE09A818}"/>
              </a:ext>
            </a:extLst>
          </p:cNvPr>
          <p:cNvPicPr>
            <a:picLocks noChangeAspect="1"/>
          </p:cNvPicPr>
          <p:nvPr/>
        </p:nvPicPr>
        <p:blipFill>
          <a:blip r:embed="rId3"/>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xmlns="" id="{DF05030B-973D-874B-8254-31CDC5DE8D2F}"/>
              </a:ext>
            </a:extLst>
          </p:cNvPr>
          <p:cNvSpPr>
            <a:spLocks noGrp="1"/>
          </p:cNvSpPr>
          <p:nvPr>
            <p:ph type="title"/>
          </p:nvPr>
        </p:nvSpPr>
        <p:spPr>
          <a:xfrm>
            <a:off x="1379348" y="365125"/>
            <a:ext cx="9974452" cy="1325563"/>
          </a:xfrm>
        </p:spPr>
        <p:txBody>
          <a:bodyPr>
            <a:normAutofit/>
          </a:bodyPr>
          <a:lstStyle/>
          <a:p>
            <a:pPr algn="l"/>
            <a:r>
              <a:rPr lang="en-US" sz="4000" b="1" dirty="0">
                <a:solidFill>
                  <a:srgbClr val="073C6E"/>
                </a:solidFill>
              </a:rPr>
              <a:t>RTI contributors</a:t>
            </a:r>
          </a:p>
        </p:txBody>
      </p:sp>
      <p:sp>
        <p:nvSpPr>
          <p:cNvPr id="4" name="Content Placeholder 3">
            <a:extLst>
              <a:ext uri="{FF2B5EF4-FFF2-40B4-BE49-F238E27FC236}">
                <a16:creationId xmlns:a16="http://schemas.microsoft.com/office/drawing/2014/main" xmlns="" id="{8D13FB52-B4D3-7E4E-8685-565BE9E15534}"/>
              </a:ext>
            </a:extLst>
          </p:cNvPr>
          <p:cNvSpPr>
            <a:spLocks noGrp="1"/>
          </p:cNvSpPr>
          <p:nvPr>
            <p:ph sz="half" idx="1"/>
          </p:nvPr>
        </p:nvSpPr>
        <p:spPr>
          <a:xfrm>
            <a:off x="761999" y="1544042"/>
            <a:ext cx="5729111" cy="4632921"/>
          </a:xfrm>
        </p:spPr>
        <p:txBody>
          <a:bodyPr>
            <a:normAutofit fontScale="85000" lnSpcReduction="10000"/>
          </a:bodyPr>
          <a:lstStyle/>
          <a:p>
            <a:pPr>
              <a:buClr>
                <a:srgbClr val="27649D"/>
              </a:buClr>
            </a:pPr>
            <a:r>
              <a:rPr lang="en-US" b="1" dirty="0"/>
              <a:t>Research Imperative Task Force (RITF)</a:t>
            </a:r>
          </a:p>
          <a:p>
            <a:pPr lvl="1">
              <a:buClr>
                <a:srgbClr val="27649D"/>
              </a:buClr>
            </a:pPr>
            <a:r>
              <a:rPr lang="en-US" dirty="0"/>
              <a:t>Maggie Ansell, AHIP</a:t>
            </a:r>
          </a:p>
          <a:p>
            <a:pPr lvl="1">
              <a:buClr>
                <a:srgbClr val="27649D"/>
              </a:buClr>
            </a:pPr>
            <a:r>
              <a:rPr lang="en-US" dirty="0"/>
              <a:t>Kevin </a:t>
            </a:r>
            <a:r>
              <a:rPr lang="en-US" dirty="0" err="1"/>
              <a:t>Baliozian</a:t>
            </a:r>
            <a:r>
              <a:rPr lang="en-US" dirty="0"/>
              <a:t>, MLA Executive Director</a:t>
            </a:r>
          </a:p>
          <a:p>
            <a:pPr lvl="1">
              <a:buClr>
                <a:srgbClr val="27649D"/>
              </a:buClr>
            </a:pPr>
            <a:r>
              <a:rPr lang="en-US" dirty="0"/>
              <a:t>Margaret Bandy, AHIP, FMLA</a:t>
            </a:r>
          </a:p>
          <a:p>
            <a:pPr lvl="1">
              <a:buClr>
                <a:srgbClr val="27649D"/>
              </a:buClr>
            </a:pPr>
            <a:r>
              <a:rPr lang="en-US" dirty="0"/>
              <a:t>Melissa De </a:t>
            </a:r>
            <a:r>
              <a:rPr lang="en-US" dirty="0" err="1"/>
              <a:t>Santis</a:t>
            </a:r>
            <a:r>
              <a:rPr lang="en-US" dirty="0"/>
              <a:t>, AHIP, MLA Board Liaison</a:t>
            </a:r>
          </a:p>
          <a:p>
            <a:pPr lvl="1">
              <a:buClr>
                <a:srgbClr val="27649D"/>
              </a:buClr>
            </a:pPr>
            <a:r>
              <a:rPr lang="en-US" dirty="0"/>
              <a:t>Martha Earl, AHIP</a:t>
            </a:r>
          </a:p>
          <a:p>
            <a:pPr lvl="1">
              <a:buClr>
                <a:srgbClr val="27649D"/>
              </a:buClr>
            </a:pPr>
            <a:r>
              <a:rPr lang="en-US" dirty="0"/>
              <a:t>Michelle Kraft, AHIP</a:t>
            </a:r>
          </a:p>
          <a:p>
            <a:pPr lvl="1">
              <a:buClr>
                <a:srgbClr val="27649D"/>
              </a:buClr>
            </a:pPr>
            <a:r>
              <a:rPr lang="en-US" dirty="0"/>
              <a:t>Mary </a:t>
            </a:r>
            <a:r>
              <a:rPr lang="en-US" dirty="0" err="1"/>
              <a:t>Langman</a:t>
            </a:r>
            <a:r>
              <a:rPr lang="en-US" dirty="0"/>
              <a:t>, MLA Director of Information Issues &amp; Policies</a:t>
            </a:r>
          </a:p>
          <a:p>
            <a:pPr lvl="1">
              <a:buClr>
                <a:srgbClr val="27649D"/>
              </a:buClr>
            </a:pPr>
            <a:r>
              <a:rPr lang="en-US" dirty="0"/>
              <a:t>Susan Lessick, AHIP, FMLA, Chair</a:t>
            </a:r>
          </a:p>
          <a:p>
            <a:pPr lvl="1">
              <a:buClr>
                <a:srgbClr val="27649D"/>
              </a:buClr>
            </a:pPr>
            <a:r>
              <a:rPr lang="en-US" dirty="0"/>
              <a:t>Mark MacEachern</a:t>
            </a:r>
          </a:p>
          <a:p>
            <a:pPr lvl="1">
              <a:buClr>
                <a:srgbClr val="27649D"/>
              </a:buClr>
            </a:pPr>
            <a:r>
              <a:rPr lang="en-US" dirty="0"/>
              <a:t>Caitlin Ann Pike, AHIP</a:t>
            </a:r>
          </a:p>
          <a:p>
            <a:pPr lvl="1">
              <a:buClr>
                <a:srgbClr val="27649D"/>
              </a:buClr>
            </a:pPr>
            <a:r>
              <a:rPr lang="en-US" dirty="0"/>
              <a:t>Melissa </a:t>
            </a:r>
            <a:r>
              <a:rPr lang="en-US" dirty="0" err="1"/>
              <a:t>Rethelefsen</a:t>
            </a:r>
            <a:r>
              <a:rPr lang="en-US" dirty="0"/>
              <a:t>, AHIP, MLA Board Liaison</a:t>
            </a:r>
          </a:p>
          <a:p>
            <a:pPr lvl="1">
              <a:buClr>
                <a:srgbClr val="27649D"/>
              </a:buClr>
            </a:pPr>
            <a:r>
              <a:rPr lang="en-US" dirty="0"/>
              <a:t>Emily </a:t>
            </a:r>
            <a:r>
              <a:rPr lang="en-US" dirty="0" err="1"/>
              <a:t>Vardell</a:t>
            </a:r>
            <a:endParaRPr lang="en-US" dirty="0"/>
          </a:p>
          <a:p>
            <a:endParaRPr lang="en-US" dirty="0"/>
          </a:p>
        </p:txBody>
      </p:sp>
      <p:sp>
        <p:nvSpPr>
          <p:cNvPr id="5" name="Content Placeholder 4">
            <a:extLst>
              <a:ext uri="{FF2B5EF4-FFF2-40B4-BE49-F238E27FC236}">
                <a16:creationId xmlns:a16="http://schemas.microsoft.com/office/drawing/2014/main" xmlns="" id="{26D9FA17-1111-994F-956C-EDFB4077A01A}"/>
              </a:ext>
            </a:extLst>
          </p:cNvPr>
          <p:cNvSpPr>
            <a:spLocks noGrp="1"/>
          </p:cNvSpPr>
          <p:nvPr>
            <p:ph sz="half" idx="2"/>
          </p:nvPr>
        </p:nvSpPr>
        <p:spPr>
          <a:xfrm>
            <a:off x="6857999" y="1544042"/>
            <a:ext cx="4840111" cy="4632921"/>
          </a:xfrm>
        </p:spPr>
        <p:txBody>
          <a:bodyPr>
            <a:normAutofit fontScale="85000" lnSpcReduction="10000"/>
          </a:bodyPr>
          <a:lstStyle/>
          <a:p>
            <a:pPr>
              <a:buClr>
                <a:srgbClr val="27649D"/>
              </a:buClr>
            </a:pPr>
            <a:r>
              <a:rPr lang="en-US" b="1" dirty="0"/>
              <a:t>MLA Board, </a:t>
            </a:r>
            <a:r>
              <a:rPr lang="en-US" dirty="0"/>
              <a:t>2015 to present</a:t>
            </a:r>
          </a:p>
          <a:p>
            <a:pPr>
              <a:buClr>
                <a:srgbClr val="27649D"/>
              </a:buClr>
            </a:pPr>
            <a:endParaRPr lang="en-US" b="1" dirty="0"/>
          </a:p>
          <a:p>
            <a:pPr>
              <a:buClr>
                <a:srgbClr val="27649D"/>
              </a:buClr>
            </a:pPr>
            <a:r>
              <a:rPr lang="en-US" b="1" dirty="0"/>
              <a:t>MLA Staff</a:t>
            </a:r>
          </a:p>
          <a:p>
            <a:pPr lvl="1">
              <a:buClr>
                <a:srgbClr val="27649D"/>
              </a:buClr>
            </a:pPr>
            <a:r>
              <a:rPr lang="en-US" dirty="0"/>
              <a:t>Kevin </a:t>
            </a:r>
            <a:r>
              <a:rPr lang="en-US" dirty="0" err="1"/>
              <a:t>Baliozian</a:t>
            </a:r>
            <a:endParaRPr lang="en-US" dirty="0"/>
          </a:p>
          <a:p>
            <a:pPr lvl="1">
              <a:buClr>
                <a:srgbClr val="27649D"/>
              </a:buClr>
            </a:pPr>
            <a:r>
              <a:rPr lang="en-US" dirty="0"/>
              <a:t>Mary </a:t>
            </a:r>
            <a:r>
              <a:rPr lang="en-US" dirty="0" err="1"/>
              <a:t>Langman</a:t>
            </a:r>
            <a:r>
              <a:rPr lang="en-US" dirty="0"/>
              <a:t>, </a:t>
            </a:r>
          </a:p>
          <a:p>
            <a:pPr lvl="1">
              <a:buClr>
                <a:srgbClr val="27649D"/>
              </a:buClr>
            </a:pPr>
            <a:r>
              <a:rPr lang="en-US" dirty="0"/>
              <a:t>Barry Grant</a:t>
            </a:r>
          </a:p>
          <a:p>
            <a:pPr lvl="1">
              <a:buClr>
                <a:srgbClr val="27649D"/>
              </a:buClr>
            </a:pPr>
            <a:r>
              <a:rPr lang="en-US" dirty="0"/>
              <a:t>Deb Cavanaugh</a:t>
            </a:r>
          </a:p>
          <a:p>
            <a:pPr lvl="1">
              <a:buClr>
                <a:srgbClr val="27649D"/>
              </a:buClr>
            </a:pPr>
            <a:r>
              <a:rPr lang="en-US" dirty="0"/>
              <a:t>Kate Corcoran</a:t>
            </a:r>
          </a:p>
          <a:p>
            <a:pPr lvl="1">
              <a:buClr>
                <a:srgbClr val="27649D"/>
              </a:buClr>
            </a:pPr>
            <a:r>
              <a:rPr lang="en-US" dirty="0"/>
              <a:t>Martha Lara</a:t>
            </a:r>
          </a:p>
          <a:p>
            <a:pPr lvl="1">
              <a:buClr>
                <a:srgbClr val="27649D"/>
              </a:buClr>
            </a:pPr>
            <a:r>
              <a:rPr lang="en-US" dirty="0"/>
              <a:t>Susan Talmage</a:t>
            </a:r>
          </a:p>
          <a:p>
            <a:pPr lvl="1">
              <a:buClr>
                <a:srgbClr val="27649D"/>
              </a:buClr>
            </a:pPr>
            <a:r>
              <a:rPr lang="en-US" dirty="0"/>
              <a:t>Ray </a:t>
            </a:r>
            <a:r>
              <a:rPr lang="en-US" dirty="0" err="1"/>
              <a:t>Naegele</a:t>
            </a:r>
            <a:endParaRPr lang="en-US" dirty="0"/>
          </a:p>
          <a:p>
            <a:endParaRPr lang="en-US" dirty="0"/>
          </a:p>
        </p:txBody>
      </p:sp>
    </p:spTree>
    <p:extLst>
      <p:ext uri="{BB962C8B-B14F-4D97-AF65-F5344CB8AC3E}">
        <p14:creationId xmlns:p14="http://schemas.microsoft.com/office/powerpoint/2010/main" val="413295798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xmlns="" id="{1E832EC1-37AC-054A-ACBE-E981EE09A818}"/>
              </a:ext>
            </a:extLst>
          </p:cNvPr>
          <p:cNvPicPr>
            <a:picLocks noChangeAspect="1"/>
          </p:cNvPicPr>
          <p:nvPr/>
        </p:nvPicPr>
        <p:blipFill>
          <a:blip r:embed="rId3"/>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xmlns="" id="{DF05030B-973D-874B-8254-31CDC5DE8D2F}"/>
              </a:ext>
            </a:extLst>
          </p:cNvPr>
          <p:cNvSpPr>
            <a:spLocks noGrp="1"/>
          </p:cNvSpPr>
          <p:nvPr>
            <p:ph type="title"/>
          </p:nvPr>
        </p:nvSpPr>
        <p:spPr>
          <a:xfrm>
            <a:off x="1379348" y="365125"/>
            <a:ext cx="9974452" cy="1325563"/>
          </a:xfrm>
        </p:spPr>
        <p:txBody>
          <a:bodyPr>
            <a:normAutofit/>
          </a:bodyPr>
          <a:lstStyle/>
          <a:p>
            <a:pPr algn="l"/>
            <a:r>
              <a:rPr lang="en-US" sz="4000" b="1" dirty="0">
                <a:solidFill>
                  <a:srgbClr val="073C6E"/>
                </a:solidFill>
              </a:rPr>
              <a:t>More RTI contributors</a:t>
            </a:r>
          </a:p>
        </p:txBody>
      </p:sp>
      <p:sp>
        <p:nvSpPr>
          <p:cNvPr id="4" name="Content Placeholder 3">
            <a:extLst>
              <a:ext uri="{FF2B5EF4-FFF2-40B4-BE49-F238E27FC236}">
                <a16:creationId xmlns:a16="http://schemas.microsoft.com/office/drawing/2014/main" xmlns="" id="{8D13FB52-B4D3-7E4E-8685-565BE9E15534}"/>
              </a:ext>
            </a:extLst>
          </p:cNvPr>
          <p:cNvSpPr>
            <a:spLocks noGrp="1"/>
          </p:cNvSpPr>
          <p:nvPr>
            <p:ph sz="half" idx="1"/>
          </p:nvPr>
        </p:nvSpPr>
        <p:spPr>
          <a:xfrm>
            <a:off x="1379348" y="1825625"/>
            <a:ext cx="4819974" cy="4063731"/>
          </a:xfrm>
        </p:spPr>
        <p:txBody>
          <a:bodyPr>
            <a:normAutofit fontScale="92500"/>
          </a:bodyPr>
          <a:lstStyle/>
          <a:p>
            <a:pPr>
              <a:buClr>
                <a:srgbClr val="27649D"/>
              </a:buClr>
            </a:pPr>
            <a:r>
              <a:rPr lang="en-US" b="1" dirty="0"/>
              <a:t>RITF RTI Planning Team </a:t>
            </a:r>
            <a:r>
              <a:rPr lang="en-US" dirty="0"/>
              <a:t>(Board proposal):</a:t>
            </a:r>
          </a:p>
          <a:p>
            <a:pPr lvl="1">
              <a:buClr>
                <a:srgbClr val="27649D"/>
              </a:buClr>
            </a:pPr>
            <a:r>
              <a:rPr lang="en-US" dirty="0"/>
              <a:t>Roz </a:t>
            </a:r>
            <a:r>
              <a:rPr lang="en-US" dirty="0" err="1"/>
              <a:t>Dudden-Farnam</a:t>
            </a:r>
            <a:r>
              <a:rPr lang="en-US" dirty="0"/>
              <a:t>, AHIP, FMLA</a:t>
            </a:r>
          </a:p>
          <a:p>
            <a:pPr lvl="1">
              <a:buClr>
                <a:srgbClr val="27649D"/>
              </a:buClr>
            </a:pPr>
            <a:r>
              <a:rPr lang="en-US" dirty="0"/>
              <a:t>Sally Gore</a:t>
            </a:r>
          </a:p>
          <a:p>
            <a:pPr lvl="1">
              <a:buClr>
                <a:srgbClr val="27649D"/>
              </a:buClr>
            </a:pPr>
            <a:r>
              <a:rPr lang="en-US" dirty="0"/>
              <a:t>Lori </a:t>
            </a:r>
            <a:r>
              <a:rPr lang="en-US" dirty="0" err="1"/>
              <a:t>Kloda</a:t>
            </a:r>
            <a:r>
              <a:rPr lang="en-US" dirty="0"/>
              <a:t>, AHIP</a:t>
            </a:r>
          </a:p>
          <a:p>
            <a:pPr lvl="1">
              <a:buClr>
                <a:srgbClr val="27649D"/>
              </a:buClr>
            </a:pPr>
            <a:r>
              <a:rPr lang="en-US" dirty="0"/>
              <a:t>Denise </a:t>
            </a:r>
            <a:r>
              <a:rPr lang="en-US" dirty="0" err="1"/>
              <a:t>Koufogiannakis</a:t>
            </a:r>
            <a:endParaRPr lang="en-US" dirty="0"/>
          </a:p>
          <a:p>
            <a:pPr lvl="1">
              <a:buClr>
                <a:srgbClr val="27649D"/>
              </a:buClr>
            </a:pPr>
            <a:r>
              <a:rPr lang="en-US" dirty="0"/>
              <a:t>Susan Lessick, AHIP, FMLA, Chair</a:t>
            </a:r>
          </a:p>
          <a:p>
            <a:pPr lvl="1">
              <a:buClr>
                <a:srgbClr val="27649D"/>
              </a:buClr>
            </a:pPr>
            <a:r>
              <a:rPr lang="en-US" dirty="0"/>
              <a:t>Mark MacEachern</a:t>
            </a:r>
          </a:p>
          <a:p>
            <a:pPr lvl="1">
              <a:buClr>
                <a:srgbClr val="27649D"/>
              </a:buClr>
            </a:pPr>
            <a:r>
              <a:rPr lang="en-US" dirty="0"/>
              <a:t>Joanne Marshall, AHIP, FMLA</a:t>
            </a:r>
          </a:p>
          <a:p>
            <a:pPr lvl="1">
              <a:buClr>
                <a:srgbClr val="27649D"/>
              </a:buClr>
            </a:pPr>
            <a:r>
              <a:rPr lang="en-US" dirty="0"/>
              <a:t>Carol Perryman</a:t>
            </a:r>
          </a:p>
          <a:p>
            <a:endParaRPr lang="en-US" dirty="0"/>
          </a:p>
        </p:txBody>
      </p:sp>
      <p:sp>
        <p:nvSpPr>
          <p:cNvPr id="5" name="Content Placeholder 4">
            <a:extLst>
              <a:ext uri="{FF2B5EF4-FFF2-40B4-BE49-F238E27FC236}">
                <a16:creationId xmlns:a16="http://schemas.microsoft.com/office/drawing/2014/main" xmlns="" id="{26D9FA17-1111-994F-956C-EDFB4077A01A}"/>
              </a:ext>
            </a:extLst>
          </p:cNvPr>
          <p:cNvSpPr>
            <a:spLocks noGrp="1"/>
          </p:cNvSpPr>
          <p:nvPr>
            <p:ph sz="half" idx="2"/>
          </p:nvPr>
        </p:nvSpPr>
        <p:spPr>
          <a:xfrm>
            <a:off x="6858000" y="1825625"/>
            <a:ext cx="4495800" cy="4351338"/>
          </a:xfrm>
        </p:spPr>
        <p:txBody>
          <a:bodyPr>
            <a:normAutofit fontScale="92500"/>
          </a:bodyPr>
          <a:lstStyle/>
          <a:p>
            <a:pPr>
              <a:buClr>
                <a:srgbClr val="27649D"/>
              </a:buClr>
            </a:pPr>
            <a:r>
              <a:rPr lang="en-US" sz="2400" b="1" dirty="0"/>
              <a:t>RITF Application Planning Team:</a:t>
            </a:r>
          </a:p>
          <a:p>
            <a:pPr lvl="1">
              <a:buClr>
                <a:srgbClr val="27649D"/>
              </a:buClr>
            </a:pPr>
            <a:r>
              <a:rPr lang="en-US" sz="2000" dirty="0"/>
              <a:t>Nancy </a:t>
            </a:r>
            <a:r>
              <a:rPr lang="en-US" sz="2000" dirty="0" err="1"/>
              <a:t>Allee</a:t>
            </a:r>
            <a:r>
              <a:rPr lang="en-US" sz="2000" dirty="0"/>
              <a:t>, AHIP</a:t>
            </a:r>
          </a:p>
          <a:p>
            <a:pPr lvl="1">
              <a:buClr>
                <a:srgbClr val="27649D"/>
              </a:buClr>
            </a:pPr>
            <a:r>
              <a:rPr lang="en-US" sz="2000" dirty="0"/>
              <a:t>Kris </a:t>
            </a:r>
            <a:r>
              <a:rPr lang="en-US" sz="2000" dirty="0" err="1"/>
              <a:t>Alpi</a:t>
            </a:r>
            <a:r>
              <a:rPr lang="en-US" sz="2000" dirty="0"/>
              <a:t>, AHIP, Chair </a:t>
            </a:r>
          </a:p>
          <a:p>
            <a:pPr lvl="1">
              <a:buClr>
                <a:srgbClr val="27649D"/>
              </a:buClr>
            </a:pPr>
            <a:r>
              <a:rPr lang="en-US" sz="2000" dirty="0"/>
              <a:t>Elizabeth Irish, AHIP</a:t>
            </a:r>
          </a:p>
          <a:p>
            <a:pPr marL="457200" lvl="1" indent="0">
              <a:buClr>
                <a:srgbClr val="27649D"/>
              </a:buClr>
              <a:buNone/>
            </a:pPr>
            <a:endParaRPr lang="en-US" sz="2000" dirty="0"/>
          </a:p>
          <a:p>
            <a:pPr>
              <a:buClr>
                <a:srgbClr val="27649D"/>
              </a:buClr>
            </a:pPr>
            <a:r>
              <a:rPr lang="en-US" sz="2400" b="1" dirty="0"/>
              <a:t>RTI Jury:</a:t>
            </a:r>
          </a:p>
          <a:p>
            <a:pPr lvl="1">
              <a:buClr>
                <a:srgbClr val="27649D"/>
              </a:buClr>
            </a:pPr>
            <a:r>
              <a:rPr lang="en-US" sz="2000" dirty="0"/>
              <a:t>Melissa </a:t>
            </a:r>
            <a:r>
              <a:rPr lang="en-US" sz="2000" dirty="0" err="1"/>
              <a:t>Rethlefsen</a:t>
            </a:r>
            <a:r>
              <a:rPr lang="en-US" sz="2000" dirty="0"/>
              <a:t>, AHIP, Chair</a:t>
            </a:r>
          </a:p>
          <a:p>
            <a:pPr lvl="1">
              <a:buClr>
                <a:srgbClr val="27649D"/>
              </a:buClr>
            </a:pPr>
            <a:r>
              <a:rPr lang="en-US" sz="2000" dirty="0"/>
              <a:t>Jason Burton</a:t>
            </a:r>
          </a:p>
          <a:p>
            <a:pPr lvl="1">
              <a:buClr>
                <a:srgbClr val="27649D"/>
              </a:buClr>
            </a:pPr>
            <a:r>
              <a:rPr lang="en-US" sz="2000" dirty="0"/>
              <a:t>Sandy De Groote, AHIP</a:t>
            </a:r>
          </a:p>
          <a:p>
            <a:pPr lvl="1">
              <a:buClr>
                <a:srgbClr val="27649D"/>
              </a:buClr>
            </a:pPr>
            <a:r>
              <a:rPr lang="en-US" sz="2000" dirty="0"/>
              <a:t>Lisa </a:t>
            </a:r>
            <a:r>
              <a:rPr lang="en-US" sz="2000" dirty="0" err="1"/>
              <a:t>Mastin</a:t>
            </a:r>
            <a:endParaRPr lang="en-US" sz="2000" dirty="0"/>
          </a:p>
          <a:p>
            <a:pPr lvl="1">
              <a:buClr>
                <a:srgbClr val="27649D"/>
              </a:buClr>
            </a:pPr>
            <a:r>
              <a:rPr lang="en-US" sz="2000" dirty="0"/>
              <a:t>Merle Rosenzweig</a:t>
            </a:r>
          </a:p>
          <a:p>
            <a:pPr lvl="1">
              <a:buClr>
                <a:srgbClr val="27649D"/>
              </a:buClr>
            </a:pPr>
            <a:r>
              <a:rPr lang="en-US" sz="2000" dirty="0"/>
              <a:t>Maria Lopez</a:t>
            </a:r>
          </a:p>
          <a:p>
            <a:endParaRPr lang="en-US" dirty="0"/>
          </a:p>
        </p:txBody>
      </p:sp>
    </p:spTree>
    <p:extLst>
      <p:ext uri="{BB962C8B-B14F-4D97-AF65-F5344CB8AC3E}">
        <p14:creationId xmlns:p14="http://schemas.microsoft.com/office/powerpoint/2010/main" val="103549397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xmlns="" id="{1E832EC1-37AC-054A-ACBE-E981EE09A818}"/>
              </a:ext>
            </a:extLst>
          </p:cNvPr>
          <p:cNvPicPr>
            <a:picLocks noChangeAspect="1"/>
          </p:cNvPicPr>
          <p:nvPr/>
        </p:nvPicPr>
        <p:blipFill>
          <a:blip r:embed="rId3"/>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xmlns="" id="{DF05030B-973D-874B-8254-31CDC5DE8D2F}"/>
              </a:ext>
            </a:extLst>
          </p:cNvPr>
          <p:cNvSpPr>
            <a:spLocks noGrp="1"/>
          </p:cNvSpPr>
          <p:nvPr>
            <p:ph type="title"/>
          </p:nvPr>
        </p:nvSpPr>
        <p:spPr>
          <a:xfrm>
            <a:off x="1627322" y="365125"/>
            <a:ext cx="9726478" cy="1325563"/>
          </a:xfrm>
        </p:spPr>
        <p:txBody>
          <a:bodyPr>
            <a:normAutofit/>
          </a:bodyPr>
          <a:lstStyle/>
          <a:p>
            <a:pPr algn="l"/>
            <a:r>
              <a:rPr lang="en-US" sz="4000" b="1" dirty="0">
                <a:solidFill>
                  <a:srgbClr val="073C6E"/>
                </a:solidFill>
              </a:rPr>
              <a:t>RTI project staff</a:t>
            </a:r>
          </a:p>
        </p:txBody>
      </p:sp>
      <p:sp>
        <p:nvSpPr>
          <p:cNvPr id="4" name="Content Placeholder 3">
            <a:extLst>
              <a:ext uri="{FF2B5EF4-FFF2-40B4-BE49-F238E27FC236}">
                <a16:creationId xmlns:a16="http://schemas.microsoft.com/office/drawing/2014/main" xmlns="" id="{8D13FB52-B4D3-7E4E-8685-565BE9E15534}"/>
              </a:ext>
            </a:extLst>
          </p:cNvPr>
          <p:cNvSpPr>
            <a:spLocks noGrp="1"/>
          </p:cNvSpPr>
          <p:nvPr>
            <p:ph sz="half" idx="1"/>
          </p:nvPr>
        </p:nvSpPr>
        <p:spPr>
          <a:xfrm>
            <a:off x="1627322" y="1825625"/>
            <a:ext cx="4572000" cy="4063731"/>
          </a:xfrm>
        </p:spPr>
        <p:txBody>
          <a:bodyPr>
            <a:normAutofit fontScale="55000" lnSpcReduction="20000"/>
          </a:bodyPr>
          <a:lstStyle/>
          <a:p>
            <a:pPr>
              <a:buClr>
                <a:srgbClr val="27649D"/>
              </a:buClr>
            </a:pPr>
            <a:r>
              <a:rPr lang="en-US" b="1" dirty="0"/>
              <a:t>RTI Leadership Team</a:t>
            </a:r>
          </a:p>
          <a:p>
            <a:pPr lvl="1">
              <a:buClr>
                <a:srgbClr val="27649D"/>
              </a:buClr>
            </a:pPr>
            <a:r>
              <a:rPr lang="en-US" dirty="0"/>
              <a:t>Susan Lessick, AHIP, FMLA, RTI Project Director, Librarian Emerita, University of California, Irvine</a:t>
            </a:r>
          </a:p>
          <a:p>
            <a:pPr lvl="1">
              <a:buClr>
                <a:srgbClr val="27649D"/>
              </a:buClr>
            </a:pPr>
            <a:r>
              <a:rPr lang="en-US" dirty="0"/>
              <a:t>Mary </a:t>
            </a:r>
            <a:r>
              <a:rPr lang="en-US" dirty="0" err="1"/>
              <a:t>Langman</a:t>
            </a:r>
            <a:r>
              <a:rPr lang="en-US" dirty="0"/>
              <a:t>, MLA Director of Information Issues &amp; Policy</a:t>
            </a:r>
          </a:p>
          <a:p>
            <a:pPr lvl="1">
              <a:buClr>
                <a:srgbClr val="27649D"/>
              </a:buClr>
            </a:pPr>
            <a:r>
              <a:rPr lang="en-US" dirty="0"/>
              <a:t>Barry Grant, MLA Director of Education</a:t>
            </a:r>
          </a:p>
          <a:p>
            <a:pPr lvl="1">
              <a:buClr>
                <a:srgbClr val="27649D"/>
              </a:buClr>
            </a:pPr>
            <a:r>
              <a:rPr lang="en-US" dirty="0"/>
              <a:t>Debra Cavanaugh, MLA Continuing Education Coordinator</a:t>
            </a:r>
          </a:p>
          <a:p>
            <a:pPr>
              <a:buClr>
                <a:srgbClr val="27649D"/>
              </a:buClr>
            </a:pPr>
            <a:endParaRPr lang="en-US" dirty="0"/>
          </a:p>
          <a:p>
            <a:pPr>
              <a:buClr>
                <a:srgbClr val="27649D"/>
              </a:buClr>
            </a:pPr>
            <a:r>
              <a:rPr lang="en-US" b="1" dirty="0"/>
              <a:t>RTI Consultants</a:t>
            </a:r>
          </a:p>
          <a:p>
            <a:pPr lvl="1">
              <a:buClr>
                <a:srgbClr val="27649D"/>
              </a:buClr>
            </a:pPr>
            <a:r>
              <a:rPr lang="en-US" dirty="0"/>
              <a:t>Denise </a:t>
            </a:r>
            <a:r>
              <a:rPr lang="en-US" dirty="0" err="1"/>
              <a:t>Koufogiannakis</a:t>
            </a:r>
            <a:r>
              <a:rPr lang="en-US" dirty="0"/>
              <a:t>, AUL, John W. Scott Health Sciences Library University of Alberta–Edmonton, Canada</a:t>
            </a:r>
          </a:p>
          <a:p>
            <a:pPr lvl="1">
              <a:buClr>
                <a:srgbClr val="27649D"/>
              </a:buClr>
            </a:pPr>
            <a:r>
              <a:rPr lang="en-US" dirty="0"/>
              <a:t>Joanne Gard Marshall, AHIP, FMLA, Distinguished Alumni Professor, School of Information and Library Science, University of North Carolina–Chapel Hill</a:t>
            </a:r>
          </a:p>
          <a:p>
            <a:pPr lvl="1">
              <a:buClr>
                <a:srgbClr val="27649D"/>
              </a:buClr>
            </a:pPr>
            <a:r>
              <a:rPr lang="en-US" dirty="0"/>
              <a:t>Carol Perryman, Associate Professor, School of Library and Information Science, Texas Woman’s University–Denton</a:t>
            </a:r>
          </a:p>
          <a:p>
            <a:endParaRPr lang="en-US" dirty="0"/>
          </a:p>
        </p:txBody>
      </p:sp>
      <p:sp>
        <p:nvSpPr>
          <p:cNvPr id="5" name="Content Placeholder 4">
            <a:extLst>
              <a:ext uri="{FF2B5EF4-FFF2-40B4-BE49-F238E27FC236}">
                <a16:creationId xmlns:a16="http://schemas.microsoft.com/office/drawing/2014/main" xmlns="" id="{26D9FA17-1111-994F-956C-EDFB4077A01A}"/>
              </a:ext>
            </a:extLst>
          </p:cNvPr>
          <p:cNvSpPr>
            <a:spLocks noGrp="1"/>
          </p:cNvSpPr>
          <p:nvPr>
            <p:ph sz="half" idx="2"/>
          </p:nvPr>
        </p:nvSpPr>
        <p:spPr>
          <a:xfrm>
            <a:off x="6858000" y="1825625"/>
            <a:ext cx="4495800" cy="4351338"/>
          </a:xfrm>
        </p:spPr>
        <p:txBody>
          <a:bodyPr>
            <a:normAutofit fontScale="55000" lnSpcReduction="20000"/>
          </a:bodyPr>
          <a:lstStyle/>
          <a:p>
            <a:pPr>
              <a:buClr>
                <a:srgbClr val="27649D"/>
              </a:buClr>
            </a:pPr>
            <a:r>
              <a:rPr lang="en-US" b="1" dirty="0"/>
              <a:t>RTI Instructors</a:t>
            </a:r>
          </a:p>
          <a:p>
            <a:pPr lvl="1">
              <a:buClr>
                <a:srgbClr val="27649D"/>
              </a:buClr>
            </a:pPr>
            <a:r>
              <a:rPr lang="en-US" dirty="0"/>
              <a:t>Lorie </a:t>
            </a:r>
            <a:r>
              <a:rPr lang="en-US" dirty="0" err="1"/>
              <a:t>Kloda</a:t>
            </a:r>
            <a:r>
              <a:rPr lang="en-US" dirty="0"/>
              <a:t>, AHIP, Associate University Librarian, Concordia University, Montreal, QC, Canada</a:t>
            </a:r>
          </a:p>
          <a:p>
            <a:pPr lvl="1">
              <a:buClr>
                <a:srgbClr val="27649D"/>
              </a:buClr>
            </a:pPr>
            <a:r>
              <a:rPr lang="en-US" dirty="0"/>
              <a:t>Jodi L. Philbrick, AHIP, Senior Lecturer, Department of Information Science, University of  North Texas–Denton</a:t>
            </a:r>
          </a:p>
          <a:p>
            <a:pPr lvl="1">
              <a:buClr>
                <a:srgbClr val="27649D"/>
              </a:buClr>
            </a:pPr>
            <a:r>
              <a:rPr lang="en-US" dirty="0"/>
              <a:t>Sally Gore, Research Evaluator Analyst, Center for Clinical and Translational Science, University of Massachusetts–Worcester</a:t>
            </a:r>
          </a:p>
          <a:p>
            <a:pPr lvl="1">
              <a:buClr>
                <a:srgbClr val="27649D"/>
              </a:buClr>
            </a:pPr>
            <a:r>
              <a:rPr lang="en-US" dirty="0"/>
              <a:t>Mark MacEachern, </a:t>
            </a:r>
            <a:r>
              <a:rPr lang="en-US" dirty="0" err="1"/>
              <a:t>Informationist</a:t>
            </a:r>
            <a:r>
              <a:rPr lang="en-US" dirty="0"/>
              <a:t>, Taubman Health Sciences Library, University of Michigan–Ann Arbor</a:t>
            </a:r>
          </a:p>
          <a:p>
            <a:pPr lvl="1">
              <a:buClr>
                <a:srgbClr val="27649D"/>
              </a:buClr>
            </a:pPr>
            <a:r>
              <a:rPr lang="en-US" dirty="0"/>
              <a:t>Emily </a:t>
            </a:r>
            <a:r>
              <a:rPr lang="en-US" dirty="0" err="1"/>
              <a:t>Vardell</a:t>
            </a:r>
            <a:r>
              <a:rPr lang="en-US" dirty="0"/>
              <a:t>, Assistant Professor, School of Library and Information Management, Emporia State University, Emporia, KS</a:t>
            </a:r>
          </a:p>
          <a:p>
            <a:endParaRPr lang="en-US" dirty="0"/>
          </a:p>
        </p:txBody>
      </p:sp>
    </p:spTree>
    <p:extLst>
      <p:ext uri="{BB962C8B-B14F-4D97-AF65-F5344CB8AC3E}">
        <p14:creationId xmlns:p14="http://schemas.microsoft.com/office/powerpoint/2010/main" val="372992162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xmlns="" id="{1E832EC1-37AC-054A-ACBE-E981EE09A818}"/>
              </a:ext>
            </a:extLst>
          </p:cNvPr>
          <p:cNvPicPr>
            <a:picLocks noChangeAspect="1"/>
          </p:cNvPicPr>
          <p:nvPr/>
        </p:nvPicPr>
        <p:blipFill>
          <a:blip r:embed="rId3"/>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xmlns="" id="{DF05030B-973D-874B-8254-31CDC5DE8D2F}"/>
              </a:ext>
            </a:extLst>
          </p:cNvPr>
          <p:cNvSpPr>
            <a:spLocks noGrp="1"/>
          </p:cNvSpPr>
          <p:nvPr>
            <p:ph type="title"/>
          </p:nvPr>
        </p:nvSpPr>
        <p:spPr>
          <a:xfrm>
            <a:off x="1720311" y="278970"/>
            <a:ext cx="9635076" cy="480447"/>
          </a:xfrm>
        </p:spPr>
        <p:txBody>
          <a:bodyPr>
            <a:normAutofit fontScale="90000"/>
          </a:bodyPr>
          <a:lstStyle/>
          <a:p>
            <a:pPr algn="l"/>
            <a:r>
              <a:rPr lang="en-US" sz="4000" b="1" dirty="0">
                <a:solidFill>
                  <a:srgbClr val="073C6E"/>
                </a:solidFill>
              </a:rPr>
              <a:t>RITF Research Resources</a:t>
            </a:r>
          </a:p>
        </p:txBody>
      </p:sp>
      <p:sp>
        <p:nvSpPr>
          <p:cNvPr id="3" name="Text Placeholder 2">
            <a:extLst>
              <a:ext uri="{FF2B5EF4-FFF2-40B4-BE49-F238E27FC236}">
                <a16:creationId xmlns:a16="http://schemas.microsoft.com/office/drawing/2014/main" xmlns="" id="{A56F62E9-C68D-A349-B0A9-D019A1C86ADA}"/>
              </a:ext>
            </a:extLst>
          </p:cNvPr>
          <p:cNvSpPr>
            <a:spLocks noGrp="1"/>
          </p:cNvSpPr>
          <p:nvPr>
            <p:ph type="body" idx="1"/>
          </p:nvPr>
        </p:nvSpPr>
        <p:spPr>
          <a:xfrm>
            <a:off x="1720311" y="1038388"/>
            <a:ext cx="4277263" cy="1466688"/>
          </a:xfrm>
        </p:spPr>
        <p:txBody>
          <a:bodyPr>
            <a:normAutofit fontScale="25000" lnSpcReduction="20000"/>
          </a:bodyPr>
          <a:lstStyle/>
          <a:p>
            <a:endParaRPr lang="en-US" i="1" dirty="0"/>
          </a:p>
          <a:p>
            <a:endParaRPr lang="en-US" i="1" dirty="0"/>
          </a:p>
          <a:p>
            <a:pPr lvl="0"/>
            <a:endParaRPr lang="en-US" sz="9600" i="1" dirty="0">
              <a:solidFill>
                <a:prstClr val="black"/>
              </a:solidFill>
            </a:endParaRPr>
          </a:p>
          <a:p>
            <a:pPr lvl="0"/>
            <a:endParaRPr lang="en-US" sz="9600" i="1" dirty="0">
              <a:solidFill>
                <a:prstClr val="black"/>
              </a:solidFill>
            </a:endParaRPr>
          </a:p>
          <a:p>
            <a:pPr lvl="0"/>
            <a:endParaRPr lang="en-US" sz="9600" i="1" dirty="0">
              <a:solidFill>
                <a:prstClr val="black"/>
              </a:solidFill>
            </a:endParaRPr>
          </a:p>
          <a:p>
            <a:pPr lvl="0"/>
            <a:r>
              <a:rPr lang="en-US" sz="9600" i="1" dirty="0">
                <a:solidFill>
                  <a:prstClr val="black"/>
                </a:solidFill>
              </a:rPr>
              <a:t>Health Sciences Librarian Research Guide</a:t>
            </a:r>
          </a:p>
          <a:p>
            <a:r>
              <a:rPr lang="en-US" sz="6400" dirty="0">
                <a:hlinkClick r:id="rId4"/>
              </a:rPr>
              <a:t>http://www.mlanet.org/p/cm/ld/fid=1222</a:t>
            </a:r>
            <a:endParaRPr lang="en-US" sz="6400" dirty="0"/>
          </a:p>
          <a:p>
            <a:endParaRPr lang="en-US" i="1" dirty="0"/>
          </a:p>
          <a:p>
            <a:endParaRPr lang="en-US" dirty="0"/>
          </a:p>
        </p:txBody>
      </p:sp>
      <p:sp>
        <p:nvSpPr>
          <p:cNvPr id="4" name="Content Placeholder 3">
            <a:extLst>
              <a:ext uri="{FF2B5EF4-FFF2-40B4-BE49-F238E27FC236}">
                <a16:creationId xmlns:a16="http://schemas.microsoft.com/office/drawing/2014/main" xmlns="" id="{8D13FB52-B4D3-7E4E-8685-565BE9E15534}"/>
              </a:ext>
            </a:extLst>
          </p:cNvPr>
          <p:cNvSpPr>
            <a:spLocks noGrp="1"/>
          </p:cNvSpPr>
          <p:nvPr>
            <p:ph sz="half" idx="2"/>
          </p:nvPr>
        </p:nvSpPr>
        <p:spPr>
          <a:xfrm>
            <a:off x="1720310" y="2505075"/>
            <a:ext cx="4451889" cy="3384281"/>
          </a:xfrm>
        </p:spPr>
        <p:txBody>
          <a:bodyPr numCol="2">
            <a:normAutofit fontScale="62500" lnSpcReduction="20000"/>
          </a:bodyPr>
          <a:lstStyle/>
          <a:p>
            <a:pPr>
              <a:buClr>
                <a:srgbClr val="27649D"/>
              </a:buClr>
            </a:pPr>
            <a:r>
              <a:rPr lang="en-US" dirty="0"/>
              <a:t>Maggie Ansell, AHIP</a:t>
            </a:r>
          </a:p>
          <a:p>
            <a:pPr marL="0" indent="0">
              <a:buClr>
                <a:srgbClr val="27649D"/>
              </a:buClr>
              <a:buNone/>
            </a:pPr>
            <a:r>
              <a:rPr lang="en-US" dirty="0"/>
              <a:t>    Chair</a:t>
            </a:r>
          </a:p>
          <a:p>
            <a:pPr>
              <a:buClr>
                <a:srgbClr val="27649D"/>
              </a:buClr>
            </a:pPr>
            <a:r>
              <a:rPr lang="en-US" dirty="0"/>
              <a:t>Michelle Bass, AHIP</a:t>
            </a:r>
          </a:p>
          <a:p>
            <a:pPr>
              <a:buClr>
                <a:srgbClr val="27649D"/>
              </a:buClr>
            </a:pPr>
            <a:r>
              <a:rPr lang="en-US" dirty="0"/>
              <a:t>Tara Brigham</a:t>
            </a:r>
          </a:p>
          <a:p>
            <a:pPr>
              <a:buClr>
                <a:srgbClr val="27649D"/>
              </a:buClr>
            </a:pPr>
            <a:r>
              <a:rPr lang="en-US" dirty="0"/>
              <a:t>Ariel Deardorff</a:t>
            </a:r>
          </a:p>
          <a:p>
            <a:pPr>
              <a:buClr>
                <a:srgbClr val="27649D"/>
              </a:buClr>
            </a:pPr>
            <a:r>
              <a:rPr lang="en-US" dirty="0"/>
              <a:t>Sandy De Groote, AHIP</a:t>
            </a:r>
          </a:p>
          <a:p>
            <a:pPr>
              <a:buClr>
                <a:srgbClr val="27649D"/>
              </a:buClr>
            </a:pPr>
            <a:r>
              <a:rPr lang="en-US" dirty="0"/>
              <a:t>Karen Heskett</a:t>
            </a:r>
          </a:p>
          <a:p>
            <a:pPr>
              <a:buClr>
                <a:srgbClr val="27649D"/>
              </a:buClr>
            </a:pPr>
            <a:r>
              <a:rPr lang="en-US" dirty="0" err="1"/>
              <a:t>Ayaba</a:t>
            </a:r>
            <a:r>
              <a:rPr lang="en-US" dirty="0"/>
              <a:t> Logan</a:t>
            </a:r>
          </a:p>
          <a:p>
            <a:pPr>
              <a:buClr>
                <a:srgbClr val="27649D"/>
              </a:buClr>
            </a:pPr>
            <a:r>
              <a:rPr lang="en-US" dirty="0"/>
              <a:t>Peggy Mullaly-</a:t>
            </a:r>
            <a:r>
              <a:rPr lang="en-US" dirty="0" err="1"/>
              <a:t>Quijas</a:t>
            </a:r>
            <a:endParaRPr lang="en-US" dirty="0"/>
          </a:p>
          <a:p>
            <a:pPr>
              <a:buClr>
                <a:srgbClr val="27649D"/>
              </a:buClr>
            </a:pPr>
            <a:r>
              <a:rPr lang="en-US" dirty="0"/>
              <a:t>Shenita Peterson</a:t>
            </a:r>
          </a:p>
          <a:p>
            <a:pPr>
              <a:buClr>
                <a:srgbClr val="27649D"/>
              </a:buClr>
            </a:pPr>
            <a:r>
              <a:rPr lang="en-US" dirty="0"/>
              <a:t>JJ </a:t>
            </a:r>
            <a:r>
              <a:rPr lang="en-US" dirty="0" err="1"/>
              <a:t>Pionke</a:t>
            </a:r>
            <a:endParaRPr lang="en-US" dirty="0"/>
          </a:p>
          <a:p>
            <a:pPr>
              <a:buClr>
                <a:srgbClr val="27649D"/>
              </a:buClr>
            </a:pPr>
            <a:r>
              <a:rPr lang="en-US" dirty="0"/>
              <a:t>Cecilia </a:t>
            </a:r>
            <a:r>
              <a:rPr lang="en-US" dirty="0" err="1"/>
              <a:t>Railey</a:t>
            </a:r>
            <a:r>
              <a:rPr lang="en-US" dirty="0"/>
              <a:t>, AHIP</a:t>
            </a:r>
          </a:p>
          <a:p>
            <a:pPr>
              <a:buClr>
                <a:srgbClr val="27649D"/>
              </a:buClr>
            </a:pPr>
            <a:r>
              <a:rPr lang="en-US" dirty="0"/>
              <a:t>Merle Rosenzweig</a:t>
            </a:r>
          </a:p>
          <a:p>
            <a:pPr>
              <a:buClr>
                <a:srgbClr val="27649D"/>
              </a:buClr>
            </a:pPr>
            <a:r>
              <a:rPr lang="en-US" dirty="0" err="1"/>
              <a:t>Ahlam</a:t>
            </a:r>
            <a:r>
              <a:rPr lang="en-US" dirty="0"/>
              <a:t> Saleh</a:t>
            </a:r>
          </a:p>
          <a:p>
            <a:pPr>
              <a:buClr>
                <a:srgbClr val="27649D"/>
              </a:buClr>
            </a:pPr>
            <a:r>
              <a:rPr lang="en-US" dirty="0"/>
              <a:t>Deb Schneider, AHIP</a:t>
            </a:r>
          </a:p>
          <a:p>
            <a:pPr>
              <a:buClr>
                <a:srgbClr val="27649D"/>
              </a:buClr>
            </a:pPr>
            <a:r>
              <a:rPr lang="en-US" dirty="0"/>
              <a:t>Andrea Shipper</a:t>
            </a:r>
          </a:p>
          <a:p>
            <a:pPr>
              <a:buClr>
                <a:srgbClr val="27649D"/>
              </a:buClr>
            </a:pPr>
            <a:r>
              <a:rPr lang="en-US" dirty="0"/>
              <a:t>Amy Suiter</a:t>
            </a:r>
          </a:p>
          <a:p>
            <a:pPr>
              <a:buClr>
                <a:srgbClr val="27649D"/>
              </a:buClr>
            </a:pPr>
            <a:r>
              <a:rPr lang="en-US" dirty="0" err="1"/>
              <a:t>Donghua</a:t>
            </a:r>
            <a:r>
              <a:rPr lang="en-US" dirty="0"/>
              <a:t> Tao</a:t>
            </a:r>
          </a:p>
          <a:p>
            <a:pPr>
              <a:buClr>
                <a:srgbClr val="27649D"/>
              </a:buClr>
            </a:pPr>
            <a:r>
              <a:rPr lang="en-US" dirty="0"/>
              <a:t>Beatriz Varman, AHIP</a:t>
            </a:r>
          </a:p>
        </p:txBody>
      </p:sp>
      <p:sp>
        <p:nvSpPr>
          <p:cNvPr id="7" name="Text Placeholder 6">
            <a:extLst>
              <a:ext uri="{FF2B5EF4-FFF2-40B4-BE49-F238E27FC236}">
                <a16:creationId xmlns:a16="http://schemas.microsoft.com/office/drawing/2014/main" xmlns="" id="{552C6CB1-A121-C54F-B49C-2A32E90390E7}"/>
              </a:ext>
            </a:extLst>
          </p:cNvPr>
          <p:cNvSpPr>
            <a:spLocks noGrp="1"/>
          </p:cNvSpPr>
          <p:nvPr>
            <p:ph type="body" sz="quarter" idx="3"/>
          </p:nvPr>
        </p:nvSpPr>
        <p:spPr>
          <a:xfrm>
            <a:off x="6172200" y="1038388"/>
            <a:ext cx="5183188" cy="1317354"/>
          </a:xfrm>
        </p:spPr>
        <p:txBody>
          <a:bodyPr>
            <a:normAutofit fontScale="25000" lnSpcReduction="20000"/>
          </a:bodyPr>
          <a:lstStyle/>
          <a:p>
            <a:pPr lvl="1"/>
            <a:r>
              <a:rPr lang="en-US" sz="9600" i="1" dirty="0"/>
              <a:t>Evidence You Can Use </a:t>
            </a:r>
          </a:p>
          <a:p>
            <a:pPr lvl="1"/>
            <a:r>
              <a:rPr lang="en-US" sz="9600" i="1" dirty="0"/>
              <a:t>to Communicate Library Value</a:t>
            </a:r>
          </a:p>
          <a:p>
            <a:pPr lvl="1"/>
            <a:r>
              <a:rPr lang="en-US" sz="6200" dirty="0">
                <a:hlinkClick r:id="rId5"/>
              </a:rPr>
              <a:t>http://www.mlanet.org/p/cm/ld/fid=1361</a:t>
            </a:r>
            <a:endParaRPr lang="en-US" sz="6200" dirty="0"/>
          </a:p>
          <a:p>
            <a:endParaRPr lang="en-US" dirty="0"/>
          </a:p>
        </p:txBody>
      </p:sp>
      <p:sp>
        <p:nvSpPr>
          <p:cNvPr id="5" name="Content Placeholder 4">
            <a:extLst>
              <a:ext uri="{FF2B5EF4-FFF2-40B4-BE49-F238E27FC236}">
                <a16:creationId xmlns:a16="http://schemas.microsoft.com/office/drawing/2014/main" xmlns="" id="{26D9FA17-1111-994F-956C-EDFB4077A01A}"/>
              </a:ext>
            </a:extLst>
          </p:cNvPr>
          <p:cNvSpPr>
            <a:spLocks noGrp="1"/>
          </p:cNvSpPr>
          <p:nvPr>
            <p:ph sz="quarter" idx="4"/>
          </p:nvPr>
        </p:nvSpPr>
        <p:spPr>
          <a:xfrm>
            <a:off x="6617776" y="2505075"/>
            <a:ext cx="4737612" cy="3120810"/>
          </a:xfrm>
        </p:spPr>
        <p:txBody>
          <a:bodyPr>
            <a:normAutofit/>
          </a:bodyPr>
          <a:lstStyle/>
          <a:p>
            <a:pPr lvl="1">
              <a:buClr>
                <a:srgbClr val="27649D"/>
              </a:buClr>
            </a:pPr>
            <a:r>
              <a:rPr lang="en-US" sz="1800" dirty="0"/>
              <a:t>Emily </a:t>
            </a:r>
            <a:r>
              <a:rPr lang="en-US" sz="1800" dirty="0" err="1"/>
              <a:t>Ginier</a:t>
            </a:r>
            <a:endParaRPr lang="en-US" sz="1800" dirty="0"/>
          </a:p>
          <a:p>
            <a:pPr lvl="1">
              <a:buClr>
                <a:srgbClr val="27649D"/>
              </a:buClr>
            </a:pPr>
            <a:r>
              <a:rPr lang="en-US" sz="1800" dirty="0"/>
              <a:t>Terry Jankowski, AHIP, FMLA</a:t>
            </a:r>
          </a:p>
          <a:p>
            <a:pPr lvl="1">
              <a:buClr>
                <a:srgbClr val="27649D"/>
              </a:buClr>
            </a:pPr>
            <a:r>
              <a:rPr lang="en-US" sz="1800" dirty="0"/>
              <a:t>Kate Saylor</a:t>
            </a:r>
          </a:p>
          <a:p>
            <a:pPr lvl="1">
              <a:buClr>
                <a:srgbClr val="27649D"/>
              </a:buClr>
            </a:pPr>
            <a:r>
              <a:rPr lang="en-US" sz="1800" dirty="0"/>
              <a:t>Darrel Willoughby</a:t>
            </a:r>
          </a:p>
          <a:p>
            <a:pPr lvl="1">
              <a:buClr>
                <a:srgbClr val="27649D"/>
              </a:buClr>
            </a:pPr>
            <a:r>
              <a:rPr lang="en-US" sz="1800" dirty="0"/>
              <a:t>Mark </a:t>
            </a:r>
            <a:r>
              <a:rPr lang="en-US" sz="1800" dirty="0" err="1"/>
              <a:t>MacEachern</a:t>
            </a:r>
            <a:r>
              <a:rPr lang="en-US" sz="1800" dirty="0"/>
              <a:t>, Chair</a:t>
            </a:r>
          </a:p>
          <a:p>
            <a:pPr marL="0" indent="0">
              <a:buNone/>
            </a:pPr>
            <a:endParaRPr lang="en-US" dirty="0"/>
          </a:p>
        </p:txBody>
      </p:sp>
    </p:spTree>
    <p:extLst>
      <p:ext uri="{BB962C8B-B14F-4D97-AF65-F5344CB8AC3E}">
        <p14:creationId xmlns:p14="http://schemas.microsoft.com/office/powerpoint/2010/main" val="285551255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xmlns="" id="{1E832EC1-37AC-054A-ACBE-E981EE09A818}"/>
              </a:ext>
            </a:extLst>
          </p:cNvPr>
          <p:cNvPicPr>
            <a:picLocks noChangeAspect="1"/>
          </p:cNvPicPr>
          <p:nvPr/>
        </p:nvPicPr>
        <p:blipFill>
          <a:blip r:embed="rId3"/>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xmlns="" id="{DF05030B-973D-874B-8254-31CDC5DE8D2F}"/>
              </a:ext>
            </a:extLst>
          </p:cNvPr>
          <p:cNvSpPr>
            <a:spLocks noGrp="1"/>
          </p:cNvSpPr>
          <p:nvPr>
            <p:ph type="ctrTitle"/>
          </p:nvPr>
        </p:nvSpPr>
        <p:spPr>
          <a:xfrm>
            <a:off x="2282765" y="401444"/>
            <a:ext cx="9144000" cy="780585"/>
          </a:xfrm>
        </p:spPr>
        <p:txBody>
          <a:bodyPr>
            <a:normAutofit/>
          </a:bodyPr>
          <a:lstStyle/>
          <a:p>
            <a:pPr algn="l"/>
            <a:r>
              <a:rPr lang="en-US" sz="4000" b="1" dirty="0">
                <a:solidFill>
                  <a:srgbClr val="073C6E"/>
                </a:solidFill>
              </a:rPr>
              <a:t>Outline</a:t>
            </a:r>
          </a:p>
        </p:txBody>
      </p:sp>
      <p:sp>
        <p:nvSpPr>
          <p:cNvPr id="3" name="Subtitle 2">
            <a:extLst>
              <a:ext uri="{FF2B5EF4-FFF2-40B4-BE49-F238E27FC236}">
                <a16:creationId xmlns:a16="http://schemas.microsoft.com/office/drawing/2014/main" xmlns="" id="{141FE1D9-F6C8-AE47-A2C7-A30FC32F860E}"/>
              </a:ext>
            </a:extLst>
          </p:cNvPr>
          <p:cNvSpPr>
            <a:spLocks noGrp="1"/>
          </p:cNvSpPr>
          <p:nvPr>
            <p:ph type="subTitle" idx="1"/>
          </p:nvPr>
        </p:nvSpPr>
        <p:spPr>
          <a:xfrm>
            <a:off x="2282765" y="1382751"/>
            <a:ext cx="9144000" cy="4360127"/>
          </a:xfrm>
        </p:spPr>
        <p:txBody>
          <a:bodyPr>
            <a:normAutofit fontScale="92500" lnSpcReduction="10000"/>
          </a:bodyPr>
          <a:lstStyle/>
          <a:p>
            <a:pPr marL="342900" indent="-342900" algn="l">
              <a:buClr>
                <a:srgbClr val="1A71A6"/>
              </a:buClr>
              <a:buFont typeface="Arial" panose="020B0604020202020204" pitchFamily="34" charset="0"/>
              <a:buChar char="•"/>
            </a:pPr>
            <a:r>
              <a:rPr lang="en-US" dirty="0"/>
              <a:t>Background</a:t>
            </a:r>
          </a:p>
          <a:p>
            <a:pPr marL="342900" indent="-342900" algn="l">
              <a:buClr>
                <a:srgbClr val="1A71A6"/>
              </a:buClr>
              <a:buFont typeface="Arial" panose="020B0604020202020204" pitchFamily="34" charset="0"/>
              <a:buChar char="•"/>
            </a:pPr>
            <a:r>
              <a:rPr lang="en-US" dirty="0"/>
              <a:t>Why RTI is needed</a:t>
            </a:r>
          </a:p>
          <a:p>
            <a:pPr marL="342900" indent="-342900" algn="l">
              <a:buClr>
                <a:srgbClr val="1A71A6"/>
              </a:buClr>
              <a:buFont typeface="Arial" panose="020B0604020202020204" pitchFamily="34" charset="0"/>
              <a:buChar char="•"/>
            </a:pPr>
            <a:r>
              <a:rPr lang="en-US" dirty="0"/>
              <a:t>Goals</a:t>
            </a:r>
          </a:p>
          <a:p>
            <a:pPr marL="342900" indent="-342900" algn="l">
              <a:buClr>
                <a:srgbClr val="1A71A6"/>
              </a:buClr>
              <a:buFont typeface="Arial" panose="020B0604020202020204" pitchFamily="34" charset="0"/>
              <a:buChar char="•"/>
            </a:pPr>
            <a:r>
              <a:rPr lang="en-US" dirty="0"/>
              <a:t>Scholarship support</a:t>
            </a:r>
          </a:p>
          <a:p>
            <a:pPr marL="342900" indent="-342900" algn="l">
              <a:buClr>
                <a:srgbClr val="1A71A6"/>
              </a:buClr>
              <a:buFont typeface="Arial" panose="020B0604020202020204" pitchFamily="34" charset="0"/>
              <a:buChar char="•"/>
            </a:pPr>
            <a:r>
              <a:rPr lang="en-US" dirty="0"/>
              <a:t>Our Partners</a:t>
            </a:r>
          </a:p>
          <a:p>
            <a:pPr marL="342900" indent="-342900" algn="l">
              <a:buClr>
                <a:srgbClr val="1A71A6"/>
              </a:buClr>
              <a:buFont typeface="Arial" panose="020B0604020202020204" pitchFamily="34" charset="0"/>
              <a:buChar char="•"/>
            </a:pPr>
            <a:r>
              <a:rPr lang="en-US" dirty="0"/>
              <a:t>Application Process</a:t>
            </a:r>
          </a:p>
          <a:p>
            <a:pPr marL="342900" indent="-342900" algn="l">
              <a:buClr>
                <a:srgbClr val="1A71A6"/>
              </a:buClr>
              <a:buFont typeface="Arial" panose="020B0604020202020204" pitchFamily="34" charset="0"/>
              <a:buChar char="•"/>
            </a:pPr>
            <a:r>
              <a:rPr lang="en-US" dirty="0"/>
              <a:t>Selection Process</a:t>
            </a:r>
          </a:p>
          <a:p>
            <a:pPr marL="342900" indent="-342900" algn="l">
              <a:buClr>
                <a:srgbClr val="1A71A6"/>
              </a:buClr>
              <a:buFont typeface="Arial" panose="020B0604020202020204" pitchFamily="34" charset="0"/>
              <a:buChar char="•"/>
            </a:pPr>
            <a:r>
              <a:rPr lang="en-US" dirty="0"/>
              <a:t>Curriculum</a:t>
            </a:r>
          </a:p>
          <a:p>
            <a:pPr marL="342900" indent="-342900" algn="l">
              <a:buClr>
                <a:srgbClr val="1A71A6"/>
              </a:buClr>
              <a:buFont typeface="Arial" panose="020B0604020202020204" pitchFamily="34" charset="0"/>
              <a:buChar char="•"/>
            </a:pPr>
            <a:r>
              <a:rPr lang="en-US" dirty="0"/>
              <a:t>RTI Community of Practice</a:t>
            </a:r>
          </a:p>
          <a:p>
            <a:pPr marL="342900" indent="-342900" algn="l">
              <a:buClr>
                <a:srgbClr val="1A71A6"/>
              </a:buClr>
              <a:buFont typeface="Arial" panose="020B0604020202020204" pitchFamily="34" charset="0"/>
              <a:buChar char="•"/>
            </a:pPr>
            <a:r>
              <a:rPr lang="en-US" dirty="0"/>
              <a:t>Assessment</a:t>
            </a:r>
          </a:p>
          <a:p>
            <a:pPr marL="342900" indent="-342900" algn="l">
              <a:buClr>
                <a:srgbClr val="1A71A6"/>
              </a:buClr>
              <a:buFont typeface="Arial" panose="020B0604020202020204" pitchFamily="34" charset="0"/>
              <a:buChar char="•"/>
            </a:pPr>
            <a:r>
              <a:rPr lang="en-US" dirty="0"/>
              <a:t>Communication Plan</a:t>
            </a:r>
          </a:p>
          <a:p>
            <a:endParaRPr lang="en-US" dirty="0"/>
          </a:p>
        </p:txBody>
      </p:sp>
    </p:spTree>
    <p:extLst>
      <p:ext uri="{BB962C8B-B14F-4D97-AF65-F5344CB8AC3E}">
        <p14:creationId xmlns:p14="http://schemas.microsoft.com/office/powerpoint/2010/main" val="250866031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xmlns="" id="{1E832EC1-37AC-054A-ACBE-E981EE09A818}"/>
              </a:ext>
            </a:extLst>
          </p:cNvPr>
          <p:cNvPicPr>
            <a:picLocks noChangeAspect="1"/>
          </p:cNvPicPr>
          <p:nvPr/>
        </p:nvPicPr>
        <p:blipFill>
          <a:blip r:embed="rId3"/>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xmlns="" id="{DF05030B-973D-874B-8254-31CDC5DE8D2F}"/>
              </a:ext>
            </a:extLst>
          </p:cNvPr>
          <p:cNvSpPr>
            <a:spLocks noGrp="1"/>
          </p:cNvSpPr>
          <p:nvPr>
            <p:ph type="ctrTitle"/>
          </p:nvPr>
        </p:nvSpPr>
        <p:spPr>
          <a:xfrm>
            <a:off x="2282765" y="401444"/>
            <a:ext cx="9144000" cy="780585"/>
          </a:xfrm>
        </p:spPr>
        <p:txBody>
          <a:bodyPr>
            <a:normAutofit/>
          </a:bodyPr>
          <a:lstStyle/>
          <a:p>
            <a:pPr algn="l"/>
            <a:r>
              <a:rPr lang="en-US" sz="4000" b="1" dirty="0">
                <a:solidFill>
                  <a:srgbClr val="073C6E"/>
                </a:solidFill>
              </a:rPr>
              <a:t>Comments/Questions?</a:t>
            </a:r>
          </a:p>
        </p:txBody>
      </p:sp>
      <p:sp>
        <p:nvSpPr>
          <p:cNvPr id="3" name="Subtitle 2">
            <a:extLst>
              <a:ext uri="{FF2B5EF4-FFF2-40B4-BE49-F238E27FC236}">
                <a16:creationId xmlns:a16="http://schemas.microsoft.com/office/drawing/2014/main" xmlns="" id="{141FE1D9-F6C8-AE47-A2C7-A30FC32F860E}"/>
              </a:ext>
            </a:extLst>
          </p:cNvPr>
          <p:cNvSpPr>
            <a:spLocks noGrp="1"/>
          </p:cNvSpPr>
          <p:nvPr>
            <p:ph type="subTitle" idx="1"/>
          </p:nvPr>
        </p:nvSpPr>
        <p:spPr>
          <a:xfrm>
            <a:off x="2282765" y="1382751"/>
            <a:ext cx="9144000" cy="4360127"/>
          </a:xfrm>
        </p:spPr>
        <p:txBody>
          <a:bodyPr>
            <a:normAutofit/>
          </a:bodyPr>
          <a:lstStyle/>
          <a:p>
            <a:pPr marL="342900" indent="-342900" algn="l">
              <a:buClr>
                <a:srgbClr val="27649D"/>
              </a:buClr>
              <a:buFont typeface="Arial" panose="020B0604020202020204" pitchFamily="34" charset="0"/>
              <a:buChar char="•"/>
            </a:pPr>
            <a:r>
              <a:rPr lang="en-US" b="1" dirty="0">
                <a:solidFill>
                  <a:schemeClr val="tx1">
                    <a:lumMod val="95000"/>
                    <a:lumOff val="5000"/>
                  </a:schemeClr>
                </a:solidFill>
              </a:rPr>
              <a:t>For additional information about RTI:</a:t>
            </a:r>
          </a:p>
          <a:p>
            <a:pPr marL="800100" lvl="1" indent="-342900" algn="l">
              <a:buClr>
                <a:srgbClr val="27649D"/>
              </a:buClr>
              <a:buFont typeface="Arial" panose="020B0604020202020204" pitchFamily="34" charset="0"/>
              <a:buChar char="•"/>
            </a:pPr>
            <a:r>
              <a:rPr lang="en-US" sz="2400" dirty="0"/>
              <a:t>RTI web site launched, Oct 2017</a:t>
            </a:r>
          </a:p>
          <a:p>
            <a:pPr marL="1257300" lvl="2" indent="-342900" algn="l">
              <a:buClr>
                <a:srgbClr val="27649D"/>
              </a:buClr>
              <a:buFont typeface="Arial" panose="020B0604020202020204" pitchFamily="34" charset="0"/>
              <a:buChar char="•"/>
            </a:pPr>
            <a:r>
              <a:rPr lang="en-US" sz="2400" dirty="0"/>
              <a:t>MLANET, under “Professional Development” link at top of page</a:t>
            </a:r>
          </a:p>
          <a:p>
            <a:pPr marL="1257300" lvl="2" indent="-342900" algn="l">
              <a:buClr>
                <a:srgbClr val="27649D"/>
              </a:buClr>
              <a:buFont typeface="Arial" panose="020B0604020202020204" pitchFamily="34" charset="0"/>
              <a:buChar char="•"/>
            </a:pPr>
            <a:r>
              <a:rPr lang="en-US" sz="2400" dirty="0">
                <a:hlinkClick r:id="rId4"/>
              </a:rPr>
              <a:t>http://www.mlanet.org/p/cm/ld/fid=1333</a:t>
            </a:r>
            <a:endParaRPr lang="en-US" sz="2400" b="1" dirty="0">
              <a:solidFill>
                <a:schemeClr val="tx1">
                  <a:lumMod val="95000"/>
                  <a:lumOff val="5000"/>
                </a:schemeClr>
              </a:solidFill>
            </a:endParaRPr>
          </a:p>
          <a:p>
            <a:pPr marL="342900" indent="-342900" algn="l">
              <a:buClr>
                <a:srgbClr val="27649D"/>
              </a:buClr>
              <a:buFont typeface="Arial" panose="020B0604020202020204" pitchFamily="34" charset="0"/>
              <a:buChar char="•"/>
            </a:pPr>
            <a:r>
              <a:rPr lang="en-US" b="1" dirty="0">
                <a:solidFill>
                  <a:schemeClr val="tx1">
                    <a:lumMod val="95000"/>
                    <a:lumOff val="5000"/>
                  </a:schemeClr>
                </a:solidFill>
              </a:rPr>
              <a:t>Contact Us:</a:t>
            </a:r>
          </a:p>
          <a:p>
            <a:pPr marL="800100" lvl="1" indent="-342900" algn="l">
              <a:buClr>
                <a:srgbClr val="27649D"/>
              </a:buClr>
              <a:buFont typeface="Arial" panose="020B0604020202020204" pitchFamily="34" charset="0"/>
              <a:buChar char="•"/>
            </a:pPr>
            <a:r>
              <a:rPr lang="en-US" sz="2400" dirty="0">
                <a:solidFill>
                  <a:schemeClr val="tx1">
                    <a:lumMod val="95000"/>
                    <a:lumOff val="5000"/>
                  </a:schemeClr>
                </a:solidFill>
              </a:rPr>
              <a:t>Susan Lessick (</a:t>
            </a:r>
            <a:r>
              <a:rPr lang="en-US" sz="2400" dirty="0">
                <a:solidFill>
                  <a:schemeClr val="tx1">
                    <a:lumMod val="95000"/>
                    <a:lumOff val="5000"/>
                  </a:schemeClr>
                </a:solidFill>
                <a:hlinkClick r:id="rId5"/>
              </a:rPr>
              <a:t>slessick@uci.edu</a:t>
            </a:r>
            <a:r>
              <a:rPr lang="en-US" sz="2400" dirty="0">
                <a:solidFill>
                  <a:schemeClr val="tx1">
                    <a:lumMod val="95000"/>
                    <a:lumOff val="5000"/>
                  </a:schemeClr>
                </a:solidFill>
              </a:rPr>
              <a:t>)</a:t>
            </a:r>
          </a:p>
          <a:p>
            <a:pPr marL="800100" lvl="1" indent="-342900" algn="l">
              <a:buClr>
                <a:srgbClr val="27649D"/>
              </a:buClr>
              <a:buFont typeface="Arial" panose="020B0604020202020204" pitchFamily="34" charset="0"/>
              <a:buChar char="•"/>
            </a:pPr>
            <a:r>
              <a:rPr lang="en-US" sz="2400" dirty="0">
                <a:solidFill>
                  <a:schemeClr val="tx1">
                    <a:lumMod val="95000"/>
                    <a:lumOff val="5000"/>
                  </a:schemeClr>
                </a:solidFill>
              </a:rPr>
              <a:t>Mary </a:t>
            </a:r>
            <a:r>
              <a:rPr lang="en-US" sz="2400" dirty="0" err="1">
                <a:solidFill>
                  <a:schemeClr val="tx1">
                    <a:lumMod val="95000"/>
                    <a:lumOff val="5000"/>
                  </a:schemeClr>
                </a:solidFill>
              </a:rPr>
              <a:t>Langman</a:t>
            </a:r>
            <a:r>
              <a:rPr lang="en-US" sz="2400" dirty="0">
                <a:solidFill>
                  <a:schemeClr val="tx1">
                    <a:lumMod val="95000"/>
                    <a:lumOff val="5000"/>
                  </a:schemeClr>
                </a:solidFill>
              </a:rPr>
              <a:t> (</a:t>
            </a:r>
            <a:r>
              <a:rPr lang="en-US" sz="2400" dirty="0">
                <a:solidFill>
                  <a:schemeClr val="tx1">
                    <a:lumMod val="95000"/>
                    <a:lumOff val="5000"/>
                  </a:schemeClr>
                </a:solidFill>
                <a:hlinkClick r:id="rId6"/>
              </a:rPr>
              <a:t>langman@mail.mlahq.org</a:t>
            </a:r>
            <a:r>
              <a:rPr lang="en-US" sz="2400" dirty="0">
                <a:solidFill>
                  <a:schemeClr val="tx1">
                    <a:lumMod val="95000"/>
                    <a:lumOff val="5000"/>
                  </a:schemeClr>
                </a:solidFill>
              </a:rPr>
              <a:t>)</a:t>
            </a:r>
          </a:p>
          <a:p>
            <a:pPr marL="800100" lvl="1" indent="-342900" algn="l">
              <a:buClr>
                <a:srgbClr val="27649D"/>
              </a:buClr>
              <a:buFont typeface="Arial" panose="020B0604020202020204" pitchFamily="34" charset="0"/>
              <a:buChar char="•"/>
            </a:pPr>
            <a:r>
              <a:rPr lang="en-US" sz="2400" dirty="0">
                <a:solidFill>
                  <a:schemeClr val="tx1">
                    <a:lumMod val="95000"/>
                    <a:lumOff val="5000"/>
                  </a:schemeClr>
                </a:solidFill>
              </a:rPr>
              <a:t>Barry Grant (</a:t>
            </a:r>
            <a:r>
              <a:rPr lang="en-US" sz="2400" dirty="0">
                <a:solidFill>
                  <a:schemeClr val="tx1">
                    <a:lumMod val="95000"/>
                    <a:lumOff val="5000"/>
                  </a:schemeClr>
                </a:solidFill>
                <a:hlinkClick r:id="rId7"/>
              </a:rPr>
              <a:t>grant@mail.mlahq.org</a:t>
            </a:r>
            <a:r>
              <a:rPr lang="en-US" sz="2400" dirty="0">
                <a:solidFill>
                  <a:schemeClr val="tx1">
                    <a:lumMod val="95000"/>
                    <a:lumOff val="5000"/>
                  </a:schemeClr>
                </a:solidFill>
              </a:rPr>
              <a:t>)</a:t>
            </a:r>
          </a:p>
          <a:p>
            <a:pPr marL="800100" lvl="1" indent="-342900" algn="l">
              <a:buClr>
                <a:srgbClr val="27649D"/>
              </a:buClr>
              <a:buFont typeface="Arial" panose="020B0604020202020204" pitchFamily="34" charset="0"/>
              <a:buChar char="•"/>
            </a:pPr>
            <a:r>
              <a:rPr lang="en-US" sz="2400" dirty="0">
                <a:solidFill>
                  <a:schemeClr val="tx1">
                    <a:lumMod val="95000"/>
                    <a:lumOff val="5000"/>
                  </a:schemeClr>
                </a:solidFill>
              </a:rPr>
              <a:t>Deb </a:t>
            </a:r>
            <a:r>
              <a:rPr lang="en-US" sz="2400" dirty="0" err="1">
                <a:solidFill>
                  <a:schemeClr val="tx1">
                    <a:lumMod val="95000"/>
                    <a:lumOff val="5000"/>
                  </a:schemeClr>
                </a:solidFill>
              </a:rPr>
              <a:t>Canvanaugh</a:t>
            </a:r>
            <a:r>
              <a:rPr lang="en-US" sz="2400" dirty="0">
                <a:solidFill>
                  <a:schemeClr val="tx1">
                    <a:lumMod val="95000"/>
                    <a:lumOff val="5000"/>
                  </a:schemeClr>
                </a:solidFill>
              </a:rPr>
              <a:t> (</a:t>
            </a:r>
            <a:r>
              <a:rPr lang="en-US" sz="2400" dirty="0">
                <a:solidFill>
                  <a:schemeClr val="tx1">
                    <a:lumMod val="95000"/>
                    <a:lumOff val="5000"/>
                  </a:schemeClr>
                </a:solidFill>
                <a:hlinkClick r:id="rId8"/>
              </a:rPr>
              <a:t>cavanaugh@mail.mlahq.org</a:t>
            </a:r>
            <a:r>
              <a:rPr lang="en-US" sz="2400" dirty="0">
                <a:solidFill>
                  <a:schemeClr val="tx1">
                    <a:lumMod val="95000"/>
                    <a:lumOff val="5000"/>
                  </a:schemeClr>
                </a:solidFill>
              </a:rPr>
              <a:t>)</a:t>
            </a:r>
          </a:p>
          <a:p>
            <a:pPr algn="l"/>
            <a:endParaRPr lang="en-US" dirty="0"/>
          </a:p>
        </p:txBody>
      </p:sp>
    </p:spTree>
    <p:extLst>
      <p:ext uri="{BB962C8B-B14F-4D97-AF65-F5344CB8AC3E}">
        <p14:creationId xmlns:p14="http://schemas.microsoft.com/office/powerpoint/2010/main" val="94596242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xmlns="" id="{1E832EC1-37AC-054A-ACBE-E981EE09A818}"/>
              </a:ext>
            </a:extLst>
          </p:cNvPr>
          <p:cNvPicPr>
            <a:picLocks noChangeAspect="1"/>
          </p:cNvPicPr>
          <p:nvPr/>
        </p:nvPicPr>
        <p:blipFill>
          <a:blip r:embed="rId3"/>
          <a:stretch>
            <a:fillRect/>
          </a:stretch>
        </p:blipFill>
        <p:spPr>
          <a:xfrm>
            <a:off x="0" y="401444"/>
            <a:ext cx="12192000" cy="6858000"/>
          </a:xfrm>
          <a:prstGeom prst="rect">
            <a:avLst/>
          </a:prstGeom>
        </p:spPr>
      </p:pic>
      <p:sp>
        <p:nvSpPr>
          <p:cNvPr id="2" name="Title 1">
            <a:extLst>
              <a:ext uri="{FF2B5EF4-FFF2-40B4-BE49-F238E27FC236}">
                <a16:creationId xmlns:a16="http://schemas.microsoft.com/office/drawing/2014/main" xmlns="" id="{DF05030B-973D-874B-8254-31CDC5DE8D2F}"/>
              </a:ext>
            </a:extLst>
          </p:cNvPr>
          <p:cNvSpPr>
            <a:spLocks noGrp="1"/>
          </p:cNvSpPr>
          <p:nvPr>
            <p:ph type="ctrTitle"/>
          </p:nvPr>
        </p:nvSpPr>
        <p:spPr>
          <a:xfrm>
            <a:off x="2282765" y="401444"/>
            <a:ext cx="9144000" cy="780585"/>
          </a:xfrm>
        </p:spPr>
        <p:txBody>
          <a:bodyPr>
            <a:normAutofit/>
          </a:bodyPr>
          <a:lstStyle/>
          <a:p>
            <a:pPr algn="l"/>
            <a:r>
              <a:rPr lang="en-US" sz="4000" b="1" dirty="0">
                <a:solidFill>
                  <a:srgbClr val="073C6E"/>
                </a:solidFill>
              </a:rPr>
              <a:t>Background</a:t>
            </a:r>
          </a:p>
        </p:txBody>
      </p:sp>
      <p:sp>
        <p:nvSpPr>
          <p:cNvPr id="3" name="Subtitle 2">
            <a:extLst>
              <a:ext uri="{FF2B5EF4-FFF2-40B4-BE49-F238E27FC236}">
                <a16:creationId xmlns:a16="http://schemas.microsoft.com/office/drawing/2014/main" xmlns="" id="{141FE1D9-F6C8-AE47-A2C7-A30FC32F860E}"/>
              </a:ext>
            </a:extLst>
          </p:cNvPr>
          <p:cNvSpPr>
            <a:spLocks noGrp="1"/>
          </p:cNvSpPr>
          <p:nvPr>
            <p:ph type="subTitle" idx="1"/>
          </p:nvPr>
        </p:nvSpPr>
        <p:spPr>
          <a:xfrm>
            <a:off x="2282765" y="1382751"/>
            <a:ext cx="9144000" cy="4360127"/>
          </a:xfrm>
        </p:spPr>
        <p:txBody>
          <a:bodyPr>
            <a:normAutofit/>
          </a:bodyPr>
          <a:lstStyle/>
          <a:p>
            <a:pPr marL="342900" indent="-342900" algn="l">
              <a:buClr>
                <a:srgbClr val="1A71A6"/>
              </a:buClr>
              <a:buFont typeface="Arial" panose="020B0604020202020204" pitchFamily="34" charset="0"/>
              <a:buChar char="•"/>
            </a:pPr>
            <a:r>
              <a:rPr lang="en-US" dirty="0"/>
              <a:t>MLA’s long history of advancing research in the profession dates back to 1980s.</a:t>
            </a:r>
          </a:p>
          <a:p>
            <a:pPr marL="800100" lvl="1" indent="-342900" algn="l">
              <a:buClr>
                <a:srgbClr val="1A71A6"/>
              </a:buClr>
              <a:buFont typeface="Arial" panose="020B0604020202020204" pitchFamily="34" charset="0"/>
              <a:buChar char="•"/>
            </a:pPr>
            <a:r>
              <a:rPr lang="en-US" dirty="0"/>
              <a:t>Highly influential research policy statements</a:t>
            </a:r>
          </a:p>
          <a:p>
            <a:pPr marL="800100" lvl="1" indent="-342900" algn="l">
              <a:buClr>
                <a:srgbClr val="1A71A6"/>
              </a:buClr>
              <a:buFont typeface="Arial" panose="020B0604020202020204" pitchFamily="34" charset="0"/>
              <a:buChar char="•"/>
            </a:pPr>
            <a:r>
              <a:rPr lang="en-US" dirty="0"/>
              <a:t>Pioneering education policies with strong emphasis on research competencies</a:t>
            </a:r>
          </a:p>
          <a:p>
            <a:pPr marL="800100" lvl="1" indent="-342900" algn="l">
              <a:buClr>
                <a:srgbClr val="1A71A6"/>
              </a:buClr>
              <a:buFont typeface="Arial" panose="020B0604020202020204" pitchFamily="34" charset="0"/>
              <a:buChar char="•"/>
            </a:pPr>
            <a:r>
              <a:rPr lang="en-US" dirty="0"/>
              <a:t>Many other research-related programs over years</a:t>
            </a:r>
          </a:p>
          <a:p>
            <a:pPr marL="342900" indent="-342900" algn="l">
              <a:buClr>
                <a:srgbClr val="1A71A6"/>
              </a:buClr>
              <a:buFont typeface="Arial" panose="020B0604020202020204" pitchFamily="34" charset="0"/>
              <a:buChar char="•"/>
            </a:pPr>
            <a:r>
              <a:rPr lang="en-US" dirty="0"/>
              <a:t>In 2015, Board established a 3-year </a:t>
            </a:r>
            <a:r>
              <a:rPr lang="en-US" dirty="0">
                <a:hlinkClick r:id="rId4"/>
              </a:rPr>
              <a:t>goal</a:t>
            </a:r>
            <a:r>
              <a:rPr lang="en-US" dirty="0"/>
              <a:t> to advance health information research and evidence-based practice.</a:t>
            </a:r>
          </a:p>
          <a:p>
            <a:pPr marL="800100" lvl="1" indent="-342900" algn="l">
              <a:buClr>
                <a:srgbClr val="1A71A6"/>
              </a:buClr>
              <a:buFont typeface="Arial" panose="020B0604020202020204" pitchFamily="34" charset="0"/>
              <a:buChar char="•"/>
            </a:pPr>
            <a:r>
              <a:rPr lang="en-US" dirty="0"/>
              <a:t>Appointed </a:t>
            </a:r>
            <a:r>
              <a:rPr lang="en-US" i="1" dirty="0"/>
              <a:t>Research Imperative Task Force (RITF), 2015-2018.</a:t>
            </a:r>
            <a:r>
              <a:rPr lang="en-US" dirty="0"/>
              <a:t> </a:t>
            </a:r>
          </a:p>
          <a:p>
            <a:pPr marL="800100" lvl="1" indent="-342900" algn="l">
              <a:buClr>
                <a:srgbClr val="1A71A6"/>
              </a:buClr>
              <a:buFont typeface="Arial" panose="020B0604020202020204" pitchFamily="34" charset="0"/>
              <a:buChar char="•"/>
            </a:pPr>
            <a:r>
              <a:rPr lang="en-US" dirty="0"/>
              <a:t>Developed plan to establish an MLA Research Training Institute.</a:t>
            </a:r>
          </a:p>
          <a:p>
            <a:pPr marL="800100" lvl="1" indent="-342900" algn="l">
              <a:buClr>
                <a:srgbClr val="1A71A6"/>
              </a:buClr>
              <a:buFont typeface="Arial" panose="020B0604020202020204" pitchFamily="34" charset="0"/>
              <a:buChar char="•"/>
            </a:pPr>
            <a:r>
              <a:rPr lang="en-US" dirty="0"/>
              <a:t>Unanimously endorsed by the Board, May 2016.</a:t>
            </a:r>
          </a:p>
          <a:p>
            <a:pPr marL="800100" lvl="1" indent="-342900" algn="l">
              <a:buClr>
                <a:srgbClr val="1A71A6"/>
              </a:buClr>
              <a:buFont typeface="Arial" panose="020B0604020202020204" pitchFamily="34" charset="0"/>
              <a:buChar char="•"/>
            </a:pPr>
            <a:r>
              <a:rPr lang="en-US" dirty="0"/>
              <a:t>RITF submitted an IMLS </a:t>
            </a:r>
            <a:r>
              <a:rPr lang="en-US" dirty="0">
                <a:hlinkClick r:id="rId5"/>
              </a:rPr>
              <a:t>grant proposal</a:t>
            </a:r>
            <a:r>
              <a:rPr lang="en-US" dirty="0"/>
              <a:t> to fund the development of the RTI which was approved, April 2017 ($238,989).</a:t>
            </a:r>
          </a:p>
          <a:p>
            <a:endParaRPr lang="en-US" dirty="0"/>
          </a:p>
        </p:txBody>
      </p:sp>
    </p:spTree>
    <p:extLst>
      <p:ext uri="{BB962C8B-B14F-4D97-AF65-F5344CB8AC3E}">
        <p14:creationId xmlns:p14="http://schemas.microsoft.com/office/powerpoint/2010/main" val="122720134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xmlns="" id="{1E832EC1-37AC-054A-ACBE-E981EE09A818}"/>
              </a:ext>
            </a:extLst>
          </p:cNvPr>
          <p:cNvPicPr>
            <a:picLocks noChangeAspect="1"/>
          </p:cNvPicPr>
          <p:nvPr/>
        </p:nvPicPr>
        <p:blipFill>
          <a:blip r:embed="rId3"/>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xmlns="" id="{DF05030B-973D-874B-8254-31CDC5DE8D2F}"/>
              </a:ext>
            </a:extLst>
          </p:cNvPr>
          <p:cNvSpPr>
            <a:spLocks noGrp="1"/>
          </p:cNvSpPr>
          <p:nvPr>
            <p:ph type="ctrTitle"/>
          </p:nvPr>
        </p:nvSpPr>
        <p:spPr>
          <a:xfrm>
            <a:off x="2282765" y="401444"/>
            <a:ext cx="9144000" cy="780585"/>
          </a:xfrm>
        </p:spPr>
        <p:txBody>
          <a:bodyPr>
            <a:normAutofit/>
          </a:bodyPr>
          <a:lstStyle/>
          <a:p>
            <a:pPr algn="l"/>
            <a:r>
              <a:rPr lang="en-US" sz="4000" b="1" dirty="0">
                <a:solidFill>
                  <a:srgbClr val="073C6E"/>
                </a:solidFill>
              </a:rPr>
              <a:t>Why is RTI needed – benefits</a:t>
            </a:r>
          </a:p>
        </p:txBody>
      </p:sp>
      <p:sp>
        <p:nvSpPr>
          <p:cNvPr id="3" name="Subtitle 2">
            <a:extLst>
              <a:ext uri="{FF2B5EF4-FFF2-40B4-BE49-F238E27FC236}">
                <a16:creationId xmlns:a16="http://schemas.microsoft.com/office/drawing/2014/main" xmlns="" id="{141FE1D9-F6C8-AE47-A2C7-A30FC32F860E}"/>
              </a:ext>
            </a:extLst>
          </p:cNvPr>
          <p:cNvSpPr>
            <a:spLocks noGrp="1"/>
          </p:cNvSpPr>
          <p:nvPr>
            <p:ph type="subTitle" idx="1"/>
          </p:nvPr>
        </p:nvSpPr>
        <p:spPr>
          <a:xfrm>
            <a:off x="2282765" y="1382751"/>
            <a:ext cx="9144000" cy="4360127"/>
          </a:xfrm>
        </p:spPr>
        <p:txBody>
          <a:bodyPr>
            <a:normAutofit/>
          </a:bodyPr>
          <a:lstStyle/>
          <a:p>
            <a:pPr marL="342900" indent="-342900" algn="l">
              <a:buClr>
                <a:srgbClr val="27649D"/>
              </a:buClr>
              <a:buFont typeface="Arial" panose="020B0604020202020204" pitchFamily="34" charset="0"/>
              <a:buChar char="•"/>
            </a:pPr>
            <a:r>
              <a:rPr lang="en-US" b="1" dirty="0"/>
              <a:t>Benefits</a:t>
            </a:r>
            <a:r>
              <a:rPr lang="en-US" dirty="0"/>
              <a:t> of research in health science librarianship</a:t>
            </a:r>
          </a:p>
          <a:p>
            <a:pPr marL="800100" lvl="1" indent="-342900" algn="l">
              <a:buClr>
                <a:srgbClr val="27649D"/>
              </a:buClr>
              <a:buFont typeface="Arial" panose="020B0604020202020204" pitchFamily="34" charset="0"/>
              <a:buChar char="•"/>
            </a:pPr>
            <a:r>
              <a:rPr lang="en-US" dirty="0"/>
              <a:t>Librarian-led research shows:</a:t>
            </a:r>
          </a:p>
          <a:p>
            <a:pPr marL="1200150" lvl="2" indent="-285750" algn="l">
              <a:buClr>
                <a:srgbClr val="27649D"/>
              </a:buClr>
              <a:buFont typeface="Arial" panose="020B0604020202020204" pitchFamily="34" charset="0"/>
              <a:buChar char="•"/>
            </a:pPr>
            <a:r>
              <a:rPr lang="en-US" dirty="0"/>
              <a:t>Link between role of HS librarians in EBP processes and improved health outcomes (</a:t>
            </a:r>
            <a:r>
              <a:rPr lang="en-US" dirty="0">
                <a:hlinkClick r:id="rId4"/>
              </a:rPr>
              <a:t>Sollenberger, 2013</a:t>
            </a:r>
            <a:r>
              <a:rPr lang="en-US" dirty="0"/>
              <a:t>; </a:t>
            </a:r>
            <a:r>
              <a:rPr lang="en-US" dirty="0">
                <a:hlinkClick r:id="rId5"/>
              </a:rPr>
              <a:t>Marshall, 2014</a:t>
            </a:r>
            <a:r>
              <a:rPr lang="en-US" dirty="0"/>
              <a:t>).</a:t>
            </a:r>
          </a:p>
          <a:p>
            <a:pPr marL="1200150" lvl="2" indent="-285750" algn="l">
              <a:buClr>
                <a:srgbClr val="27649D"/>
              </a:buClr>
              <a:buFont typeface="Arial" panose="020B0604020202020204" pitchFamily="34" charset="0"/>
              <a:buChar char="•"/>
            </a:pPr>
            <a:r>
              <a:rPr lang="en-US" dirty="0"/>
              <a:t>Other high quality studies show positive impact of librarians’ involvement in health care.</a:t>
            </a:r>
          </a:p>
          <a:p>
            <a:pPr lvl="2" algn="l">
              <a:buClr>
                <a:srgbClr val="27649D"/>
              </a:buClr>
              <a:buFont typeface="Wingdings" pitchFamily="2" charset="2"/>
              <a:buChar char="v"/>
            </a:pPr>
            <a:r>
              <a:rPr lang="en-US" i="1" dirty="0"/>
              <a:t> Evidence You Can Use to Communicate Library Value</a:t>
            </a:r>
          </a:p>
          <a:p>
            <a:pPr marL="1657350" lvl="3" indent="-285750" algn="l">
              <a:buClr>
                <a:srgbClr val="27649D"/>
              </a:buClr>
              <a:buFont typeface="Arial" panose="020B0604020202020204" pitchFamily="34" charset="0"/>
              <a:buChar char="•"/>
            </a:pPr>
            <a:r>
              <a:rPr lang="en-US" dirty="0">
                <a:hlinkClick r:id="rId6"/>
              </a:rPr>
              <a:t>http://www.mlanet.org/p/cm/ld/fid=1361</a:t>
            </a:r>
            <a:endParaRPr lang="en-US" dirty="0"/>
          </a:p>
          <a:p>
            <a:pPr marL="1657350" lvl="3" indent="-285750" algn="l">
              <a:buClr>
                <a:srgbClr val="27649D"/>
              </a:buClr>
              <a:buFont typeface="Arial" panose="020B0604020202020204" pitchFamily="34" charset="0"/>
              <a:buChar char="•"/>
            </a:pPr>
            <a:endParaRPr lang="en-US" dirty="0"/>
          </a:p>
          <a:p>
            <a:pPr marL="800100" lvl="1" indent="-342900" algn="l">
              <a:buClr>
                <a:srgbClr val="27649D"/>
              </a:buClr>
              <a:buFont typeface="Arial" panose="020B0604020202020204" pitchFamily="34" charset="0"/>
              <a:buChar char="•"/>
            </a:pPr>
            <a:r>
              <a:rPr lang="en-US" dirty="0"/>
              <a:t>Survey of HS librarians shows:</a:t>
            </a:r>
          </a:p>
          <a:p>
            <a:pPr marL="1200150" lvl="2" indent="-285750" algn="l">
              <a:buClr>
                <a:srgbClr val="27649D"/>
              </a:buClr>
              <a:buFont typeface="Arial" panose="020B0604020202020204" pitchFamily="34" charset="0"/>
              <a:buChar char="•"/>
            </a:pPr>
            <a:r>
              <a:rPr lang="en-US" dirty="0"/>
              <a:t>HS librarians conduct research primarily to demonstrate library value and get guidance in practice.</a:t>
            </a:r>
          </a:p>
          <a:p>
            <a:pPr marL="1200150" lvl="2" indent="-285750" algn="l">
              <a:buClr>
                <a:srgbClr val="27649D"/>
              </a:buClr>
              <a:buFont typeface="Arial" panose="020B0604020202020204" pitchFamily="34" charset="0"/>
              <a:buChar char="•"/>
            </a:pPr>
            <a:r>
              <a:rPr lang="en-US" dirty="0"/>
              <a:t>Most HS librarians who have conducted research reported it resulted in improving or initiating new services. (</a:t>
            </a:r>
            <a:r>
              <a:rPr lang="en-US" dirty="0">
                <a:hlinkClick r:id="rId7"/>
              </a:rPr>
              <a:t>Lessick S, et al, 2016</a:t>
            </a:r>
            <a:r>
              <a:rPr lang="en-US" dirty="0"/>
              <a:t>)</a:t>
            </a:r>
          </a:p>
          <a:p>
            <a:endParaRPr lang="en-US" dirty="0"/>
          </a:p>
        </p:txBody>
      </p:sp>
    </p:spTree>
    <p:extLst>
      <p:ext uri="{BB962C8B-B14F-4D97-AF65-F5344CB8AC3E}">
        <p14:creationId xmlns:p14="http://schemas.microsoft.com/office/powerpoint/2010/main" val="283704824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xmlns="" id="{1E832EC1-37AC-054A-ACBE-E981EE09A818}"/>
              </a:ext>
            </a:extLst>
          </p:cNvPr>
          <p:cNvPicPr>
            <a:picLocks noChangeAspect="1"/>
          </p:cNvPicPr>
          <p:nvPr/>
        </p:nvPicPr>
        <p:blipFill>
          <a:blip r:embed="rId3"/>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xmlns="" id="{DF05030B-973D-874B-8254-31CDC5DE8D2F}"/>
              </a:ext>
            </a:extLst>
          </p:cNvPr>
          <p:cNvSpPr>
            <a:spLocks noGrp="1"/>
          </p:cNvSpPr>
          <p:nvPr>
            <p:ph type="ctrTitle"/>
          </p:nvPr>
        </p:nvSpPr>
        <p:spPr>
          <a:xfrm>
            <a:off x="2282765" y="401444"/>
            <a:ext cx="9144000" cy="780585"/>
          </a:xfrm>
        </p:spPr>
        <p:txBody>
          <a:bodyPr>
            <a:normAutofit fontScale="90000"/>
          </a:bodyPr>
          <a:lstStyle/>
          <a:p>
            <a:pPr algn="l"/>
            <a:r>
              <a:rPr lang="en-US" sz="4000" b="1" dirty="0">
                <a:solidFill>
                  <a:srgbClr val="073C6E"/>
                </a:solidFill>
              </a:rPr>
              <a:t>Why is RTI needed – strengthen research base</a:t>
            </a:r>
          </a:p>
        </p:txBody>
      </p:sp>
      <p:sp>
        <p:nvSpPr>
          <p:cNvPr id="3" name="Subtitle 2">
            <a:extLst>
              <a:ext uri="{FF2B5EF4-FFF2-40B4-BE49-F238E27FC236}">
                <a16:creationId xmlns:a16="http://schemas.microsoft.com/office/drawing/2014/main" xmlns="" id="{141FE1D9-F6C8-AE47-A2C7-A30FC32F860E}"/>
              </a:ext>
            </a:extLst>
          </p:cNvPr>
          <p:cNvSpPr>
            <a:spLocks noGrp="1"/>
          </p:cNvSpPr>
          <p:nvPr>
            <p:ph type="subTitle" idx="1"/>
          </p:nvPr>
        </p:nvSpPr>
        <p:spPr>
          <a:xfrm>
            <a:off x="2593209" y="1382751"/>
            <a:ext cx="9144000" cy="4360127"/>
          </a:xfrm>
        </p:spPr>
        <p:txBody>
          <a:bodyPr>
            <a:normAutofit/>
          </a:bodyPr>
          <a:lstStyle/>
          <a:p>
            <a:pPr marL="342900" indent="-342900" algn="l">
              <a:buClr>
                <a:srgbClr val="1A71A6"/>
              </a:buClr>
              <a:buFont typeface="Arial" panose="020B0604020202020204" pitchFamily="34" charset="0"/>
              <a:buChar char="•"/>
            </a:pPr>
            <a:r>
              <a:rPr lang="en-US" dirty="0"/>
              <a:t>Need to </a:t>
            </a:r>
            <a:r>
              <a:rPr lang="en-US" b="1" dirty="0"/>
              <a:t>strengthen research base </a:t>
            </a:r>
            <a:r>
              <a:rPr lang="en-US" dirty="0"/>
              <a:t>in HS librarianship</a:t>
            </a:r>
          </a:p>
          <a:p>
            <a:pPr marL="800100" lvl="1" indent="-342900" algn="l">
              <a:buClr>
                <a:srgbClr val="1A71A6"/>
              </a:buClr>
              <a:buFont typeface="Arial" panose="020B0604020202020204" pitchFamily="34" charset="0"/>
              <a:buChar char="•"/>
            </a:pPr>
            <a:r>
              <a:rPr lang="en-US" dirty="0"/>
              <a:t>Too few HS librarians conduct high quality research</a:t>
            </a:r>
          </a:p>
          <a:p>
            <a:pPr marL="800100" lvl="1" indent="-342900" algn="l">
              <a:buClr>
                <a:srgbClr val="1A71A6"/>
              </a:buClr>
              <a:buFont typeface="Arial" panose="020B0604020202020204" pitchFamily="34" charset="0"/>
              <a:buChar char="•"/>
            </a:pPr>
            <a:r>
              <a:rPr lang="en-US" dirty="0"/>
              <a:t>Too few HS librarians disseminate the results of their research</a:t>
            </a:r>
          </a:p>
          <a:p>
            <a:pPr marL="800100" lvl="1" indent="-342900" algn="l">
              <a:buClr>
                <a:srgbClr val="1A71A6"/>
              </a:buClr>
              <a:buFont typeface="Arial" panose="020B0604020202020204" pitchFamily="34" charset="0"/>
              <a:buChar char="•"/>
            </a:pPr>
            <a:r>
              <a:rPr lang="en-US" dirty="0"/>
              <a:t>Challenges</a:t>
            </a:r>
          </a:p>
          <a:p>
            <a:pPr marL="1200150" lvl="2" indent="-285750" algn="l">
              <a:buClr>
                <a:srgbClr val="1A71A6"/>
              </a:buClr>
              <a:buFont typeface="Arial" panose="020B0604020202020204" pitchFamily="34" charset="0"/>
              <a:buChar char="•"/>
            </a:pPr>
            <a:r>
              <a:rPr lang="en-US" dirty="0"/>
              <a:t>Insufficient research in many vital areas (</a:t>
            </a:r>
            <a:r>
              <a:rPr lang="en-US" dirty="0" err="1">
                <a:hlinkClick r:id="rId4"/>
              </a:rPr>
              <a:t>Plutchak</a:t>
            </a:r>
            <a:r>
              <a:rPr lang="en-US" dirty="0">
                <a:hlinkClick r:id="rId4"/>
              </a:rPr>
              <a:t>, 2005</a:t>
            </a:r>
            <a:r>
              <a:rPr lang="en-US" dirty="0"/>
              <a:t>)</a:t>
            </a:r>
          </a:p>
          <a:p>
            <a:pPr marL="1200150" lvl="2" indent="-285750" algn="l">
              <a:buClr>
                <a:srgbClr val="1A71A6"/>
              </a:buClr>
              <a:buFont typeface="Arial" panose="020B0604020202020204" pitchFamily="34" charset="0"/>
              <a:buChar char="•"/>
            </a:pPr>
            <a:r>
              <a:rPr lang="en-US" dirty="0"/>
              <a:t>Quantity and quality of research varies for different subject areas (</a:t>
            </a:r>
            <a:r>
              <a:rPr lang="en-US" dirty="0" err="1">
                <a:hlinkClick r:id="rId4"/>
              </a:rPr>
              <a:t>Plutchak</a:t>
            </a:r>
            <a:r>
              <a:rPr lang="en-US" dirty="0">
                <a:hlinkClick r:id="rId4"/>
              </a:rPr>
              <a:t>, 2005</a:t>
            </a:r>
            <a:r>
              <a:rPr lang="en-US" dirty="0"/>
              <a:t>)</a:t>
            </a:r>
          </a:p>
          <a:p>
            <a:pPr marL="1200150" lvl="2" indent="-285750" algn="l">
              <a:buClr>
                <a:srgbClr val="1A71A6"/>
              </a:buClr>
              <a:buFont typeface="Arial" panose="020B0604020202020204" pitchFamily="34" charset="0"/>
              <a:buChar char="•"/>
            </a:pPr>
            <a:r>
              <a:rPr lang="en-US" dirty="0"/>
              <a:t>Quality of surveys are uneven (</a:t>
            </a:r>
            <a:r>
              <a:rPr lang="en-US" dirty="0">
                <a:hlinkClick r:id="rId5"/>
              </a:rPr>
              <a:t>Starr, 2012</a:t>
            </a:r>
            <a:r>
              <a:rPr lang="en-US" dirty="0"/>
              <a:t>)</a:t>
            </a:r>
          </a:p>
          <a:p>
            <a:pPr marL="1200150" lvl="2" indent="-285750" algn="l">
              <a:buClr>
                <a:srgbClr val="1A71A6"/>
              </a:buClr>
              <a:buFont typeface="Arial" panose="020B0604020202020204" pitchFamily="34" charset="0"/>
              <a:buChar char="•"/>
            </a:pPr>
            <a:r>
              <a:rPr lang="en-US" dirty="0"/>
              <a:t>Level of complexity is insufficient (</a:t>
            </a:r>
            <a:r>
              <a:rPr lang="en-US" dirty="0" err="1">
                <a:hlinkClick r:id="rId6"/>
              </a:rPr>
              <a:t>Koufogianakis</a:t>
            </a:r>
            <a:r>
              <a:rPr lang="en-US" dirty="0">
                <a:hlinkClick r:id="rId6"/>
              </a:rPr>
              <a:t>, 2006</a:t>
            </a:r>
            <a:r>
              <a:rPr lang="en-US" dirty="0"/>
              <a:t>; </a:t>
            </a:r>
            <a:r>
              <a:rPr lang="en-US" dirty="0">
                <a:hlinkClick r:id="rId7"/>
              </a:rPr>
              <a:t>Cooper 2016</a:t>
            </a:r>
            <a:r>
              <a:rPr lang="en-US" dirty="0"/>
              <a:t>)</a:t>
            </a:r>
          </a:p>
          <a:p>
            <a:pPr marL="1200150" lvl="2" indent="-285750" algn="l">
              <a:buClr>
                <a:srgbClr val="1A71A6"/>
              </a:buClr>
              <a:buFont typeface="Arial" panose="020B0604020202020204" pitchFamily="34" charset="0"/>
              <a:buChar char="•"/>
            </a:pPr>
            <a:r>
              <a:rPr lang="en-US" dirty="0"/>
              <a:t>Over-emphasis on applied studies &amp; descriptive techniques (</a:t>
            </a:r>
            <a:r>
              <a:rPr lang="en-US" dirty="0">
                <a:hlinkClick r:id="rId8"/>
              </a:rPr>
              <a:t>Gore, 2009</a:t>
            </a:r>
            <a:r>
              <a:rPr lang="en-US" dirty="0"/>
              <a:t>)</a:t>
            </a:r>
          </a:p>
          <a:p>
            <a:pPr marL="1200150" lvl="2" indent="-285750" algn="l">
              <a:buClr>
                <a:srgbClr val="1A71A6"/>
              </a:buClr>
              <a:buFont typeface="Arial" panose="020B0604020202020204" pitchFamily="34" charset="0"/>
              <a:buChar char="•"/>
            </a:pPr>
            <a:r>
              <a:rPr lang="en-US" dirty="0"/>
              <a:t>Lack of replicating studies and verification of existing research results (</a:t>
            </a:r>
            <a:r>
              <a:rPr lang="en-US" dirty="0">
                <a:hlinkClick r:id="rId4"/>
              </a:rPr>
              <a:t>Plutchak, 2005</a:t>
            </a:r>
            <a:r>
              <a:rPr lang="en-US" dirty="0"/>
              <a:t>; </a:t>
            </a:r>
            <a:r>
              <a:rPr lang="en-US" dirty="0" err="1">
                <a:hlinkClick r:id="rId6"/>
              </a:rPr>
              <a:t>Koufogiannakis</a:t>
            </a:r>
            <a:r>
              <a:rPr lang="en-US" dirty="0">
                <a:hlinkClick r:id="rId6"/>
              </a:rPr>
              <a:t>, 2006</a:t>
            </a:r>
            <a:r>
              <a:rPr lang="en-US" dirty="0"/>
              <a:t>)</a:t>
            </a:r>
            <a:br>
              <a:rPr lang="en-US" dirty="0"/>
            </a:br>
            <a:endParaRPr lang="en-US" dirty="0"/>
          </a:p>
          <a:p>
            <a:endParaRPr lang="en-US" dirty="0"/>
          </a:p>
        </p:txBody>
      </p:sp>
    </p:spTree>
    <p:extLst>
      <p:ext uri="{BB962C8B-B14F-4D97-AF65-F5344CB8AC3E}">
        <p14:creationId xmlns:p14="http://schemas.microsoft.com/office/powerpoint/2010/main" val="284442232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xmlns="" id="{1E832EC1-37AC-054A-ACBE-E981EE09A818}"/>
              </a:ext>
            </a:extLst>
          </p:cNvPr>
          <p:cNvPicPr>
            <a:picLocks noChangeAspect="1"/>
          </p:cNvPicPr>
          <p:nvPr/>
        </p:nvPicPr>
        <p:blipFill>
          <a:blip r:embed="rId3"/>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xmlns="" id="{DF05030B-973D-874B-8254-31CDC5DE8D2F}"/>
              </a:ext>
            </a:extLst>
          </p:cNvPr>
          <p:cNvSpPr>
            <a:spLocks noGrp="1"/>
          </p:cNvSpPr>
          <p:nvPr>
            <p:ph type="ctrTitle"/>
          </p:nvPr>
        </p:nvSpPr>
        <p:spPr>
          <a:xfrm>
            <a:off x="2282765" y="401444"/>
            <a:ext cx="9144000" cy="780585"/>
          </a:xfrm>
        </p:spPr>
        <p:txBody>
          <a:bodyPr>
            <a:normAutofit/>
          </a:bodyPr>
          <a:lstStyle/>
          <a:p>
            <a:pPr algn="l"/>
            <a:r>
              <a:rPr lang="en-US" sz="4000" b="1" dirty="0">
                <a:solidFill>
                  <a:srgbClr val="073C6E"/>
                </a:solidFill>
              </a:rPr>
              <a:t>Why is RTI needed – obstacles</a:t>
            </a:r>
          </a:p>
        </p:txBody>
      </p:sp>
      <p:sp>
        <p:nvSpPr>
          <p:cNvPr id="3" name="Subtitle 2">
            <a:extLst>
              <a:ext uri="{FF2B5EF4-FFF2-40B4-BE49-F238E27FC236}">
                <a16:creationId xmlns:a16="http://schemas.microsoft.com/office/drawing/2014/main" xmlns="" id="{141FE1D9-F6C8-AE47-A2C7-A30FC32F860E}"/>
              </a:ext>
            </a:extLst>
          </p:cNvPr>
          <p:cNvSpPr>
            <a:spLocks noGrp="1"/>
          </p:cNvSpPr>
          <p:nvPr>
            <p:ph type="subTitle" idx="1"/>
          </p:nvPr>
        </p:nvSpPr>
        <p:spPr>
          <a:xfrm>
            <a:off x="2282765" y="1382751"/>
            <a:ext cx="9144000" cy="4360127"/>
          </a:xfrm>
        </p:spPr>
        <p:txBody>
          <a:bodyPr>
            <a:normAutofit fontScale="85000" lnSpcReduction="20000"/>
          </a:bodyPr>
          <a:lstStyle/>
          <a:p>
            <a:pPr marL="342900" indent="-342900" algn="l">
              <a:buClr>
                <a:srgbClr val="1A71A6"/>
              </a:buClr>
              <a:buFont typeface="Arial" panose="020B0604020202020204" pitchFamily="34" charset="0"/>
              <a:buChar char="•"/>
            </a:pPr>
            <a:r>
              <a:rPr lang="en-US" b="1" dirty="0"/>
              <a:t>Obstacles</a:t>
            </a:r>
            <a:r>
              <a:rPr lang="en-US" dirty="0"/>
              <a:t> to conducting research</a:t>
            </a:r>
          </a:p>
          <a:p>
            <a:pPr marL="800100" lvl="1" indent="-342900" algn="l">
              <a:buClr>
                <a:srgbClr val="1A71A6"/>
              </a:buClr>
              <a:buFont typeface="Arial" panose="020B0604020202020204" pitchFamily="34" charset="0"/>
              <a:buChar char="•"/>
            </a:pPr>
            <a:r>
              <a:rPr lang="en-US" dirty="0"/>
              <a:t>Barriers to academic librarian research (</a:t>
            </a:r>
            <a:r>
              <a:rPr lang="en-US" dirty="0">
                <a:hlinkClick r:id="rId4"/>
              </a:rPr>
              <a:t>Kennedy, 2012</a:t>
            </a:r>
            <a:r>
              <a:rPr lang="en-US" dirty="0"/>
              <a:t>)</a:t>
            </a:r>
          </a:p>
          <a:p>
            <a:pPr marL="1200150" lvl="2" indent="-285750" algn="l">
              <a:buClr>
                <a:srgbClr val="1A71A6"/>
              </a:buClr>
              <a:buFont typeface="Arial" panose="020B0604020202020204" pitchFamily="34" charset="0"/>
              <a:buChar char="•"/>
            </a:pPr>
            <a:r>
              <a:rPr lang="en-US" dirty="0"/>
              <a:t>Lack of time</a:t>
            </a:r>
          </a:p>
          <a:p>
            <a:pPr marL="1200150" lvl="2" indent="-285750" algn="l">
              <a:buClr>
                <a:srgbClr val="1A71A6"/>
              </a:buClr>
              <a:buFont typeface="Arial" panose="020B0604020202020204" pitchFamily="34" charset="0"/>
              <a:buChar char="•"/>
            </a:pPr>
            <a:r>
              <a:rPr lang="en-US" dirty="0"/>
              <a:t>Unfamiliarity with research process</a:t>
            </a:r>
          </a:p>
          <a:p>
            <a:pPr marL="1200150" lvl="2" indent="-285750" algn="l">
              <a:buClr>
                <a:srgbClr val="1A71A6"/>
              </a:buClr>
              <a:buFont typeface="Arial" panose="020B0604020202020204" pitchFamily="34" charset="0"/>
              <a:buChar char="•"/>
            </a:pPr>
            <a:r>
              <a:rPr lang="en-US" dirty="0"/>
              <a:t>Lack of support for research activities</a:t>
            </a:r>
          </a:p>
          <a:p>
            <a:pPr marL="1200150" lvl="2" indent="-285750" algn="l">
              <a:buClr>
                <a:srgbClr val="1A71A6"/>
              </a:buClr>
              <a:buFont typeface="Arial" panose="020B0604020202020204" pitchFamily="34" charset="0"/>
              <a:buChar char="•"/>
            </a:pPr>
            <a:r>
              <a:rPr lang="en-US" dirty="0"/>
              <a:t>Lack of confidence</a:t>
            </a:r>
          </a:p>
          <a:p>
            <a:pPr marL="1200150" lvl="2" indent="-285750" algn="l">
              <a:buClr>
                <a:srgbClr val="1A71A6"/>
              </a:buClr>
              <a:buFont typeface="Arial" panose="020B0604020202020204" pitchFamily="34" charset="0"/>
              <a:buChar char="•"/>
            </a:pPr>
            <a:r>
              <a:rPr lang="en-US" dirty="0"/>
              <a:t>Inadequate education in research methods</a:t>
            </a:r>
          </a:p>
          <a:p>
            <a:pPr marL="800100" lvl="1" indent="-342900" algn="l">
              <a:buClr>
                <a:srgbClr val="1A71A6"/>
              </a:buClr>
              <a:buFont typeface="Arial" panose="020B0604020202020204" pitchFamily="34" charset="0"/>
              <a:buChar char="•"/>
            </a:pPr>
            <a:r>
              <a:rPr lang="en-US" dirty="0"/>
              <a:t>HS librarian struggle with same barriers</a:t>
            </a:r>
          </a:p>
          <a:p>
            <a:pPr marL="1200150" lvl="2" indent="-285750" algn="l">
              <a:buClr>
                <a:srgbClr val="1A71A6"/>
              </a:buClr>
              <a:buFont typeface="Arial" panose="020B0604020202020204" pitchFamily="34" charset="0"/>
              <a:buChar char="•"/>
            </a:pPr>
            <a:r>
              <a:rPr lang="en-US" dirty="0"/>
              <a:t>Top ranked barriers: lack of time to do research at work, training, and support</a:t>
            </a:r>
          </a:p>
          <a:p>
            <a:pPr marL="1200150" lvl="2" indent="-285750" algn="l">
              <a:buClr>
                <a:srgbClr val="1A71A6"/>
              </a:buClr>
              <a:buFont typeface="Arial" panose="020B0604020202020204" pitchFamily="34" charset="0"/>
              <a:buChar char="•"/>
            </a:pPr>
            <a:r>
              <a:rPr lang="en-US" dirty="0"/>
              <a:t>Most would like opportunities to conduct research with others and participate in extra training (</a:t>
            </a:r>
            <a:r>
              <a:rPr lang="en-US" dirty="0">
                <a:hlinkClick r:id="rId5"/>
              </a:rPr>
              <a:t>Lessick et al, 2016</a:t>
            </a:r>
            <a:r>
              <a:rPr lang="en-US" dirty="0"/>
              <a:t>)</a:t>
            </a:r>
          </a:p>
          <a:p>
            <a:pPr marL="342900" indent="-342900" algn="l">
              <a:buClr>
                <a:srgbClr val="1A71A6"/>
              </a:buClr>
              <a:buFont typeface="Arial" panose="020B0604020202020204" pitchFamily="34" charset="0"/>
              <a:buChar char="•"/>
            </a:pPr>
            <a:r>
              <a:rPr lang="en-US" dirty="0"/>
              <a:t>RTI aspires to fill these knowledge and support gaps by providing:</a:t>
            </a:r>
          </a:p>
          <a:p>
            <a:pPr marL="800100" lvl="1" indent="-342900" algn="l">
              <a:buClr>
                <a:srgbClr val="1A71A6"/>
              </a:buClr>
              <a:buFont typeface="Arial" panose="020B0604020202020204" pitchFamily="34" charset="0"/>
              <a:buChar char="•"/>
            </a:pPr>
            <a:r>
              <a:rPr lang="en-US" dirty="0"/>
              <a:t>intensive training in research methods</a:t>
            </a:r>
          </a:p>
          <a:p>
            <a:pPr marL="800100" lvl="1" indent="-342900" algn="l">
              <a:buClr>
                <a:srgbClr val="1A71A6"/>
              </a:buClr>
              <a:buFont typeface="Arial" panose="020B0604020202020204" pitchFamily="34" charset="0"/>
              <a:buChar char="•"/>
            </a:pPr>
            <a:r>
              <a:rPr lang="en-US" dirty="0"/>
              <a:t>opportunities to work with experienced researchers</a:t>
            </a:r>
          </a:p>
          <a:p>
            <a:pPr marL="800100" lvl="1" indent="-342900" algn="l">
              <a:buClr>
                <a:srgbClr val="1A71A6"/>
              </a:buClr>
              <a:buFont typeface="Arial" panose="020B0604020202020204" pitchFamily="34" charset="0"/>
              <a:buChar char="•"/>
            </a:pPr>
            <a:r>
              <a:rPr lang="en-US" dirty="0"/>
              <a:t>personalized assistance from experts to complete projects </a:t>
            </a:r>
          </a:p>
          <a:p>
            <a:pPr marL="800100" lvl="1" indent="-342900" algn="l">
              <a:buClr>
                <a:srgbClr val="1A71A6"/>
              </a:buClr>
              <a:buFont typeface="Arial" panose="020B0604020202020204" pitchFamily="34" charset="0"/>
              <a:buChar char="•"/>
            </a:pPr>
            <a:r>
              <a:rPr lang="en-US" dirty="0"/>
              <a:t>encouragement, peer support, and participation in a Community of Practice</a:t>
            </a:r>
          </a:p>
          <a:p>
            <a:pPr marL="800100" lvl="1" indent="-342900" algn="l">
              <a:buClr>
                <a:srgbClr val="1A71A6"/>
              </a:buClr>
              <a:buFont typeface="Arial" panose="020B0604020202020204" pitchFamily="34" charset="0"/>
              <a:buChar char="•"/>
            </a:pPr>
            <a:r>
              <a:rPr lang="en-US" dirty="0"/>
              <a:t>resources for HS librarians unfamiliar with and hesitant about the research process </a:t>
            </a:r>
          </a:p>
          <a:p>
            <a:endParaRPr lang="en-US" dirty="0"/>
          </a:p>
        </p:txBody>
      </p:sp>
    </p:spTree>
    <p:extLst>
      <p:ext uri="{BB962C8B-B14F-4D97-AF65-F5344CB8AC3E}">
        <p14:creationId xmlns:p14="http://schemas.microsoft.com/office/powerpoint/2010/main" val="65165504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xmlns="" id="{1E832EC1-37AC-054A-ACBE-E981EE09A818}"/>
              </a:ext>
            </a:extLst>
          </p:cNvPr>
          <p:cNvPicPr>
            <a:picLocks noChangeAspect="1"/>
          </p:cNvPicPr>
          <p:nvPr/>
        </p:nvPicPr>
        <p:blipFill>
          <a:blip r:embed="rId3"/>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xmlns="" id="{DF05030B-973D-874B-8254-31CDC5DE8D2F}"/>
              </a:ext>
            </a:extLst>
          </p:cNvPr>
          <p:cNvSpPr>
            <a:spLocks noGrp="1"/>
          </p:cNvSpPr>
          <p:nvPr>
            <p:ph type="ctrTitle"/>
          </p:nvPr>
        </p:nvSpPr>
        <p:spPr>
          <a:xfrm>
            <a:off x="2282765" y="401444"/>
            <a:ext cx="9144000" cy="780585"/>
          </a:xfrm>
        </p:spPr>
        <p:txBody>
          <a:bodyPr>
            <a:normAutofit/>
          </a:bodyPr>
          <a:lstStyle/>
          <a:p>
            <a:pPr algn="l"/>
            <a:r>
              <a:rPr lang="en-US" sz="4000" b="1" dirty="0">
                <a:solidFill>
                  <a:srgbClr val="073C6E"/>
                </a:solidFill>
              </a:rPr>
              <a:t>Goals</a:t>
            </a:r>
          </a:p>
        </p:txBody>
      </p:sp>
      <p:sp>
        <p:nvSpPr>
          <p:cNvPr id="3" name="Subtitle 2">
            <a:extLst>
              <a:ext uri="{FF2B5EF4-FFF2-40B4-BE49-F238E27FC236}">
                <a16:creationId xmlns:a16="http://schemas.microsoft.com/office/drawing/2014/main" xmlns="" id="{141FE1D9-F6C8-AE47-A2C7-A30FC32F860E}"/>
              </a:ext>
            </a:extLst>
          </p:cNvPr>
          <p:cNvSpPr>
            <a:spLocks noGrp="1"/>
          </p:cNvSpPr>
          <p:nvPr>
            <p:ph type="subTitle" idx="1"/>
          </p:nvPr>
        </p:nvSpPr>
        <p:spPr>
          <a:xfrm>
            <a:off x="2282765" y="1382751"/>
            <a:ext cx="9144000" cy="4360127"/>
          </a:xfrm>
        </p:spPr>
        <p:txBody>
          <a:bodyPr>
            <a:normAutofit lnSpcReduction="10000"/>
          </a:bodyPr>
          <a:lstStyle/>
          <a:p>
            <a:pPr marL="342900" indent="-342900" algn="l">
              <a:buClr>
                <a:srgbClr val="1A71A6"/>
              </a:buClr>
              <a:buFont typeface="Arial" panose="020B0604020202020204" pitchFamily="34" charset="0"/>
              <a:buChar char="•"/>
            </a:pPr>
            <a:r>
              <a:rPr lang="en-US" dirty="0"/>
              <a:t>Goal: Build research competencies of HS librarians &amp; increase quantity, quality, and communication of HS librarian-led research.</a:t>
            </a:r>
          </a:p>
          <a:p>
            <a:pPr algn="l">
              <a:buClr>
                <a:srgbClr val="1A71A6"/>
              </a:buClr>
            </a:pPr>
            <a:endParaRPr lang="en-US" dirty="0"/>
          </a:p>
          <a:p>
            <a:pPr marL="342900" indent="-342900" algn="l">
              <a:buClr>
                <a:srgbClr val="1A71A6"/>
              </a:buClr>
              <a:buFont typeface="Arial" panose="020B0604020202020204" pitchFamily="34" charset="0"/>
              <a:buChar char="•"/>
            </a:pPr>
            <a:r>
              <a:rPr lang="en-US" dirty="0"/>
              <a:t>Objectives:</a:t>
            </a:r>
          </a:p>
          <a:p>
            <a:pPr marL="800100" lvl="1" indent="-342900" algn="l">
              <a:buClr>
                <a:srgbClr val="1A71A6"/>
              </a:buClr>
              <a:buFont typeface="Arial" panose="020B0604020202020204" pitchFamily="34" charset="0"/>
              <a:buChar char="•"/>
            </a:pPr>
            <a:r>
              <a:rPr lang="en-US" dirty="0"/>
              <a:t>5-day intensive workshop on research design at UIC in 2018 and 2019</a:t>
            </a:r>
          </a:p>
          <a:p>
            <a:pPr marL="800100" lvl="1" indent="-342900" algn="l">
              <a:buClr>
                <a:srgbClr val="1A71A6"/>
              </a:buClr>
              <a:buFont typeface="Arial" panose="020B0604020202020204" pitchFamily="34" charset="0"/>
              <a:buChar char="•"/>
            </a:pPr>
            <a:r>
              <a:rPr lang="en-US" dirty="0"/>
              <a:t>Cohort of 20 participants per year</a:t>
            </a:r>
          </a:p>
          <a:p>
            <a:pPr marL="800100" lvl="1" indent="-342900" algn="l">
              <a:buClr>
                <a:srgbClr val="1A71A6"/>
              </a:buClr>
              <a:buFont typeface="Arial" panose="020B0604020202020204" pitchFamily="34" charset="0"/>
              <a:buChar char="•"/>
            </a:pPr>
            <a:r>
              <a:rPr lang="en-US" dirty="0"/>
              <a:t>Requirement to complete research project within 12 months</a:t>
            </a:r>
          </a:p>
          <a:p>
            <a:pPr marL="800100" lvl="1" indent="-342900" algn="l">
              <a:buClr>
                <a:srgbClr val="1A71A6"/>
              </a:buClr>
              <a:buFont typeface="Arial" panose="020B0604020202020204" pitchFamily="34" charset="0"/>
              <a:buChar char="•"/>
            </a:pPr>
            <a:r>
              <a:rPr lang="en-US" dirty="0"/>
              <a:t>Produce high quality health information research studies</a:t>
            </a:r>
          </a:p>
          <a:p>
            <a:pPr marL="800100" lvl="1" indent="-342900" algn="l">
              <a:buClr>
                <a:srgbClr val="1A71A6"/>
              </a:buClr>
              <a:buFont typeface="Arial" panose="020B0604020202020204" pitchFamily="34" charset="0"/>
              <a:buChar char="•"/>
            </a:pPr>
            <a:r>
              <a:rPr lang="en-US" dirty="0"/>
              <a:t>Augment instruction with ongoing mentoring</a:t>
            </a:r>
          </a:p>
          <a:p>
            <a:pPr marL="800100" lvl="1" indent="-342900" algn="l">
              <a:buClr>
                <a:srgbClr val="1A71A6"/>
              </a:buClr>
              <a:buFont typeface="Arial" panose="020B0604020202020204" pitchFamily="34" charset="0"/>
              <a:buChar char="•"/>
            </a:pPr>
            <a:r>
              <a:rPr lang="en-US" dirty="0"/>
              <a:t>Build &amp; sustain a strong Community of Practice</a:t>
            </a:r>
          </a:p>
          <a:p>
            <a:pPr marL="800100" lvl="1" indent="-342900" algn="l">
              <a:buClr>
                <a:srgbClr val="1A71A6"/>
              </a:buClr>
              <a:buFont typeface="Arial" panose="020B0604020202020204" pitchFamily="34" charset="0"/>
              <a:buChar char="•"/>
            </a:pPr>
            <a:r>
              <a:rPr lang="en-US" dirty="0"/>
              <a:t>In 3</a:t>
            </a:r>
            <a:r>
              <a:rPr lang="en-US" baseline="30000" dirty="0"/>
              <a:t>rd</a:t>
            </a:r>
            <a:r>
              <a:rPr lang="en-US" dirty="0"/>
              <a:t> year of grant, develop a plan to offer RTI online program</a:t>
            </a:r>
          </a:p>
          <a:p>
            <a:pPr marL="800100" lvl="1" indent="-342900" algn="l">
              <a:buClr>
                <a:srgbClr val="1A71A6"/>
              </a:buClr>
              <a:buFont typeface="Arial" panose="020B0604020202020204" pitchFamily="34" charset="0"/>
              <a:buChar char="•"/>
            </a:pPr>
            <a:r>
              <a:rPr lang="en-US" dirty="0"/>
              <a:t>Assess the effectiveness of all aspects of the Institute</a:t>
            </a:r>
          </a:p>
          <a:p>
            <a:pPr marL="800100" lvl="1" indent="-342900" algn="l">
              <a:buClr>
                <a:srgbClr val="1A71A6"/>
              </a:buClr>
              <a:buFont typeface="Arial" panose="020B0604020202020204" pitchFamily="34" charset="0"/>
              <a:buChar char="•"/>
            </a:pPr>
            <a:r>
              <a:rPr lang="en-US" dirty="0"/>
              <a:t>Provide scholarships for RTI participants</a:t>
            </a:r>
          </a:p>
          <a:p>
            <a:pPr algn="l"/>
            <a:endParaRPr lang="en-US" dirty="0"/>
          </a:p>
        </p:txBody>
      </p:sp>
    </p:spTree>
    <p:extLst>
      <p:ext uri="{BB962C8B-B14F-4D97-AF65-F5344CB8AC3E}">
        <p14:creationId xmlns:p14="http://schemas.microsoft.com/office/powerpoint/2010/main" val="186918742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xmlns="" id="{1E832EC1-37AC-054A-ACBE-E981EE09A818}"/>
              </a:ext>
            </a:extLst>
          </p:cNvPr>
          <p:cNvPicPr>
            <a:picLocks noChangeAspect="1"/>
          </p:cNvPicPr>
          <p:nvPr/>
        </p:nvPicPr>
        <p:blipFill>
          <a:blip r:embed="rId3"/>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xmlns="" id="{DF05030B-973D-874B-8254-31CDC5DE8D2F}"/>
              </a:ext>
            </a:extLst>
          </p:cNvPr>
          <p:cNvSpPr>
            <a:spLocks noGrp="1"/>
          </p:cNvSpPr>
          <p:nvPr>
            <p:ph type="title"/>
          </p:nvPr>
        </p:nvSpPr>
        <p:spPr>
          <a:xfrm>
            <a:off x="1505414" y="365126"/>
            <a:ext cx="9849973" cy="887800"/>
          </a:xfrm>
        </p:spPr>
        <p:txBody>
          <a:bodyPr>
            <a:normAutofit/>
          </a:bodyPr>
          <a:lstStyle/>
          <a:p>
            <a:pPr algn="l"/>
            <a:r>
              <a:rPr lang="en-US" sz="4000" b="1" dirty="0">
                <a:solidFill>
                  <a:srgbClr val="073C6E"/>
                </a:solidFill>
              </a:rPr>
              <a:t>Scholarship support</a:t>
            </a:r>
          </a:p>
        </p:txBody>
      </p:sp>
      <p:sp>
        <p:nvSpPr>
          <p:cNvPr id="4" name="Text Placeholder 3">
            <a:extLst>
              <a:ext uri="{FF2B5EF4-FFF2-40B4-BE49-F238E27FC236}">
                <a16:creationId xmlns:a16="http://schemas.microsoft.com/office/drawing/2014/main" xmlns="" id="{74A507BA-D470-3147-BD58-8D6933EE4715}"/>
              </a:ext>
            </a:extLst>
          </p:cNvPr>
          <p:cNvSpPr>
            <a:spLocks noGrp="1"/>
          </p:cNvSpPr>
          <p:nvPr>
            <p:ph type="body" idx="1"/>
          </p:nvPr>
        </p:nvSpPr>
        <p:spPr>
          <a:xfrm>
            <a:off x="1505415" y="1618052"/>
            <a:ext cx="4492160" cy="437762"/>
          </a:xfrm>
        </p:spPr>
        <p:txBody>
          <a:bodyPr>
            <a:normAutofit/>
          </a:bodyPr>
          <a:lstStyle/>
          <a:p>
            <a:r>
              <a:rPr lang="en-US" dirty="0"/>
              <a:t>From grant &amp; partners</a:t>
            </a:r>
          </a:p>
        </p:txBody>
      </p:sp>
      <p:sp>
        <p:nvSpPr>
          <p:cNvPr id="5" name="Content Placeholder 4">
            <a:extLst>
              <a:ext uri="{FF2B5EF4-FFF2-40B4-BE49-F238E27FC236}">
                <a16:creationId xmlns:a16="http://schemas.microsoft.com/office/drawing/2014/main" xmlns="" id="{5721C072-DB6A-814D-93D6-1953C3F9C8DF}"/>
              </a:ext>
            </a:extLst>
          </p:cNvPr>
          <p:cNvSpPr>
            <a:spLocks noGrp="1"/>
          </p:cNvSpPr>
          <p:nvPr>
            <p:ph sz="half" idx="2"/>
          </p:nvPr>
        </p:nvSpPr>
        <p:spPr>
          <a:xfrm>
            <a:off x="1505415" y="2055813"/>
            <a:ext cx="4492160" cy="4133851"/>
          </a:xfrm>
        </p:spPr>
        <p:txBody>
          <a:bodyPr>
            <a:normAutofit fontScale="92500" lnSpcReduction="20000"/>
          </a:bodyPr>
          <a:lstStyle/>
          <a:p>
            <a:r>
              <a:rPr lang="en-US" sz="3000" dirty="0"/>
              <a:t>Grant funds 2 full scholarships for librarians from small libraries &amp; 6 other partial scholarship  per Institute</a:t>
            </a:r>
          </a:p>
          <a:p>
            <a:r>
              <a:rPr lang="en-US" sz="3000" dirty="0"/>
              <a:t>AAHSL scholarships (2 full scholarships per Institute)</a:t>
            </a:r>
          </a:p>
          <a:p>
            <a:r>
              <a:rPr lang="en-US" sz="2900" dirty="0"/>
              <a:t>Augment scholarships with Section &amp; Chapter donations</a:t>
            </a:r>
          </a:p>
          <a:p>
            <a:r>
              <a:rPr lang="en-US" sz="2900" dirty="0"/>
              <a:t>2018: 11 Sections &amp; 3 Chapters; 5 full scholarships &amp; 14 partial scholarships</a:t>
            </a:r>
          </a:p>
          <a:p>
            <a:pPr marL="0" indent="0">
              <a:buNone/>
            </a:pPr>
            <a:endParaRPr lang="en-US" dirty="0"/>
          </a:p>
        </p:txBody>
      </p:sp>
      <p:sp>
        <p:nvSpPr>
          <p:cNvPr id="7" name="Text Placeholder 6">
            <a:extLst>
              <a:ext uri="{FF2B5EF4-FFF2-40B4-BE49-F238E27FC236}">
                <a16:creationId xmlns:a16="http://schemas.microsoft.com/office/drawing/2014/main" xmlns="" id="{8A2899CB-9EC2-C845-9E3A-E9CFE4768826}"/>
              </a:ext>
            </a:extLst>
          </p:cNvPr>
          <p:cNvSpPr>
            <a:spLocks noGrp="1"/>
          </p:cNvSpPr>
          <p:nvPr>
            <p:ph type="body" sz="quarter" idx="3"/>
          </p:nvPr>
        </p:nvSpPr>
        <p:spPr>
          <a:xfrm>
            <a:off x="6172200" y="1618052"/>
            <a:ext cx="5183188" cy="437761"/>
          </a:xfrm>
        </p:spPr>
        <p:txBody>
          <a:bodyPr>
            <a:normAutofit/>
          </a:bodyPr>
          <a:lstStyle/>
          <a:p>
            <a:r>
              <a:rPr lang="en-US" dirty="0"/>
              <a:t>From Sections &amp; Chapters</a:t>
            </a:r>
          </a:p>
        </p:txBody>
      </p:sp>
      <p:sp>
        <p:nvSpPr>
          <p:cNvPr id="8" name="Content Placeholder 7">
            <a:extLst>
              <a:ext uri="{FF2B5EF4-FFF2-40B4-BE49-F238E27FC236}">
                <a16:creationId xmlns:a16="http://schemas.microsoft.com/office/drawing/2014/main" xmlns="" id="{A44F0CC0-AC9F-C74B-9F0C-3E16252AFE87}"/>
              </a:ext>
            </a:extLst>
          </p:cNvPr>
          <p:cNvSpPr>
            <a:spLocks noGrp="1"/>
          </p:cNvSpPr>
          <p:nvPr>
            <p:ph sz="quarter" idx="4"/>
          </p:nvPr>
        </p:nvSpPr>
        <p:spPr>
          <a:xfrm>
            <a:off x="6172200" y="2055813"/>
            <a:ext cx="5183188" cy="3999299"/>
          </a:xfrm>
        </p:spPr>
        <p:txBody>
          <a:bodyPr>
            <a:normAutofit fontScale="62500" lnSpcReduction="20000"/>
          </a:bodyPr>
          <a:lstStyle/>
          <a:p>
            <a:r>
              <a:rPr lang="en-US" dirty="0"/>
              <a:t>Sections:</a:t>
            </a:r>
          </a:p>
          <a:p>
            <a:pPr lvl="1"/>
            <a:r>
              <a:rPr lang="en-US" dirty="0"/>
              <a:t>Cancer Librarians Section</a:t>
            </a:r>
          </a:p>
          <a:p>
            <a:pPr lvl="1"/>
            <a:r>
              <a:rPr lang="en-US" dirty="0"/>
              <a:t>Collection Development Section</a:t>
            </a:r>
          </a:p>
          <a:p>
            <a:pPr lvl="1"/>
            <a:r>
              <a:rPr lang="en-US" dirty="0"/>
              <a:t>Consumer and Patient Health Information Section</a:t>
            </a:r>
          </a:p>
          <a:p>
            <a:pPr lvl="1"/>
            <a:r>
              <a:rPr lang="en-US" dirty="0"/>
              <a:t>Educational Media and Technologies Section</a:t>
            </a:r>
          </a:p>
          <a:p>
            <a:pPr lvl="1"/>
            <a:r>
              <a:rPr lang="en-US" dirty="0"/>
              <a:t>Medical Informatics Section</a:t>
            </a:r>
          </a:p>
          <a:p>
            <a:pPr lvl="1"/>
            <a:r>
              <a:rPr lang="en-US" dirty="0"/>
              <a:t>Nursing and Allied Health Resources Section</a:t>
            </a:r>
          </a:p>
          <a:p>
            <a:pPr lvl="1"/>
            <a:r>
              <a:rPr lang="en-US" dirty="0"/>
              <a:t>Pharmacy and Drug Information Section</a:t>
            </a:r>
          </a:p>
          <a:p>
            <a:pPr lvl="1"/>
            <a:r>
              <a:rPr lang="en-US" dirty="0"/>
              <a:t>Public Health/Health Administration Section</a:t>
            </a:r>
          </a:p>
          <a:p>
            <a:pPr lvl="1"/>
            <a:r>
              <a:rPr lang="en-US" dirty="0"/>
              <a:t>Public Services Section</a:t>
            </a:r>
          </a:p>
          <a:p>
            <a:pPr lvl="1"/>
            <a:r>
              <a:rPr lang="en-US" dirty="0"/>
              <a:t>Technical Services Section</a:t>
            </a:r>
          </a:p>
          <a:p>
            <a:pPr lvl="1"/>
            <a:r>
              <a:rPr lang="en-US" dirty="0"/>
              <a:t>Veterinary Medical Libraries Section</a:t>
            </a:r>
          </a:p>
          <a:p>
            <a:r>
              <a:rPr lang="en-US" dirty="0"/>
              <a:t>Chapters:</a:t>
            </a:r>
          </a:p>
          <a:p>
            <a:pPr lvl="1"/>
            <a:r>
              <a:rPr lang="en-US" dirty="0"/>
              <a:t>Mid-continental Chapter (MCMLA)</a:t>
            </a:r>
          </a:p>
          <a:p>
            <a:pPr lvl="1"/>
            <a:r>
              <a:rPr lang="en-US" dirty="0"/>
              <a:t>Philadelphia Regional Chapter</a:t>
            </a:r>
          </a:p>
          <a:p>
            <a:pPr lvl="1"/>
            <a:r>
              <a:rPr lang="en-US" dirty="0"/>
              <a:t>Upstate New York and Ontario Chapter (UNYOC)</a:t>
            </a:r>
          </a:p>
          <a:p>
            <a:endParaRPr lang="en-US" dirty="0"/>
          </a:p>
        </p:txBody>
      </p:sp>
    </p:spTree>
    <p:extLst>
      <p:ext uri="{BB962C8B-B14F-4D97-AF65-F5344CB8AC3E}">
        <p14:creationId xmlns:p14="http://schemas.microsoft.com/office/powerpoint/2010/main" val="228531842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xmlns="" id="{1E832EC1-37AC-054A-ACBE-E981EE09A818}"/>
              </a:ext>
            </a:extLst>
          </p:cNvPr>
          <p:cNvPicPr>
            <a:picLocks noChangeAspect="1"/>
          </p:cNvPicPr>
          <p:nvPr/>
        </p:nvPicPr>
        <p:blipFill>
          <a:blip r:embed="rId3"/>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xmlns="" id="{DF05030B-973D-874B-8254-31CDC5DE8D2F}"/>
              </a:ext>
            </a:extLst>
          </p:cNvPr>
          <p:cNvSpPr>
            <a:spLocks noGrp="1"/>
          </p:cNvSpPr>
          <p:nvPr>
            <p:ph type="ctrTitle"/>
          </p:nvPr>
        </p:nvSpPr>
        <p:spPr>
          <a:xfrm>
            <a:off x="2061275" y="401444"/>
            <a:ext cx="9365490" cy="780585"/>
          </a:xfrm>
        </p:spPr>
        <p:txBody>
          <a:bodyPr>
            <a:normAutofit/>
          </a:bodyPr>
          <a:lstStyle/>
          <a:p>
            <a:pPr algn="l"/>
            <a:r>
              <a:rPr lang="en-US" sz="4000" b="1" dirty="0">
                <a:solidFill>
                  <a:srgbClr val="073C6E"/>
                </a:solidFill>
              </a:rPr>
              <a:t>Our partners</a:t>
            </a:r>
          </a:p>
        </p:txBody>
      </p:sp>
      <p:sp>
        <p:nvSpPr>
          <p:cNvPr id="3" name="Subtitle 2">
            <a:extLst>
              <a:ext uri="{FF2B5EF4-FFF2-40B4-BE49-F238E27FC236}">
                <a16:creationId xmlns:a16="http://schemas.microsoft.com/office/drawing/2014/main" xmlns="" id="{141FE1D9-F6C8-AE47-A2C7-A30FC32F860E}"/>
              </a:ext>
            </a:extLst>
          </p:cNvPr>
          <p:cNvSpPr>
            <a:spLocks noGrp="1"/>
          </p:cNvSpPr>
          <p:nvPr>
            <p:ph type="subTitle" idx="1"/>
          </p:nvPr>
        </p:nvSpPr>
        <p:spPr>
          <a:xfrm>
            <a:off x="2061275" y="1382751"/>
            <a:ext cx="9365490" cy="4605454"/>
          </a:xfrm>
        </p:spPr>
        <p:txBody>
          <a:bodyPr>
            <a:normAutofit/>
          </a:bodyPr>
          <a:lstStyle/>
          <a:p>
            <a:pPr marL="342900" indent="-342900" algn="l">
              <a:buFont typeface="Arial" panose="020B0604020202020204" pitchFamily="34" charset="0"/>
              <a:buChar char="•"/>
            </a:pPr>
            <a:r>
              <a:rPr lang="en-US" dirty="0"/>
              <a:t>RTI partnerships were forged with 4 other organizations:</a:t>
            </a:r>
          </a:p>
          <a:p>
            <a:pPr marL="800100" lvl="1" indent="-342900" algn="l">
              <a:buFont typeface="Arial" panose="020B0604020202020204" pitchFamily="34" charset="0"/>
              <a:buChar char="•"/>
            </a:pPr>
            <a:r>
              <a:rPr lang="en-US" dirty="0"/>
              <a:t>University of Illinois at Chicago, Library of the Health Sciences-Chicago, hosts the summer Institute in Chicago at no charge.</a:t>
            </a:r>
          </a:p>
          <a:p>
            <a:pPr marL="800100" lvl="1" indent="-342900" algn="l">
              <a:buFont typeface="Arial" panose="020B0604020202020204" pitchFamily="34" charset="0"/>
              <a:buChar char="•"/>
            </a:pPr>
            <a:r>
              <a:rPr lang="en-US" dirty="0"/>
              <a:t>Association of Academic Health Sciences Libraries (AAHSL) provides 2 full scholarships per year for RTI Fellows from AAHSL Libraries.</a:t>
            </a:r>
          </a:p>
          <a:p>
            <a:pPr marL="800100" lvl="1" indent="-342900" algn="l">
              <a:buFont typeface="Arial" panose="020B0604020202020204" pitchFamily="34" charset="0"/>
              <a:buChar char="•"/>
            </a:pPr>
            <a:r>
              <a:rPr lang="en-US" dirty="0"/>
              <a:t>Research Institute for Public Libraries (RIPL), Library Research Service at the Colorado State Library, will fully collaborate with the RTI program by sharing program information and materials.</a:t>
            </a:r>
          </a:p>
          <a:p>
            <a:pPr marL="800100" lvl="1" indent="-342900" algn="l">
              <a:buFont typeface="Arial" panose="020B0604020202020204" pitchFamily="34" charset="0"/>
              <a:buChar char="•"/>
            </a:pPr>
            <a:r>
              <a:rPr lang="en-US" dirty="0"/>
              <a:t>SAGE Publishing provides free </a:t>
            </a:r>
            <a:r>
              <a:rPr lang="en-US" dirty="0" err="1"/>
              <a:t>eTextbook</a:t>
            </a:r>
            <a:r>
              <a:rPr lang="en-US" dirty="0"/>
              <a:t> for RTI Fellows and instructors, Creswell, J. W. (2018). </a:t>
            </a:r>
            <a:r>
              <a:rPr lang="en-US" i="1" dirty="0"/>
              <a:t>Research Design:</a:t>
            </a:r>
            <a:r>
              <a:rPr lang="en-US" dirty="0"/>
              <a:t> </a:t>
            </a:r>
            <a:r>
              <a:rPr lang="en-US" i="1" dirty="0"/>
              <a:t>Qualitative, Quantitative, and Mixed Methods Approaches</a:t>
            </a:r>
            <a:r>
              <a:rPr lang="en-US" dirty="0"/>
              <a:t> (5</a:t>
            </a:r>
            <a:r>
              <a:rPr lang="en-US" baseline="30000" dirty="0"/>
              <a:t>th</a:t>
            </a:r>
            <a:r>
              <a:rPr lang="en-US" dirty="0"/>
              <a:t> ed.).</a:t>
            </a:r>
            <a:r>
              <a:rPr lang="en-US" i="1" dirty="0"/>
              <a:t> </a:t>
            </a:r>
            <a:r>
              <a:rPr lang="en-US" dirty="0"/>
              <a:t>Washington, DC: Sage.</a:t>
            </a:r>
          </a:p>
          <a:p>
            <a:pPr algn="l"/>
            <a:endParaRPr lang="en-US" dirty="0"/>
          </a:p>
        </p:txBody>
      </p:sp>
      <p:pic>
        <p:nvPicPr>
          <p:cNvPr id="5" name="Picture 4">
            <a:extLst>
              <a:ext uri="{FF2B5EF4-FFF2-40B4-BE49-F238E27FC236}">
                <a16:creationId xmlns:a16="http://schemas.microsoft.com/office/drawing/2014/main" xmlns="" id="{44A2E2D5-854A-DA47-A31D-2DA818C4435F}"/>
              </a:ext>
            </a:extLst>
          </p:cNvPr>
          <p:cNvPicPr>
            <a:picLocks noChangeAspect="1"/>
          </p:cNvPicPr>
          <p:nvPr/>
        </p:nvPicPr>
        <p:blipFill>
          <a:blip r:embed="rId4"/>
          <a:stretch>
            <a:fillRect/>
          </a:stretch>
        </p:blipFill>
        <p:spPr>
          <a:xfrm>
            <a:off x="1866165" y="4884797"/>
            <a:ext cx="2757912" cy="1023642"/>
          </a:xfrm>
          <a:prstGeom prst="rect">
            <a:avLst/>
          </a:prstGeom>
        </p:spPr>
      </p:pic>
      <p:pic>
        <p:nvPicPr>
          <p:cNvPr id="7" name="Picture 6">
            <a:extLst>
              <a:ext uri="{FF2B5EF4-FFF2-40B4-BE49-F238E27FC236}">
                <a16:creationId xmlns:a16="http://schemas.microsoft.com/office/drawing/2014/main" xmlns="" id="{D42C842B-33AC-CD4F-B21D-3DB08DA746A2}"/>
              </a:ext>
            </a:extLst>
          </p:cNvPr>
          <p:cNvPicPr>
            <a:picLocks noChangeAspect="1"/>
          </p:cNvPicPr>
          <p:nvPr/>
        </p:nvPicPr>
        <p:blipFill>
          <a:blip r:embed="rId5"/>
          <a:stretch>
            <a:fillRect/>
          </a:stretch>
        </p:blipFill>
        <p:spPr>
          <a:xfrm>
            <a:off x="4727147" y="5058974"/>
            <a:ext cx="1368853" cy="852308"/>
          </a:xfrm>
          <a:prstGeom prst="rect">
            <a:avLst/>
          </a:prstGeom>
        </p:spPr>
      </p:pic>
      <p:pic>
        <p:nvPicPr>
          <p:cNvPr id="8" name="Picture 7">
            <a:extLst>
              <a:ext uri="{FF2B5EF4-FFF2-40B4-BE49-F238E27FC236}">
                <a16:creationId xmlns:a16="http://schemas.microsoft.com/office/drawing/2014/main" xmlns="" id="{B0ED6D4E-74B3-C849-A5EE-5765C6F5AE69}"/>
              </a:ext>
            </a:extLst>
          </p:cNvPr>
          <p:cNvPicPr>
            <a:picLocks noChangeAspect="1"/>
          </p:cNvPicPr>
          <p:nvPr/>
        </p:nvPicPr>
        <p:blipFill>
          <a:blip r:embed="rId6"/>
          <a:stretch>
            <a:fillRect/>
          </a:stretch>
        </p:blipFill>
        <p:spPr>
          <a:xfrm>
            <a:off x="6109798" y="5240228"/>
            <a:ext cx="1972247" cy="604520"/>
          </a:xfrm>
          <a:prstGeom prst="rect">
            <a:avLst/>
          </a:prstGeom>
        </p:spPr>
      </p:pic>
      <p:pic>
        <p:nvPicPr>
          <p:cNvPr id="9" name="Picture 8">
            <a:extLst>
              <a:ext uri="{FF2B5EF4-FFF2-40B4-BE49-F238E27FC236}">
                <a16:creationId xmlns:a16="http://schemas.microsoft.com/office/drawing/2014/main" xmlns="" id="{A44ABF9B-9AD9-6849-B2AA-0562E8A6856C}"/>
              </a:ext>
            </a:extLst>
          </p:cNvPr>
          <p:cNvPicPr>
            <a:picLocks noChangeAspect="1"/>
          </p:cNvPicPr>
          <p:nvPr/>
        </p:nvPicPr>
        <p:blipFill>
          <a:blip r:embed="rId7"/>
          <a:stretch>
            <a:fillRect/>
          </a:stretch>
        </p:blipFill>
        <p:spPr>
          <a:xfrm>
            <a:off x="8461893" y="4884797"/>
            <a:ext cx="1103408" cy="1103408"/>
          </a:xfrm>
          <a:prstGeom prst="rect">
            <a:avLst/>
          </a:prstGeom>
        </p:spPr>
      </p:pic>
      <p:pic>
        <p:nvPicPr>
          <p:cNvPr id="10" name="Picture 9">
            <a:extLst>
              <a:ext uri="{FF2B5EF4-FFF2-40B4-BE49-F238E27FC236}">
                <a16:creationId xmlns:a16="http://schemas.microsoft.com/office/drawing/2014/main" xmlns="" id="{C4BF0A90-F240-1F4D-BD15-C3248ABE25A4}"/>
              </a:ext>
            </a:extLst>
          </p:cNvPr>
          <p:cNvPicPr>
            <a:picLocks noChangeAspect="1"/>
          </p:cNvPicPr>
          <p:nvPr/>
        </p:nvPicPr>
        <p:blipFill>
          <a:blip r:embed="rId8"/>
          <a:stretch>
            <a:fillRect/>
          </a:stretch>
        </p:blipFill>
        <p:spPr>
          <a:xfrm>
            <a:off x="9778832" y="5135897"/>
            <a:ext cx="1615209" cy="710692"/>
          </a:xfrm>
          <a:prstGeom prst="rect">
            <a:avLst/>
          </a:prstGeom>
        </p:spPr>
      </p:pic>
    </p:spTree>
    <p:extLst>
      <p:ext uri="{BB962C8B-B14F-4D97-AF65-F5344CB8AC3E}">
        <p14:creationId xmlns:p14="http://schemas.microsoft.com/office/powerpoint/2010/main" val="2761786559"/>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10405</TotalTime>
  <Words>4783</Words>
  <Application>Microsoft Office PowerPoint</Application>
  <PresentationFormat>Custom</PresentationFormat>
  <Paragraphs>422</Paragraphs>
  <Slides>20</Slides>
  <Notes>20</Notes>
  <HiddenSlides>0</HiddenSlides>
  <MMClips>0</MMClips>
  <ScaleCrop>false</ScaleCrop>
  <HeadingPairs>
    <vt:vector size="4" baseType="variant">
      <vt:variant>
        <vt:lpstr>Theme</vt:lpstr>
      </vt:variant>
      <vt:variant>
        <vt:i4>1</vt:i4>
      </vt:variant>
      <vt:variant>
        <vt:lpstr>Slide Titles</vt:lpstr>
      </vt:variant>
      <vt:variant>
        <vt:i4>20</vt:i4>
      </vt:variant>
    </vt:vector>
  </HeadingPairs>
  <TitlesOfParts>
    <vt:vector size="21" baseType="lpstr">
      <vt:lpstr>Office Theme</vt:lpstr>
      <vt:lpstr>PowerPoint Presentation</vt:lpstr>
      <vt:lpstr>Outline</vt:lpstr>
      <vt:lpstr>Background</vt:lpstr>
      <vt:lpstr>Why is RTI needed – benefits</vt:lpstr>
      <vt:lpstr>Why is RTI needed – strengthen research base</vt:lpstr>
      <vt:lpstr>Why is RTI needed – obstacles</vt:lpstr>
      <vt:lpstr>Goals</vt:lpstr>
      <vt:lpstr>Scholarship support</vt:lpstr>
      <vt:lpstr>Our partners</vt:lpstr>
      <vt:lpstr>Application process</vt:lpstr>
      <vt:lpstr>Selection process</vt:lpstr>
      <vt:lpstr>Curriculum</vt:lpstr>
      <vt:lpstr>RTI Community of Practice</vt:lpstr>
      <vt:lpstr>Assessment</vt:lpstr>
      <vt:lpstr>Communication plan</vt:lpstr>
      <vt:lpstr>RTI contributors</vt:lpstr>
      <vt:lpstr>More RTI contributors</vt:lpstr>
      <vt:lpstr>RTI project staff</vt:lpstr>
      <vt:lpstr>RITF Research Resources</vt:lpstr>
      <vt:lpstr>Comments/Questions?</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Assessment</dc:title>
  <dc:creator>Dell17-2</dc:creator>
  <cp:lastModifiedBy>Dell17-2</cp:lastModifiedBy>
  <cp:revision>41</cp:revision>
  <cp:lastPrinted>2018-05-15T02:45:20Z</cp:lastPrinted>
  <dcterms:created xsi:type="dcterms:W3CDTF">2018-05-11T20:44:39Z</dcterms:created>
  <dcterms:modified xsi:type="dcterms:W3CDTF">2018-08-01T15:31:45Z</dcterms:modified>
</cp:coreProperties>
</file>