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77" r:id="rId2"/>
    <p:sldId id="325" r:id="rId3"/>
    <p:sldId id="326" r:id="rId4"/>
    <p:sldId id="342" r:id="rId5"/>
    <p:sldId id="320" r:id="rId6"/>
    <p:sldId id="330" r:id="rId7"/>
    <p:sldId id="344" r:id="rId8"/>
    <p:sldId id="310" r:id="rId9"/>
    <p:sldId id="298" r:id="rId10"/>
    <p:sldId id="333" r:id="rId11"/>
    <p:sldId id="334" r:id="rId12"/>
    <p:sldId id="335" r:id="rId13"/>
    <p:sldId id="336" r:id="rId14"/>
    <p:sldId id="343" r:id="rId15"/>
    <p:sldId id="337" r:id="rId16"/>
    <p:sldId id="324" r:id="rId17"/>
    <p:sldId id="313" r:id="rId18"/>
    <p:sldId id="315" r:id="rId19"/>
    <p:sldId id="274" r:id="rId20"/>
    <p:sldId id="295" r:id="rId21"/>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brick, Jodi" initials="PJ" lastIdx="1" clrIdx="0">
    <p:extLst>
      <p:ext uri="{19B8F6BF-5375-455C-9EA6-DF929625EA0E}">
        <p15:presenceInfo xmlns:p15="http://schemas.microsoft.com/office/powerpoint/2012/main" userId="S::jodi.philbrick@unt.edu::df277912-cd20-44fd-a392-1e7949fff9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FCFF"/>
    <a:srgbClr val="CEE1E4"/>
    <a:srgbClr val="49DCCC"/>
    <a:srgbClr val="CDEA27"/>
    <a:srgbClr val="55B3D7"/>
    <a:srgbClr val="3DE290"/>
    <a:srgbClr val="E6FCED"/>
    <a:srgbClr val="39EB29"/>
    <a:srgbClr val="A9F415"/>
    <a:srgbClr val="FBEE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37074F-070F-804A-AB94-BD9502DF8212}" v="16" dt="2020-07-22T17:37:50.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27" autoAdjust="0"/>
    <p:restoredTop sz="76122" autoAdjust="0"/>
  </p:normalViewPr>
  <p:slideViewPr>
    <p:cSldViewPr snapToGrid="0" snapToObjects="1">
      <p:cViewPr varScale="1">
        <p:scale>
          <a:sx n="66" d="100"/>
          <a:sy n="66" d="100"/>
        </p:scale>
        <p:origin x="782" y="4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B00219-0208-FE49-AC45-815F8EE1F6AC}" type="doc">
      <dgm:prSet loTypeId="urn:microsoft.com/office/officeart/2009/3/layout/IncreasingArrowsProcess" loCatId="" qsTypeId="urn:microsoft.com/office/officeart/2005/8/quickstyle/simple1" qsCatId="simple" csTypeId="urn:microsoft.com/office/officeart/2005/8/colors/accent1_2" csCatId="accent1" phldr="1"/>
      <dgm:spPr/>
      <dgm:t>
        <a:bodyPr/>
        <a:lstStyle/>
        <a:p>
          <a:endParaRPr lang="en-US"/>
        </a:p>
      </dgm:t>
    </dgm:pt>
    <dgm:pt modelId="{C19F3252-7566-AD47-A6CA-D550A16A6445}">
      <dgm:prSet phldrT="[Text]"/>
      <dgm:spPr/>
      <dgm:t>
        <a:bodyPr/>
        <a:lstStyle/>
        <a:p>
          <a:r>
            <a:rPr lang="en-US" dirty="0"/>
            <a:t>Cohort 1</a:t>
          </a:r>
        </a:p>
      </dgm:t>
    </dgm:pt>
    <dgm:pt modelId="{85ADF812-50A4-9548-8319-50867838BFFE}" type="parTrans" cxnId="{B4624DCE-035C-104C-9620-CDEDD1444B02}">
      <dgm:prSet/>
      <dgm:spPr/>
      <dgm:t>
        <a:bodyPr/>
        <a:lstStyle/>
        <a:p>
          <a:endParaRPr lang="en-US"/>
        </a:p>
      </dgm:t>
    </dgm:pt>
    <dgm:pt modelId="{AD1B34BA-90C7-F549-B2EF-E684589C67EE}" type="sibTrans" cxnId="{B4624DCE-035C-104C-9620-CDEDD1444B02}">
      <dgm:prSet/>
      <dgm:spPr/>
      <dgm:t>
        <a:bodyPr/>
        <a:lstStyle/>
        <a:p>
          <a:endParaRPr lang="en-US"/>
        </a:p>
      </dgm:t>
    </dgm:pt>
    <dgm:pt modelId="{7D2D6FDD-5EE2-1D46-8A83-31E69E68A396}">
      <dgm:prSet phldrT="[Text]"/>
      <dgm:spPr/>
      <dgm:t>
        <a:bodyPr/>
        <a:lstStyle/>
        <a:p>
          <a:pPr rtl="0"/>
          <a:r>
            <a:rPr lang="en-US" dirty="0"/>
            <a:t>2018 –2019</a:t>
          </a:r>
        </a:p>
        <a:p>
          <a:pPr rtl="0"/>
          <a:r>
            <a:rPr lang="en-US" dirty="0"/>
            <a:t>20 fellows</a:t>
          </a:r>
        </a:p>
      </dgm:t>
    </dgm:pt>
    <dgm:pt modelId="{5CADCAF9-8C4F-854E-B175-BC513820705E}" type="parTrans" cxnId="{BF2481B5-31C0-A644-96BE-6FF77FF3CC5B}">
      <dgm:prSet/>
      <dgm:spPr/>
      <dgm:t>
        <a:bodyPr/>
        <a:lstStyle/>
        <a:p>
          <a:endParaRPr lang="en-US"/>
        </a:p>
      </dgm:t>
    </dgm:pt>
    <dgm:pt modelId="{FA1D2753-CF73-A645-896E-DB6086D407E8}" type="sibTrans" cxnId="{BF2481B5-31C0-A644-96BE-6FF77FF3CC5B}">
      <dgm:prSet/>
      <dgm:spPr/>
      <dgm:t>
        <a:bodyPr/>
        <a:lstStyle/>
        <a:p>
          <a:endParaRPr lang="en-US"/>
        </a:p>
      </dgm:t>
    </dgm:pt>
    <dgm:pt modelId="{1B8346D3-22C1-614F-8F30-409BDA7ABDBE}">
      <dgm:prSet phldrT="[Text]"/>
      <dgm:spPr/>
      <dgm:t>
        <a:bodyPr/>
        <a:lstStyle/>
        <a:p>
          <a:r>
            <a:rPr lang="en-US" dirty="0"/>
            <a:t>Cohort 2</a:t>
          </a:r>
        </a:p>
      </dgm:t>
    </dgm:pt>
    <dgm:pt modelId="{04706BB4-7496-BE41-960E-098DA2370795}" type="parTrans" cxnId="{08D0CCDA-2588-F24B-B291-A41A1B45A323}">
      <dgm:prSet/>
      <dgm:spPr/>
      <dgm:t>
        <a:bodyPr/>
        <a:lstStyle/>
        <a:p>
          <a:endParaRPr lang="en-US"/>
        </a:p>
      </dgm:t>
    </dgm:pt>
    <dgm:pt modelId="{BBC2CA00-65AD-F646-A0B7-8A4AE766F23E}" type="sibTrans" cxnId="{08D0CCDA-2588-F24B-B291-A41A1B45A323}">
      <dgm:prSet/>
      <dgm:spPr/>
      <dgm:t>
        <a:bodyPr/>
        <a:lstStyle/>
        <a:p>
          <a:endParaRPr lang="en-US"/>
        </a:p>
      </dgm:t>
    </dgm:pt>
    <dgm:pt modelId="{4FC54E0C-C6F4-C948-BE2C-D633ECC38864}">
      <dgm:prSet phldrT="[Text]"/>
      <dgm:spPr/>
      <dgm:t>
        <a:bodyPr/>
        <a:lstStyle/>
        <a:p>
          <a:pPr rtl="0"/>
          <a:r>
            <a:rPr lang="en-US" dirty="0"/>
            <a:t>2019 –2020</a:t>
          </a:r>
        </a:p>
        <a:p>
          <a:pPr rtl="0"/>
          <a:r>
            <a:rPr lang="en-US" dirty="0"/>
            <a:t>20 fellows</a:t>
          </a:r>
        </a:p>
      </dgm:t>
    </dgm:pt>
    <dgm:pt modelId="{1DDDF562-6EC5-EB44-AE3E-CB62C5D24749}" type="parTrans" cxnId="{EEC9EB1F-6428-6D46-82EE-2CDF97C86E64}">
      <dgm:prSet/>
      <dgm:spPr/>
      <dgm:t>
        <a:bodyPr/>
        <a:lstStyle/>
        <a:p>
          <a:endParaRPr lang="en-US"/>
        </a:p>
      </dgm:t>
    </dgm:pt>
    <dgm:pt modelId="{812718D1-F3D5-1541-9E39-901EA393B6A1}" type="sibTrans" cxnId="{EEC9EB1F-6428-6D46-82EE-2CDF97C86E64}">
      <dgm:prSet/>
      <dgm:spPr/>
      <dgm:t>
        <a:bodyPr/>
        <a:lstStyle/>
        <a:p>
          <a:endParaRPr lang="en-US"/>
        </a:p>
      </dgm:t>
    </dgm:pt>
    <dgm:pt modelId="{4D3CD969-D14E-6F46-B6A1-35C6129CB425}">
      <dgm:prSet phldrT="[Text]"/>
      <dgm:spPr/>
      <dgm:t>
        <a:bodyPr/>
        <a:lstStyle/>
        <a:p>
          <a:r>
            <a:rPr lang="en-US" dirty="0"/>
            <a:t>Cohort 3</a:t>
          </a:r>
        </a:p>
      </dgm:t>
    </dgm:pt>
    <dgm:pt modelId="{C6508870-C39B-0947-BC8B-97DDCED620A4}" type="parTrans" cxnId="{AF3D3AA4-6723-BC43-BB2B-5294EAAC8C72}">
      <dgm:prSet/>
      <dgm:spPr/>
      <dgm:t>
        <a:bodyPr/>
        <a:lstStyle/>
        <a:p>
          <a:endParaRPr lang="en-US"/>
        </a:p>
      </dgm:t>
    </dgm:pt>
    <dgm:pt modelId="{DA325A12-9C38-A84E-8D6B-9B2B27914B15}" type="sibTrans" cxnId="{AF3D3AA4-6723-BC43-BB2B-5294EAAC8C72}">
      <dgm:prSet/>
      <dgm:spPr/>
      <dgm:t>
        <a:bodyPr/>
        <a:lstStyle/>
        <a:p>
          <a:endParaRPr lang="en-US"/>
        </a:p>
      </dgm:t>
    </dgm:pt>
    <dgm:pt modelId="{6F3B0EED-24A8-014E-99B4-448F0C01EADB}">
      <dgm:prSet phldrT="[Text]"/>
      <dgm:spPr/>
      <dgm:t>
        <a:bodyPr/>
        <a:lstStyle/>
        <a:p>
          <a:pPr rtl="0"/>
          <a:r>
            <a:rPr lang="en-US" dirty="0"/>
            <a:t>2020 – 2021</a:t>
          </a:r>
        </a:p>
        <a:p>
          <a:pPr rtl="0"/>
          <a:r>
            <a:rPr lang="en-US" dirty="0"/>
            <a:t>20 fellows</a:t>
          </a:r>
        </a:p>
      </dgm:t>
    </dgm:pt>
    <dgm:pt modelId="{9C80E69E-1147-B64D-A21A-7B0444249704}" type="parTrans" cxnId="{B76C4777-3BC8-C440-A55B-51C0EA7D3F3D}">
      <dgm:prSet/>
      <dgm:spPr/>
      <dgm:t>
        <a:bodyPr/>
        <a:lstStyle/>
        <a:p>
          <a:endParaRPr lang="en-US"/>
        </a:p>
      </dgm:t>
    </dgm:pt>
    <dgm:pt modelId="{702BD237-D3A0-0741-A7F1-2C0AABE03AFB}" type="sibTrans" cxnId="{B76C4777-3BC8-C440-A55B-51C0EA7D3F3D}">
      <dgm:prSet/>
      <dgm:spPr/>
      <dgm:t>
        <a:bodyPr/>
        <a:lstStyle/>
        <a:p>
          <a:endParaRPr lang="en-US"/>
        </a:p>
      </dgm:t>
    </dgm:pt>
    <dgm:pt modelId="{E2C14344-6FC2-A046-94E0-5ABD6939D6A2}" type="pres">
      <dgm:prSet presAssocID="{C1B00219-0208-FE49-AC45-815F8EE1F6AC}" presName="Name0" presStyleCnt="0">
        <dgm:presLayoutVars>
          <dgm:chMax val="5"/>
          <dgm:chPref val="5"/>
          <dgm:dir/>
          <dgm:animLvl val="lvl"/>
        </dgm:presLayoutVars>
      </dgm:prSet>
      <dgm:spPr/>
    </dgm:pt>
    <dgm:pt modelId="{5452BACB-B9ED-1540-B5BC-4D11BD75499B}" type="pres">
      <dgm:prSet presAssocID="{C19F3252-7566-AD47-A6CA-D550A16A6445}" presName="parentText1" presStyleLbl="node1" presStyleIdx="0" presStyleCnt="3" custLinFactNeighborY="-227">
        <dgm:presLayoutVars>
          <dgm:chMax/>
          <dgm:chPref val="3"/>
          <dgm:bulletEnabled val="1"/>
        </dgm:presLayoutVars>
      </dgm:prSet>
      <dgm:spPr/>
    </dgm:pt>
    <dgm:pt modelId="{CFEFB79B-8AC0-954C-A6DE-FA34480C07F7}" type="pres">
      <dgm:prSet presAssocID="{C19F3252-7566-AD47-A6CA-D550A16A6445}" presName="childText1" presStyleLbl="solidAlignAcc1" presStyleIdx="0" presStyleCnt="3">
        <dgm:presLayoutVars>
          <dgm:chMax val="0"/>
          <dgm:chPref val="0"/>
          <dgm:bulletEnabled val="1"/>
        </dgm:presLayoutVars>
      </dgm:prSet>
      <dgm:spPr/>
    </dgm:pt>
    <dgm:pt modelId="{116F69F7-399D-934C-9369-1A92DB311AB5}" type="pres">
      <dgm:prSet presAssocID="{1B8346D3-22C1-614F-8F30-409BDA7ABDBE}" presName="parentText2" presStyleLbl="node1" presStyleIdx="1" presStyleCnt="3">
        <dgm:presLayoutVars>
          <dgm:chMax/>
          <dgm:chPref val="3"/>
          <dgm:bulletEnabled val="1"/>
        </dgm:presLayoutVars>
      </dgm:prSet>
      <dgm:spPr/>
    </dgm:pt>
    <dgm:pt modelId="{8A374439-4A9C-864C-9249-6178AE8C913F}" type="pres">
      <dgm:prSet presAssocID="{1B8346D3-22C1-614F-8F30-409BDA7ABDBE}" presName="childText2" presStyleLbl="solidAlignAcc1" presStyleIdx="1" presStyleCnt="3">
        <dgm:presLayoutVars>
          <dgm:chMax val="0"/>
          <dgm:chPref val="0"/>
          <dgm:bulletEnabled val="1"/>
        </dgm:presLayoutVars>
      </dgm:prSet>
      <dgm:spPr/>
    </dgm:pt>
    <dgm:pt modelId="{6768F11E-F74A-6042-BBEA-9BB19BA2431F}" type="pres">
      <dgm:prSet presAssocID="{4D3CD969-D14E-6F46-B6A1-35C6129CB425}" presName="parentText3" presStyleLbl="node1" presStyleIdx="2" presStyleCnt="3">
        <dgm:presLayoutVars>
          <dgm:chMax/>
          <dgm:chPref val="3"/>
          <dgm:bulletEnabled val="1"/>
        </dgm:presLayoutVars>
      </dgm:prSet>
      <dgm:spPr/>
    </dgm:pt>
    <dgm:pt modelId="{E974C892-E2A9-9948-96C4-C068F8EA73C7}" type="pres">
      <dgm:prSet presAssocID="{4D3CD969-D14E-6F46-B6A1-35C6129CB425}" presName="childText3" presStyleLbl="solidAlignAcc1" presStyleIdx="2" presStyleCnt="3">
        <dgm:presLayoutVars>
          <dgm:chMax val="0"/>
          <dgm:chPref val="0"/>
          <dgm:bulletEnabled val="1"/>
        </dgm:presLayoutVars>
      </dgm:prSet>
      <dgm:spPr/>
    </dgm:pt>
  </dgm:ptLst>
  <dgm:cxnLst>
    <dgm:cxn modelId="{EEC9EB1F-6428-6D46-82EE-2CDF97C86E64}" srcId="{1B8346D3-22C1-614F-8F30-409BDA7ABDBE}" destId="{4FC54E0C-C6F4-C948-BE2C-D633ECC38864}" srcOrd="0" destOrd="0" parTransId="{1DDDF562-6EC5-EB44-AE3E-CB62C5D24749}" sibTransId="{812718D1-F3D5-1541-9E39-901EA393B6A1}"/>
    <dgm:cxn modelId="{FE4B0C20-32AA-B747-80F0-BCE5DD7C5981}" type="presOf" srcId="{C19F3252-7566-AD47-A6CA-D550A16A6445}" destId="{5452BACB-B9ED-1540-B5BC-4D11BD75499B}" srcOrd="0" destOrd="0" presId="urn:microsoft.com/office/officeart/2009/3/layout/IncreasingArrowsProcess"/>
    <dgm:cxn modelId="{30F2A121-5F30-0147-8AE1-DDFF7A7ABF89}" type="presOf" srcId="{1B8346D3-22C1-614F-8F30-409BDA7ABDBE}" destId="{116F69F7-399D-934C-9369-1A92DB311AB5}" srcOrd="0" destOrd="0" presId="urn:microsoft.com/office/officeart/2009/3/layout/IncreasingArrowsProcess"/>
    <dgm:cxn modelId="{B76C4777-3BC8-C440-A55B-51C0EA7D3F3D}" srcId="{4D3CD969-D14E-6F46-B6A1-35C6129CB425}" destId="{6F3B0EED-24A8-014E-99B4-448F0C01EADB}" srcOrd="0" destOrd="0" parTransId="{9C80E69E-1147-B64D-A21A-7B0444249704}" sibTransId="{702BD237-D3A0-0741-A7F1-2C0AABE03AFB}"/>
    <dgm:cxn modelId="{E493F08C-50AA-CA43-A035-DF552A44116D}" type="presOf" srcId="{C1B00219-0208-FE49-AC45-815F8EE1F6AC}" destId="{E2C14344-6FC2-A046-94E0-5ABD6939D6A2}" srcOrd="0" destOrd="0" presId="urn:microsoft.com/office/officeart/2009/3/layout/IncreasingArrowsProcess"/>
    <dgm:cxn modelId="{AF3D3AA4-6723-BC43-BB2B-5294EAAC8C72}" srcId="{C1B00219-0208-FE49-AC45-815F8EE1F6AC}" destId="{4D3CD969-D14E-6F46-B6A1-35C6129CB425}" srcOrd="2" destOrd="0" parTransId="{C6508870-C39B-0947-BC8B-97DDCED620A4}" sibTransId="{DA325A12-9C38-A84E-8D6B-9B2B27914B15}"/>
    <dgm:cxn modelId="{DE39F6AB-D8D6-434C-9199-C73E0905D1DC}" type="presOf" srcId="{4D3CD969-D14E-6F46-B6A1-35C6129CB425}" destId="{6768F11E-F74A-6042-BBEA-9BB19BA2431F}" srcOrd="0" destOrd="0" presId="urn:microsoft.com/office/officeart/2009/3/layout/IncreasingArrowsProcess"/>
    <dgm:cxn modelId="{BF2481B5-31C0-A644-96BE-6FF77FF3CC5B}" srcId="{C19F3252-7566-AD47-A6CA-D550A16A6445}" destId="{7D2D6FDD-5EE2-1D46-8A83-31E69E68A396}" srcOrd="0" destOrd="0" parTransId="{5CADCAF9-8C4F-854E-B175-BC513820705E}" sibTransId="{FA1D2753-CF73-A645-896E-DB6086D407E8}"/>
    <dgm:cxn modelId="{90073CCA-D7F4-A049-B0E6-137288EFF4DC}" type="presOf" srcId="{6F3B0EED-24A8-014E-99B4-448F0C01EADB}" destId="{E974C892-E2A9-9948-96C4-C068F8EA73C7}" srcOrd="0" destOrd="0" presId="urn:microsoft.com/office/officeart/2009/3/layout/IncreasingArrowsProcess"/>
    <dgm:cxn modelId="{B4624DCE-035C-104C-9620-CDEDD1444B02}" srcId="{C1B00219-0208-FE49-AC45-815F8EE1F6AC}" destId="{C19F3252-7566-AD47-A6CA-D550A16A6445}" srcOrd="0" destOrd="0" parTransId="{85ADF812-50A4-9548-8319-50867838BFFE}" sibTransId="{AD1B34BA-90C7-F549-B2EF-E684589C67EE}"/>
    <dgm:cxn modelId="{C15005D6-FDCD-8D4D-9337-2B9F6CCA765E}" type="presOf" srcId="{4FC54E0C-C6F4-C948-BE2C-D633ECC38864}" destId="{8A374439-4A9C-864C-9249-6178AE8C913F}" srcOrd="0" destOrd="0" presId="urn:microsoft.com/office/officeart/2009/3/layout/IncreasingArrowsProcess"/>
    <dgm:cxn modelId="{08D0CCDA-2588-F24B-B291-A41A1B45A323}" srcId="{C1B00219-0208-FE49-AC45-815F8EE1F6AC}" destId="{1B8346D3-22C1-614F-8F30-409BDA7ABDBE}" srcOrd="1" destOrd="0" parTransId="{04706BB4-7496-BE41-960E-098DA2370795}" sibTransId="{BBC2CA00-65AD-F646-A0B7-8A4AE766F23E}"/>
    <dgm:cxn modelId="{17FA62E9-B497-0B49-916F-D0005F19848F}" type="presOf" srcId="{7D2D6FDD-5EE2-1D46-8A83-31E69E68A396}" destId="{CFEFB79B-8AC0-954C-A6DE-FA34480C07F7}" srcOrd="0" destOrd="0" presId="urn:microsoft.com/office/officeart/2009/3/layout/IncreasingArrowsProcess"/>
    <dgm:cxn modelId="{B782F71B-A56D-D644-861E-9F864C6BA0C4}" type="presParOf" srcId="{E2C14344-6FC2-A046-94E0-5ABD6939D6A2}" destId="{5452BACB-B9ED-1540-B5BC-4D11BD75499B}" srcOrd="0" destOrd="0" presId="urn:microsoft.com/office/officeart/2009/3/layout/IncreasingArrowsProcess"/>
    <dgm:cxn modelId="{93DA4969-4B1B-534B-9824-49C2DF41EA87}" type="presParOf" srcId="{E2C14344-6FC2-A046-94E0-5ABD6939D6A2}" destId="{CFEFB79B-8AC0-954C-A6DE-FA34480C07F7}" srcOrd="1" destOrd="0" presId="urn:microsoft.com/office/officeart/2009/3/layout/IncreasingArrowsProcess"/>
    <dgm:cxn modelId="{79DEF07E-E755-2A41-A701-AF5F1DFA5A42}" type="presParOf" srcId="{E2C14344-6FC2-A046-94E0-5ABD6939D6A2}" destId="{116F69F7-399D-934C-9369-1A92DB311AB5}" srcOrd="2" destOrd="0" presId="urn:microsoft.com/office/officeart/2009/3/layout/IncreasingArrowsProcess"/>
    <dgm:cxn modelId="{B9F8AC31-3C3D-8F47-B96D-8AEA707C1B1A}" type="presParOf" srcId="{E2C14344-6FC2-A046-94E0-5ABD6939D6A2}" destId="{8A374439-4A9C-864C-9249-6178AE8C913F}" srcOrd="3" destOrd="0" presId="urn:microsoft.com/office/officeart/2009/3/layout/IncreasingArrowsProcess"/>
    <dgm:cxn modelId="{850D52F2-985E-F14E-A8FA-BF38BD900092}" type="presParOf" srcId="{E2C14344-6FC2-A046-94E0-5ABD6939D6A2}" destId="{6768F11E-F74A-6042-BBEA-9BB19BA2431F}" srcOrd="4" destOrd="0" presId="urn:microsoft.com/office/officeart/2009/3/layout/IncreasingArrowsProcess"/>
    <dgm:cxn modelId="{E1904EB6-61E8-8743-A463-756BA7C400A9}" type="presParOf" srcId="{E2C14344-6FC2-A046-94E0-5ABD6939D6A2}" destId="{E974C892-E2A9-9948-96C4-C068F8EA73C7}" srcOrd="5"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8462ED-F474-43D9-81B3-BB6AE3E80626}" type="doc">
      <dgm:prSet loTypeId="urn:microsoft.com/office/officeart/2009/3/layout/StepUpProcess" loCatId="process" qsTypeId="urn:microsoft.com/office/officeart/2005/8/quickstyle/simple1" qsCatId="simple" csTypeId="urn:microsoft.com/office/officeart/2005/8/colors/colorful4" csCatId="colorful" phldr="1"/>
      <dgm:spPr/>
    </dgm:pt>
    <dgm:pt modelId="{B5690BEA-D812-4A62-B1F2-8C7EBDFFA54E}">
      <dgm:prSet phldrT="[Text]"/>
      <dgm:spPr/>
      <dgm:t>
        <a:bodyPr/>
        <a:lstStyle/>
        <a:p>
          <a:r>
            <a:rPr lang="en-US" dirty="0"/>
            <a:t>Problem Identified</a:t>
          </a:r>
        </a:p>
      </dgm:t>
    </dgm:pt>
    <dgm:pt modelId="{11BBA914-DAF1-418A-B9CA-811EB5B0767D}" type="parTrans" cxnId="{B42082A6-6639-42D8-9A5F-E862F1061DC5}">
      <dgm:prSet/>
      <dgm:spPr/>
      <dgm:t>
        <a:bodyPr/>
        <a:lstStyle/>
        <a:p>
          <a:endParaRPr lang="en-US"/>
        </a:p>
      </dgm:t>
    </dgm:pt>
    <dgm:pt modelId="{416345CF-FDEE-48CD-97F1-591AAC4A2C69}" type="sibTrans" cxnId="{B42082A6-6639-42D8-9A5F-E862F1061DC5}">
      <dgm:prSet/>
      <dgm:spPr/>
      <dgm:t>
        <a:bodyPr/>
        <a:lstStyle/>
        <a:p>
          <a:endParaRPr lang="en-US"/>
        </a:p>
      </dgm:t>
    </dgm:pt>
    <dgm:pt modelId="{059433CC-7D28-4834-B731-5EAF1C9F0901}">
      <dgm:prSet phldrT="[Text]"/>
      <dgm:spPr/>
      <dgm:t>
        <a:bodyPr/>
        <a:lstStyle/>
        <a:p>
          <a:r>
            <a:rPr lang="en-US" dirty="0"/>
            <a:t>Literature Review</a:t>
          </a:r>
        </a:p>
      </dgm:t>
    </dgm:pt>
    <dgm:pt modelId="{55F37C68-E0C9-42FF-9DA0-114E5F23C5EB}" type="parTrans" cxnId="{D739240E-CE42-44CC-8A4E-3EAC29393C51}">
      <dgm:prSet/>
      <dgm:spPr/>
      <dgm:t>
        <a:bodyPr/>
        <a:lstStyle/>
        <a:p>
          <a:endParaRPr lang="en-US"/>
        </a:p>
      </dgm:t>
    </dgm:pt>
    <dgm:pt modelId="{C94F9CBF-68BA-43D7-8184-B7512A8C1161}" type="sibTrans" cxnId="{D739240E-CE42-44CC-8A4E-3EAC29393C51}">
      <dgm:prSet/>
      <dgm:spPr/>
      <dgm:t>
        <a:bodyPr/>
        <a:lstStyle/>
        <a:p>
          <a:endParaRPr lang="en-US"/>
        </a:p>
      </dgm:t>
    </dgm:pt>
    <dgm:pt modelId="{FE016A98-2BDE-4FC1-89B4-1433794C0CC1}">
      <dgm:prSet phldrT="[Text]"/>
      <dgm:spPr/>
      <dgm:t>
        <a:bodyPr/>
        <a:lstStyle/>
        <a:p>
          <a:r>
            <a:rPr lang="en-US" dirty="0"/>
            <a:t>Research Method Design</a:t>
          </a:r>
        </a:p>
      </dgm:t>
    </dgm:pt>
    <dgm:pt modelId="{B59C46ED-0017-4E45-82D1-D2A261D96B62}" type="parTrans" cxnId="{ED50128D-47FD-443E-B800-D4D6ABDD30E1}">
      <dgm:prSet/>
      <dgm:spPr/>
      <dgm:t>
        <a:bodyPr/>
        <a:lstStyle/>
        <a:p>
          <a:endParaRPr lang="en-US"/>
        </a:p>
      </dgm:t>
    </dgm:pt>
    <dgm:pt modelId="{FB973E5D-B40C-4EEC-AB9D-BB33D229FC53}" type="sibTrans" cxnId="{ED50128D-47FD-443E-B800-D4D6ABDD30E1}">
      <dgm:prSet/>
      <dgm:spPr/>
      <dgm:t>
        <a:bodyPr/>
        <a:lstStyle/>
        <a:p>
          <a:endParaRPr lang="en-US"/>
        </a:p>
      </dgm:t>
    </dgm:pt>
    <dgm:pt modelId="{02ECDE80-1BF8-406D-A661-4CAF797A564D}">
      <dgm:prSet phldrT="[Text]"/>
      <dgm:spPr/>
      <dgm:t>
        <a:bodyPr/>
        <a:lstStyle/>
        <a:p>
          <a:r>
            <a:rPr lang="en-US" dirty="0"/>
            <a:t>IRB Approval (if applicable)</a:t>
          </a:r>
        </a:p>
      </dgm:t>
    </dgm:pt>
    <dgm:pt modelId="{19473EA3-71FE-4019-99B5-A2D46BDC7ED2}" type="parTrans" cxnId="{5652F40E-4CEF-494A-98F9-C634D080EC54}">
      <dgm:prSet/>
      <dgm:spPr/>
      <dgm:t>
        <a:bodyPr/>
        <a:lstStyle/>
        <a:p>
          <a:endParaRPr lang="en-US"/>
        </a:p>
      </dgm:t>
    </dgm:pt>
    <dgm:pt modelId="{3CA404D7-A108-4253-922D-B88D8DCD41F1}" type="sibTrans" cxnId="{5652F40E-4CEF-494A-98F9-C634D080EC54}">
      <dgm:prSet/>
      <dgm:spPr/>
      <dgm:t>
        <a:bodyPr/>
        <a:lstStyle/>
        <a:p>
          <a:endParaRPr lang="en-US"/>
        </a:p>
      </dgm:t>
    </dgm:pt>
    <dgm:pt modelId="{7DD353A8-B610-4071-9CF6-D543FE6E1B8C}">
      <dgm:prSet phldrT="[Text]"/>
      <dgm:spPr/>
      <dgm:t>
        <a:bodyPr/>
        <a:lstStyle/>
        <a:p>
          <a:r>
            <a:rPr lang="en-US" dirty="0"/>
            <a:t>Data Collection</a:t>
          </a:r>
        </a:p>
      </dgm:t>
    </dgm:pt>
    <dgm:pt modelId="{CF2E53A3-BAF7-4E36-8B38-8655FFA11CF9}" type="parTrans" cxnId="{FBDF23EE-A86F-4E3C-96D1-AE42A9CF4E70}">
      <dgm:prSet/>
      <dgm:spPr/>
      <dgm:t>
        <a:bodyPr/>
        <a:lstStyle/>
        <a:p>
          <a:endParaRPr lang="en-US"/>
        </a:p>
      </dgm:t>
    </dgm:pt>
    <dgm:pt modelId="{59898864-3953-4F7E-839F-D0259CC6A0FB}" type="sibTrans" cxnId="{FBDF23EE-A86F-4E3C-96D1-AE42A9CF4E70}">
      <dgm:prSet/>
      <dgm:spPr/>
      <dgm:t>
        <a:bodyPr/>
        <a:lstStyle/>
        <a:p>
          <a:endParaRPr lang="en-US"/>
        </a:p>
      </dgm:t>
    </dgm:pt>
    <dgm:pt modelId="{922B7C41-12AB-40FC-B2BE-4A88BA06B4FB}">
      <dgm:prSet phldrT="[Text]"/>
      <dgm:spPr/>
      <dgm:t>
        <a:bodyPr/>
        <a:lstStyle/>
        <a:p>
          <a:r>
            <a:rPr lang="en-US" dirty="0"/>
            <a:t>Research Questions</a:t>
          </a:r>
        </a:p>
      </dgm:t>
    </dgm:pt>
    <dgm:pt modelId="{036386BB-DBA7-407B-BC7D-7686F1ED5EF3}" type="parTrans" cxnId="{488201F4-9CA8-4A65-8FD4-E580C9548178}">
      <dgm:prSet/>
      <dgm:spPr/>
      <dgm:t>
        <a:bodyPr/>
        <a:lstStyle/>
        <a:p>
          <a:endParaRPr lang="en-US"/>
        </a:p>
      </dgm:t>
    </dgm:pt>
    <dgm:pt modelId="{C958E34F-6BFA-4FD4-B11C-A81EAEEF27E1}" type="sibTrans" cxnId="{488201F4-9CA8-4A65-8FD4-E580C9548178}">
      <dgm:prSet/>
      <dgm:spPr/>
      <dgm:t>
        <a:bodyPr/>
        <a:lstStyle/>
        <a:p>
          <a:endParaRPr lang="en-US"/>
        </a:p>
      </dgm:t>
    </dgm:pt>
    <dgm:pt modelId="{776A659D-D5EF-474C-BA25-E99C1B37DEEB}">
      <dgm:prSet phldrT="[Text]"/>
      <dgm:spPr/>
      <dgm:t>
        <a:bodyPr/>
        <a:lstStyle/>
        <a:p>
          <a:r>
            <a:rPr lang="en-US" dirty="0"/>
            <a:t>Write-Up</a:t>
          </a:r>
        </a:p>
      </dgm:t>
    </dgm:pt>
    <dgm:pt modelId="{1D890672-C543-436C-9FFD-EF6A389F6EBA}" type="parTrans" cxnId="{8F215200-DFE7-4FAD-8BCE-532A031865C7}">
      <dgm:prSet/>
      <dgm:spPr/>
      <dgm:t>
        <a:bodyPr/>
        <a:lstStyle/>
        <a:p>
          <a:endParaRPr lang="en-US"/>
        </a:p>
      </dgm:t>
    </dgm:pt>
    <dgm:pt modelId="{470352C3-4503-49F8-9312-8C2A69EC75E4}" type="sibTrans" cxnId="{8F215200-DFE7-4FAD-8BCE-532A031865C7}">
      <dgm:prSet/>
      <dgm:spPr/>
      <dgm:t>
        <a:bodyPr/>
        <a:lstStyle/>
        <a:p>
          <a:endParaRPr lang="en-US"/>
        </a:p>
      </dgm:t>
    </dgm:pt>
    <dgm:pt modelId="{076A0BFC-0A8F-4A32-9253-7B6BABE846D0}">
      <dgm:prSet phldrT="[Text]"/>
      <dgm:spPr/>
      <dgm:t>
        <a:bodyPr/>
        <a:lstStyle/>
        <a:p>
          <a:r>
            <a:rPr lang="en-US" dirty="0"/>
            <a:t>Data Analysis</a:t>
          </a:r>
        </a:p>
      </dgm:t>
    </dgm:pt>
    <dgm:pt modelId="{C61459F3-C917-4341-81B7-E2C5D7A098D4}" type="sibTrans" cxnId="{98A4C0ED-D713-48BA-8972-63D1B366E24C}">
      <dgm:prSet/>
      <dgm:spPr/>
      <dgm:t>
        <a:bodyPr/>
        <a:lstStyle/>
        <a:p>
          <a:endParaRPr lang="en-US"/>
        </a:p>
      </dgm:t>
    </dgm:pt>
    <dgm:pt modelId="{6ACCC516-BF6A-4B8D-A2DA-0AE17D93B4C1}" type="parTrans" cxnId="{98A4C0ED-D713-48BA-8972-63D1B366E24C}">
      <dgm:prSet/>
      <dgm:spPr/>
      <dgm:t>
        <a:bodyPr/>
        <a:lstStyle/>
        <a:p>
          <a:endParaRPr lang="en-US"/>
        </a:p>
      </dgm:t>
    </dgm:pt>
    <dgm:pt modelId="{B375D6FF-3F31-45C2-943A-47273443B1BF}" type="pres">
      <dgm:prSet presAssocID="{148462ED-F474-43D9-81B3-BB6AE3E80626}" presName="rootnode" presStyleCnt="0">
        <dgm:presLayoutVars>
          <dgm:chMax/>
          <dgm:chPref/>
          <dgm:dir/>
          <dgm:animLvl val="lvl"/>
        </dgm:presLayoutVars>
      </dgm:prSet>
      <dgm:spPr/>
    </dgm:pt>
    <dgm:pt modelId="{CE534DB2-327E-458F-8C25-ECE738081068}" type="pres">
      <dgm:prSet presAssocID="{B5690BEA-D812-4A62-B1F2-8C7EBDFFA54E}" presName="composite" presStyleCnt="0"/>
      <dgm:spPr/>
    </dgm:pt>
    <dgm:pt modelId="{0FE5FAC1-CDA8-4852-AB13-52579D378F97}" type="pres">
      <dgm:prSet presAssocID="{B5690BEA-D812-4A62-B1F2-8C7EBDFFA54E}" presName="LShape" presStyleLbl="alignNode1" presStyleIdx="0" presStyleCnt="15"/>
      <dgm:spPr/>
    </dgm:pt>
    <dgm:pt modelId="{2A22E188-49F3-4588-ABF1-0D1757A65411}" type="pres">
      <dgm:prSet presAssocID="{B5690BEA-D812-4A62-B1F2-8C7EBDFFA54E}" presName="ParentText" presStyleLbl="revTx" presStyleIdx="0" presStyleCnt="8">
        <dgm:presLayoutVars>
          <dgm:chMax val="0"/>
          <dgm:chPref val="0"/>
          <dgm:bulletEnabled val="1"/>
        </dgm:presLayoutVars>
      </dgm:prSet>
      <dgm:spPr/>
    </dgm:pt>
    <dgm:pt modelId="{5A2CD64A-514F-42E5-A0F9-7D9CF51085E4}" type="pres">
      <dgm:prSet presAssocID="{B5690BEA-D812-4A62-B1F2-8C7EBDFFA54E}" presName="Triangle" presStyleLbl="alignNode1" presStyleIdx="1" presStyleCnt="15"/>
      <dgm:spPr/>
    </dgm:pt>
    <dgm:pt modelId="{2BD7C32C-DF29-4349-8EBF-66C5B37A0844}" type="pres">
      <dgm:prSet presAssocID="{416345CF-FDEE-48CD-97F1-591AAC4A2C69}" presName="sibTrans" presStyleCnt="0"/>
      <dgm:spPr/>
    </dgm:pt>
    <dgm:pt modelId="{D769AD2B-3921-409A-82AA-8BC72B7C1DA9}" type="pres">
      <dgm:prSet presAssocID="{416345CF-FDEE-48CD-97F1-591AAC4A2C69}" presName="space" presStyleCnt="0"/>
      <dgm:spPr/>
    </dgm:pt>
    <dgm:pt modelId="{4145EE09-1B3D-48BE-9996-7D38F0CDBBC2}" type="pres">
      <dgm:prSet presAssocID="{922B7C41-12AB-40FC-B2BE-4A88BA06B4FB}" presName="composite" presStyleCnt="0"/>
      <dgm:spPr/>
    </dgm:pt>
    <dgm:pt modelId="{74D08680-FF7B-48F3-9145-3E9A40CBFE46}" type="pres">
      <dgm:prSet presAssocID="{922B7C41-12AB-40FC-B2BE-4A88BA06B4FB}" presName="LShape" presStyleLbl="alignNode1" presStyleIdx="2" presStyleCnt="15"/>
      <dgm:spPr/>
    </dgm:pt>
    <dgm:pt modelId="{E4A16766-8750-4D93-A5E5-3DA8EB4C1D7A}" type="pres">
      <dgm:prSet presAssocID="{922B7C41-12AB-40FC-B2BE-4A88BA06B4FB}" presName="ParentText" presStyleLbl="revTx" presStyleIdx="1" presStyleCnt="8">
        <dgm:presLayoutVars>
          <dgm:chMax val="0"/>
          <dgm:chPref val="0"/>
          <dgm:bulletEnabled val="1"/>
        </dgm:presLayoutVars>
      </dgm:prSet>
      <dgm:spPr/>
    </dgm:pt>
    <dgm:pt modelId="{A192D073-9857-48DF-829B-72DFC63F418F}" type="pres">
      <dgm:prSet presAssocID="{922B7C41-12AB-40FC-B2BE-4A88BA06B4FB}" presName="Triangle" presStyleLbl="alignNode1" presStyleIdx="3" presStyleCnt="15"/>
      <dgm:spPr/>
    </dgm:pt>
    <dgm:pt modelId="{CA17A30B-A30E-405C-A5BE-1CC2808DB503}" type="pres">
      <dgm:prSet presAssocID="{C958E34F-6BFA-4FD4-B11C-A81EAEEF27E1}" presName="sibTrans" presStyleCnt="0"/>
      <dgm:spPr/>
    </dgm:pt>
    <dgm:pt modelId="{230DB117-DEFE-4510-A8FF-E88BF6E5ADF9}" type="pres">
      <dgm:prSet presAssocID="{C958E34F-6BFA-4FD4-B11C-A81EAEEF27E1}" presName="space" presStyleCnt="0"/>
      <dgm:spPr/>
    </dgm:pt>
    <dgm:pt modelId="{29D5FAA7-9866-47C0-B645-6A3E71998029}" type="pres">
      <dgm:prSet presAssocID="{059433CC-7D28-4834-B731-5EAF1C9F0901}" presName="composite" presStyleCnt="0"/>
      <dgm:spPr/>
    </dgm:pt>
    <dgm:pt modelId="{A31177EC-158C-4DDC-9D57-CD1DDC64CD38}" type="pres">
      <dgm:prSet presAssocID="{059433CC-7D28-4834-B731-5EAF1C9F0901}" presName="LShape" presStyleLbl="alignNode1" presStyleIdx="4" presStyleCnt="15"/>
      <dgm:spPr/>
    </dgm:pt>
    <dgm:pt modelId="{AFB1CF0E-76A0-4581-AC52-937F2B0883C2}" type="pres">
      <dgm:prSet presAssocID="{059433CC-7D28-4834-B731-5EAF1C9F0901}" presName="ParentText" presStyleLbl="revTx" presStyleIdx="2" presStyleCnt="8">
        <dgm:presLayoutVars>
          <dgm:chMax val="0"/>
          <dgm:chPref val="0"/>
          <dgm:bulletEnabled val="1"/>
        </dgm:presLayoutVars>
      </dgm:prSet>
      <dgm:spPr/>
    </dgm:pt>
    <dgm:pt modelId="{F89B987A-8F3B-49EA-8FAF-1826462D4297}" type="pres">
      <dgm:prSet presAssocID="{059433CC-7D28-4834-B731-5EAF1C9F0901}" presName="Triangle" presStyleLbl="alignNode1" presStyleIdx="5" presStyleCnt="15"/>
      <dgm:spPr/>
    </dgm:pt>
    <dgm:pt modelId="{08AD76E2-5B76-4531-BB6C-BC147B6903AB}" type="pres">
      <dgm:prSet presAssocID="{C94F9CBF-68BA-43D7-8184-B7512A8C1161}" presName="sibTrans" presStyleCnt="0"/>
      <dgm:spPr/>
    </dgm:pt>
    <dgm:pt modelId="{AA733278-3BD4-4195-9C8E-6C2FD750AAB2}" type="pres">
      <dgm:prSet presAssocID="{C94F9CBF-68BA-43D7-8184-B7512A8C1161}" presName="space" presStyleCnt="0"/>
      <dgm:spPr/>
    </dgm:pt>
    <dgm:pt modelId="{3A838245-5C89-4892-9954-7F2F233B31A5}" type="pres">
      <dgm:prSet presAssocID="{FE016A98-2BDE-4FC1-89B4-1433794C0CC1}" presName="composite" presStyleCnt="0"/>
      <dgm:spPr/>
    </dgm:pt>
    <dgm:pt modelId="{E3E0CF2E-6ED2-4F36-A13C-62A81117466C}" type="pres">
      <dgm:prSet presAssocID="{FE016A98-2BDE-4FC1-89B4-1433794C0CC1}" presName="LShape" presStyleLbl="alignNode1" presStyleIdx="6" presStyleCnt="15"/>
      <dgm:spPr/>
    </dgm:pt>
    <dgm:pt modelId="{51DF5621-D957-4313-8AFB-29E262925C47}" type="pres">
      <dgm:prSet presAssocID="{FE016A98-2BDE-4FC1-89B4-1433794C0CC1}" presName="ParentText" presStyleLbl="revTx" presStyleIdx="3" presStyleCnt="8">
        <dgm:presLayoutVars>
          <dgm:chMax val="0"/>
          <dgm:chPref val="0"/>
          <dgm:bulletEnabled val="1"/>
        </dgm:presLayoutVars>
      </dgm:prSet>
      <dgm:spPr/>
    </dgm:pt>
    <dgm:pt modelId="{03F5044D-DDA6-4AAE-B17A-BC34C5C0BB08}" type="pres">
      <dgm:prSet presAssocID="{FE016A98-2BDE-4FC1-89B4-1433794C0CC1}" presName="Triangle" presStyleLbl="alignNode1" presStyleIdx="7" presStyleCnt="15"/>
      <dgm:spPr/>
    </dgm:pt>
    <dgm:pt modelId="{61802EF3-8B3B-489D-AADD-5FE3E19F4AA8}" type="pres">
      <dgm:prSet presAssocID="{FB973E5D-B40C-4EEC-AB9D-BB33D229FC53}" presName="sibTrans" presStyleCnt="0"/>
      <dgm:spPr/>
    </dgm:pt>
    <dgm:pt modelId="{6628C960-7C72-4C4F-9ACC-EC14669734F9}" type="pres">
      <dgm:prSet presAssocID="{FB973E5D-B40C-4EEC-AB9D-BB33D229FC53}" presName="space" presStyleCnt="0"/>
      <dgm:spPr/>
    </dgm:pt>
    <dgm:pt modelId="{5119D2E7-495B-46F2-950B-6F3FCA8F8361}" type="pres">
      <dgm:prSet presAssocID="{02ECDE80-1BF8-406D-A661-4CAF797A564D}" presName="composite" presStyleCnt="0"/>
      <dgm:spPr/>
    </dgm:pt>
    <dgm:pt modelId="{60BBC7C8-8D68-4C78-A060-AFDF0C45739B}" type="pres">
      <dgm:prSet presAssocID="{02ECDE80-1BF8-406D-A661-4CAF797A564D}" presName="LShape" presStyleLbl="alignNode1" presStyleIdx="8" presStyleCnt="15"/>
      <dgm:spPr/>
    </dgm:pt>
    <dgm:pt modelId="{33FC7B4F-C9C2-4C79-AE3A-D939DF866D05}" type="pres">
      <dgm:prSet presAssocID="{02ECDE80-1BF8-406D-A661-4CAF797A564D}" presName="ParentText" presStyleLbl="revTx" presStyleIdx="4" presStyleCnt="8">
        <dgm:presLayoutVars>
          <dgm:chMax val="0"/>
          <dgm:chPref val="0"/>
          <dgm:bulletEnabled val="1"/>
        </dgm:presLayoutVars>
      </dgm:prSet>
      <dgm:spPr/>
    </dgm:pt>
    <dgm:pt modelId="{2644393E-A772-4FAD-86F6-C4D79FE356B1}" type="pres">
      <dgm:prSet presAssocID="{02ECDE80-1BF8-406D-A661-4CAF797A564D}" presName="Triangle" presStyleLbl="alignNode1" presStyleIdx="9" presStyleCnt="15"/>
      <dgm:spPr/>
    </dgm:pt>
    <dgm:pt modelId="{DC7E4A3C-CCA0-4FD8-B41E-31C8847D995C}" type="pres">
      <dgm:prSet presAssocID="{3CA404D7-A108-4253-922D-B88D8DCD41F1}" presName="sibTrans" presStyleCnt="0"/>
      <dgm:spPr/>
    </dgm:pt>
    <dgm:pt modelId="{89168426-2B2F-4339-829B-A2230072EAE1}" type="pres">
      <dgm:prSet presAssocID="{3CA404D7-A108-4253-922D-B88D8DCD41F1}" presName="space" presStyleCnt="0"/>
      <dgm:spPr/>
    </dgm:pt>
    <dgm:pt modelId="{34708338-C16F-4359-A5DD-128665EE234C}" type="pres">
      <dgm:prSet presAssocID="{7DD353A8-B610-4071-9CF6-D543FE6E1B8C}" presName="composite" presStyleCnt="0"/>
      <dgm:spPr/>
    </dgm:pt>
    <dgm:pt modelId="{99E5A63E-DC5F-4494-ACFE-9A7BAE49B2A5}" type="pres">
      <dgm:prSet presAssocID="{7DD353A8-B610-4071-9CF6-D543FE6E1B8C}" presName="LShape" presStyleLbl="alignNode1" presStyleIdx="10" presStyleCnt="15"/>
      <dgm:spPr/>
    </dgm:pt>
    <dgm:pt modelId="{86A1B1CE-6509-4951-AC23-196DE34EA909}" type="pres">
      <dgm:prSet presAssocID="{7DD353A8-B610-4071-9CF6-D543FE6E1B8C}" presName="ParentText" presStyleLbl="revTx" presStyleIdx="5" presStyleCnt="8">
        <dgm:presLayoutVars>
          <dgm:chMax val="0"/>
          <dgm:chPref val="0"/>
          <dgm:bulletEnabled val="1"/>
        </dgm:presLayoutVars>
      </dgm:prSet>
      <dgm:spPr/>
    </dgm:pt>
    <dgm:pt modelId="{E2BE5AE9-73C1-4626-8594-30ABE902BD7F}" type="pres">
      <dgm:prSet presAssocID="{7DD353A8-B610-4071-9CF6-D543FE6E1B8C}" presName="Triangle" presStyleLbl="alignNode1" presStyleIdx="11" presStyleCnt="15"/>
      <dgm:spPr/>
    </dgm:pt>
    <dgm:pt modelId="{BF33EA8E-30EB-4C8D-B5A8-D80B2967E2AA}" type="pres">
      <dgm:prSet presAssocID="{59898864-3953-4F7E-839F-D0259CC6A0FB}" presName="sibTrans" presStyleCnt="0"/>
      <dgm:spPr/>
    </dgm:pt>
    <dgm:pt modelId="{27400F64-4C35-42C2-96AF-547ACC43988D}" type="pres">
      <dgm:prSet presAssocID="{59898864-3953-4F7E-839F-D0259CC6A0FB}" presName="space" presStyleCnt="0"/>
      <dgm:spPr/>
    </dgm:pt>
    <dgm:pt modelId="{DD641D19-4A90-4D4D-AA7B-7FD1A42108A4}" type="pres">
      <dgm:prSet presAssocID="{076A0BFC-0A8F-4A32-9253-7B6BABE846D0}" presName="composite" presStyleCnt="0"/>
      <dgm:spPr/>
    </dgm:pt>
    <dgm:pt modelId="{E23289A9-D292-4B54-BD5B-AB3971B14FB4}" type="pres">
      <dgm:prSet presAssocID="{076A0BFC-0A8F-4A32-9253-7B6BABE846D0}" presName="LShape" presStyleLbl="alignNode1" presStyleIdx="12" presStyleCnt="15"/>
      <dgm:spPr/>
    </dgm:pt>
    <dgm:pt modelId="{16B87087-10FC-491F-BDD4-012F445945AD}" type="pres">
      <dgm:prSet presAssocID="{076A0BFC-0A8F-4A32-9253-7B6BABE846D0}" presName="ParentText" presStyleLbl="revTx" presStyleIdx="6" presStyleCnt="8">
        <dgm:presLayoutVars>
          <dgm:chMax val="0"/>
          <dgm:chPref val="0"/>
          <dgm:bulletEnabled val="1"/>
        </dgm:presLayoutVars>
      </dgm:prSet>
      <dgm:spPr/>
    </dgm:pt>
    <dgm:pt modelId="{EC355500-0A3A-474E-9CB6-DA57370DA15B}" type="pres">
      <dgm:prSet presAssocID="{076A0BFC-0A8F-4A32-9253-7B6BABE846D0}" presName="Triangle" presStyleLbl="alignNode1" presStyleIdx="13" presStyleCnt="15"/>
      <dgm:spPr/>
    </dgm:pt>
    <dgm:pt modelId="{3EE7592D-4E6D-43DC-9E34-074C05E5138D}" type="pres">
      <dgm:prSet presAssocID="{C61459F3-C917-4341-81B7-E2C5D7A098D4}" presName="sibTrans" presStyleCnt="0"/>
      <dgm:spPr/>
    </dgm:pt>
    <dgm:pt modelId="{C4AFE80F-9BCC-4B01-B017-DAD3B007BCFC}" type="pres">
      <dgm:prSet presAssocID="{C61459F3-C917-4341-81B7-E2C5D7A098D4}" presName="space" presStyleCnt="0"/>
      <dgm:spPr/>
    </dgm:pt>
    <dgm:pt modelId="{78772DDF-82AC-4353-A51D-3F412515D9F8}" type="pres">
      <dgm:prSet presAssocID="{776A659D-D5EF-474C-BA25-E99C1B37DEEB}" presName="composite" presStyleCnt="0"/>
      <dgm:spPr/>
    </dgm:pt>
    <dgm:pt modelId="{139DAA74-FE52-4012-AC2E-8D3FE6880666}" type="pres">
      <dgm:prSet presAssocID="{776A659D-D5EF-474C-BA25-E99C1B37DEEB}" presName="LShape" presStyleLbl="alignNode1" presStyleIdx="14" presStyleCnt="15"/>
      <dgm:spPr/>
    </dgm:pt>
    <dgm:pt modelId="{3701F513-2AD3-4384-818D-090D9132FC2F}" type="pres">
      <dgm:prSet presAssocID="{776A659D-D5EF-474C-BA25-E99C1B37DEEB}" presName="ParentText" presStyleLbl="revTx" presStyleIdx="7" presStyleCnt="8">
        <dgm:presLayoutVars>
          <dgm:chMax val="0"/>
          <dgm:chPref val="0"/>
          <dgm:bulletEnabled val="1"/>
        </dgm:presLayoutVars>
      </dgm:prSet>
      <dgm:spPr/>
    </dgm:pt>
  </dgm:ptLst>
  <dgm:cxnLst>
    <dgm:cxn modelId="{8F215200-DFE7-4FAD-8BCE-532A031865C7}" srcId="{148462ED-F474-43D9-81B3-BB6AE3E80626}" destId="{776A659D-D5EF-474C-BA25-E99C1B37DEEB}" srcOrd="7" destOrd="0" parTransId="{1D890672-C543-436C-9FFD-EF6A389F6EBA}" sibTransId="{470352C3-4503-49F8-9312-8C2A69EC75E4}"/>
    <dgm:cxn modelId="{BF4F1E01-1381-4BA3-9191-87E6BBD0C2D9}" type="presOf" srcId="{FE016A98-2BDE-4FC1-89B4-1433794C0CC1}" destId="{51DF5621-D957-4313-8AFB-29E262925C47}" srcOrd="0" destOrd="0" presId="urn:microsoft.com/office/officeart/2009/3/layout/StepUpProcess"/>
    <dgm:cxn modelId="{D739240E-CE42-44CC-8A4E-3EAC29393C51}" srcId="{148462ED-F474-43D9-81B3-BB6AE3E80626}" destId="{059433CC-7D28-4834-B731-5EAF1C9F0901}" srcOrd="2" destOrd="0" parTransId="{55F37C68-E0C9-42FF-9DA0-114E5F23C5EB}" sibTransId="{C94F9CBF-68BA-43D7-8184-B7512A8C1161}"/>
    <dgm:cxn modelId="{5652F40E-4CEF-494A-98F9-C634D080EC54}" srcId="{148462ED-F474-43D9-81B3-BB6AE3E80626}" destId="{02ECDE80-1BF8-406D-A661-4CAF797A564D}" srcOrd="4" destOrd="0" parTransId="{19473EA3-71FE-4019-99B5-A2D46BDC7ED2}" sibTransId="{3CA404D7-A108-4253-922D-B88D8DCD41F1}"/>
    <dgm:cxn modelId="{3900FD0F-DDFF-4DA7-83D6-10044FA1DE8D}" type="presOf" srcId="{076A0BFC-0A8F-4A32-9253-7B6BABE846D0}" destId="{16B87087-10FC-491F-BDD4-012F445945AD}" srcOrd="0" destOrd="0" presId="urn:microsoft.com/office/officeart/2009/3/layout/StepUpProcess"/>
    <dgm:cxn modelId="{F9270123-0C2A-4F75-90BE-7B227B5337C5}" type="presOf" srcId="{776A659D-D5EF-474C-BA25-E99C1B37DEEB}" destId="{3701F513-2AD3-4384-818D-090D9132FC2F}" srcOrd="0" destOrd="0" presId="urn:microsoft.com/office/officeart/2009/3/layout/StepUpProcess"/>
    <dgm:cxn modelId="{F7793B2A-0977-42E7-849D-F93613EAB516}" type="presOf" srcId="{B5690BEA-D812-4A62-B1F2-8C7EBDFFA54E}" destId="{2A22E188-49F3-4588-ABF1-0D1757A65411}" srcOrd="0" destOrd="0" presId="urn:microsoft.com/office/officeart/2009/3/layout/StepUpProcess"/>
    <dgm:cxn modelId="{FEF3A945-B92A-4CFE-A3AA-33EA7F43A59F}" type="presOf" srcId="{02ECDE80-1BF8-406D-A661-4CAF797A564D}" destId="{33FC7B4F-C9C2-4C79-AE3A-D939DF866D05}" srcOrd="0" destOrd="0" presId="urn:microsoft.com/office/officeart/2009/3/layout/StepUpProcess"/>
    <dgm:cxn modelId="{1A4ED37F-922B-4B27-968E-2A730B453A69}" type="presOf" srcId="{148462ED-F474-43D9-81B3-BB6AE3E80626}" destId="{B375D6FF-3F31-45C2-943A-47273443B1BF}" srcOrd="0" destOrd="0" presId="urn:microsoft.com/office/officeart/2009/3/layout/StepUpProcess"/>
    <dgm:cxn modelId="{ED50128D-47FD-443E-B800-D4D6ABDD30E1}" srcId="{148462ED-F474-43D9-81B3-BB6AE3E80626}" destId="{FE016A98-2BDE-4FC1-89B4-1433794C0CC1}" srcOrd="3" destOrd="0" parTransId="{B59C46ED-0017-4E45-82D1-D2A261D96B62}" sibTransId="{FB973E5D-B40C-4EEC-AB9D-BB33D229FC53}"/>
    <dgm:cxn modelId="{B42082A6-6639-42D8-9A5F-E862F1061DC5}" srcId="{148462ED-F474-43D9-81B3-BB6AE3E80626}" destId="{B5690BEA-D812-4A62-B1F2-8C7EBDFFA54E}" srcOrd="0" destOrd="0" parTransId="{11BBA914-DAF1-418A-B9CA-811EB5B0767D}" sibTransId="{416345CF-FDEE-48CD-97F1-591AAC4A2C69}"/>
    <dgm:cxn modelId="{90B0FCE1-FD65-49CF-AEFA-277746805D72}" type="presOf" srcId="{7DD353A8-B610-4071-9CF6-D543FE6E1B8C}" destId="{86A1B1CE-6509-4951-AC23-196DE34EA909}" srcOrd="0" destOrd="0" presId="urn:microsoft.com/office/officeart/2009/3/layout/StepUpProcess"/>
    <dgm:cxn modelId="{98A4C0ED-D713-48BA-8972-63D1B366E24C}" srcId="{148462ED-F474-43D9-81B3-BB6AE3E80626}" destId="{076A0BFC-0A8F-4A32-9253-7B6BABE846D0}" srcOrd="6" destOrd="0" parTransId="{6ACCC516-BF6A-4B8D-A2DA-0AE17D93B4C1}" sibTransId="{C61459F3-C917-4341-81B7-E2C5D7A098D4}"/>
    <dgm:cxn modelId="{FBDF23EE-A86F-4E3C-96D1-AE42A9CF4E70}" srcId="{148462ED-F474-43D9-81B3-BB6AE3E80626}" destId="{7DD353A8-B610-4071-9CF6-D543FE6E1B8C}" srcOrd="5" destOrd="0" parTransId="{CF2E53A3-BAF7-4E36-8B38-8655FFA11CF9}" sibTransId="{59898864-3953-4F7E-839F-D0259CC6A0FB}"/>
    <dgm:cxn modelId="{46463FEE-0418-496D-B38F-613D06E610F6}" type="presOf" srcId="{922B7C41-12AB-40FC-B2BE-4A88BA06B4FB}" destId="{E4A16766-8750-4D93-A5E5-3DA8EB4C1D7A}" srcOrd="0" destOrd="0" presId="urn:microsoft.com/office/officeart/2009/3/layout/StepUpProcess"/>
    <dgm:cxn modelId="{EB3C13F3-C0AB-4CD5-8B12-83B0DCE13E0A}" type="presOf" srcId="{059433CC-7D28-4834-B731-5EAF1C9F0901}" destId="{AFB1CF0E-76A0-4581-AC52-937F2B0883C2}" srcOrd="0" destOrd="0" presId="urn:microsoft.com/office/officeart/2009/3/layout/StepUpProcess"/>
    <dgm:cxn modelId="{488201F4-9CA8-4A65-8FD4-E580C9548178}" srcId="{148462ED-F474-43D9-81B3-BB6AE3E80626}" destId="{922B7C41-12AB-40FC-B2BE-4A88BA06B4FB}" srcOrd="1" destOrd="0" parTransId="{036386BB-DBA7-407B-BC7D-7686F1ED5EF3}" sibTransId="{C958E34F-6BFA-4FD4-B11C-A81EAEEF27E1}"/>
    <dgm:cxn modelId="{38E47BC1-F835-4DDC-BA00-5A0549B89A71}" type="presParOf" srcId="{B375D6FF-3F31-45C2-943A-47273443B1BF}" destId="{CE534DB2-327E-458F-8C25-ECE738081068}" srcOrd="0" destOrd="0" presId="urn:microsoft.com/office/officeart/2009/3/layout/StepUpProcess"/>
    <dgm:cxn modelId="{CB54D84F-B7A9-4D19-B68F-523D801574D7}" type="presParOf" srcId="{CE534DB2-327E-458F-8C25-ECE738081068}" destId="{0FE5FAC1-CDA8-4852-AB13-52579D378F97}" srcOrd="0" destOrd="0" presId="urn:microsoft.com/office/officeart/2009/3/layout/StepUpProcess"/>
    <dgm:cxn modelId="{04B68D7E-59E2-4FA9-9CD2-1938FDA85AF9}" type="presParOf" srcId="{CE534DB2-327E-458F-8C25-ECE738081068}" destId="{2A22E188-49F3-4588-ABF1-0D1757A65411}" srcOrd="1" destOrd="0" presId="urn:microsoft.com/office/officeart/2009/3/layout/StepUpProcess"/>
    <dgm:cxn modelId="{4B128F24-4D04-4AD9-BE81-C45E8924B8FA}" type="presParOf" srcId="{CE534DB2-327E-458F-8C25-ECE738081068}" destId="{5A2CD64A-514F-42E5-A0F9-7D9CF51085E4}" srcOrd="2" destOrd="0" presId="urn:microsoft.com/office/officeart/2009/3/layout/StepUpProcess"/>
    <dgm:cxn modelId="{11E400C0-C4E9-49DA-A256-DC6033C1E5E2}" type="presParOf" srcId="{B375D6FF-3F31-45C2-943A-47273443B1BF}" destId="{2BD7C32C-DF29-4349-8EBF-66C5B37A0844}" srcOrd="1" destOrd="0" presId="urn:microsoft.com/office/officeart/2009/3/layout/StepUpProcess"/>
    <dgm:cxn modelId="{B0AFC84F-D759-4C89-805A-3CBB7D65FD2F}" type="presParOf" srcId="{2BD7C32C-DF29-4349-8EBF-66C5B37A0844}" destId="{D769AD2B-3921-409A-82AA-8BC72B7C1DA9}" srcOrd="0" destOrd="0" presId="urn:microsoft.com/office/officeart/2009/3/layout/StepUpProcess"/>
    <dgm:cxn modelId="{1C3A4E9B-0E81-429B-AB5C-5433357A8A17}" type="presParOf" srcId="{B375D6FF-3F31-45C2-943A-47273443B1BF}" destId="{4145EE09-1B3D-48BE-9996-7D38F0CDBBC2}" srcOrd="2" destOrd="0" presId="urn:microsoft.com/office/officeart/2009/3/layout/StepUpProcess"/>
    <dgm:cxn modelId="{24D14EBD-8E63-4DA1-825F-7BF9318A63A1}" type="presParOf" srcId="{4145EE09-1B3D-48BE-9996-7D38F0CDBBC2}" destId="{74D08680-FF7B-48F3-9145-3E9A40CBFE46}" srcOrd="0" destOrd="0" presId="urn:microsoft.com/office/officeart/2009/3/layout/StepUpProcess"/>
    <dgm:cxn modelId="{CD391D66-2BD8-4585-941B-974E44B1FAF0}" type="presParOf" srcId="{4145EE09-1B3D-48BE-9996-7D38F0CDBBC2}" destId="{E4A16766-8750-4D93-A5E5-3DA8EB4C1D7A}" srcOrd="1" destOrd="0" presId="urn:microsoft.com/office/officeart/2009/3/layout/StepUpProcess"/>
    <dgm:cxn modelId="{C63C3E33-ACF0-4142-BF9B-9E1B76C17D07}" type="presParOf" srcId="{4145EE09-1B3D-48BE-9996-7D38F0CDBBC2}" destId="{A192D073-9857-48DF-829B-72DFC63F418F}" srcOrd="2" destOrd="0" presId="urn:microsoft.com/office/officeart/2009/3/layout/StepUpProcess"/>
    <dgm:cxn modelId="{2181477B-16AA-4BA4-990A-A2D4FED21B54}" type="presParOf" srcId="{B375D6FF-3F31-45C2-943A-47273443B1BF}" destId="{CA17A30B-A30E-405C-A5BE-1CC2808DB503}" srcOrd="3" destOrd="0" presId="urn:microsoft.com/office/officeart/2009/3/layout/StepUpProcess"/>
    <dgm:cxn modelId="{B91820EF-0A30-4BBE-946B-6DC371C5A62D}" type="presParOf" srcId="{CA17A30B-A30E-405C-A5BE-1CC2808DB503}" destId="{230DB117-DEFE-4510-A8FF-E88BF6E5ADF9}" srcOrd="0" destOrd="0" presId="urn:microsoft.com/office/officeart/2009/3/layout/StepUpProcess"/>
    <dgm:cxn modelId="{DF9186A1-AD6A-4E2B-80A3-568FCD990C25}" type="presParOf" srcId="{B375D6FF-3F31-45C2-943A-47273443B1BF}" destId="{29D5FAA7-9866-47C0-B645-6A3E71998029}" srcOrd="4" destOrd="0" presId="urn:microsoft.com/office/officeart/2009/3/layout/StepUpProcess"/>
    <dgm:cxn modelId="{8C377142-B42B-49B5-B62B-CDF5439D363E}" type="presParOf" srcId="{29D5FAA7-9866-47C0-B645-6A3E71998029}" destId="{A31177EC-158C-4DDC-9D57-CD1DDC64CD38}" srcOrd="0" destOrd="0" presId="urn:microsoft.com/office/officeart/2009/3/layout/StepUpProcess"/>
    <dgm:cxn modelId="{917EF8EB-7F95-4EE2-946F-DC60FD7FAC24}" type="presParOf" srcId="{29D5FAA7-9866-47C0-B645-6A3E71998029}" destId="{AFB1CF0E-76A0-4581-AC52-937F2B0883C2}" srcOrd="1" destOrd="0" presId="urn:microsoft.com/office/officeart/2009/3/layout/StepUpProcess"/>
    <dgm:cxn modelId="{B470DFC5-0113-42AA-91C1-4A9A3DD8F94C}" type="presParOf" srcId="{29D5FAA7-9866-47C0-B645-6A3E71998029}" destId="{F89B987A-8F3B-49EA-8FAF-1826462D4297}" srcOrd="2" destOrd="0" presId="urn:microsoft.com/office/officeart/2009/3/layout/StepUpProcess"/>
    <dgm:cxn modelId="{8FFF5A6F-B8DB-431B-BC55-AC790E7C76C4}" type="presParOf" srcId="{B375D6FF-3F31-45C2-943A-47273443B1BF}" destId="{08AD76E2-5B76-4531-BB6C-BC147B6903AB}" srcOrd="5" destOrd="0" presId="urn:microsoft.com/office/officeart/2009/3/layout/StepUpProcess"/>
    <dgm:cxn modelId="{C79CE912-B040-4A16-A229-177E66AD2D97}" type="presParOf" srcId="{08AD76E2-5B76-4531-BB6C-BC147B6903AB}" destId="{AA733278-3BD4-4195-9C8E-6C2FD750AAB2}" srcOrd="0" destOrd="0" presId="urn:microsoft.com/office/officeart/2009/3/layout/StepUpProcess"/>
    <dgm:cxn modelId="{22251A4E-76C6-47A4-9462-BF4835B06234}" type="presParOf" srcId="{B375D6FF-3F31-45C2-943A-47273443B1BF}" destId="{3A838245-5C89-4892-9954-7F2F233B31A5}" srcOrd="6" destOrd="0" presId="urn:microsoft.com/office/officeart/2009/3/layout/StepUpProcess"/>
    <dgm:cxn modelId="{4087669D-C8D9-4256-B502-C39C5501028D}" type="presParOf" srcId="{3A838245-5C89-4892-9954-7F2F233B31A5}" destId="{E3E0CF2E-6ED2-4F36-A13C-62A81117466C}" srcOrd="0" destOrd="0" presId="urn:microsoft.com/office/officeart/2009/3/layout/StepUpProcess"/>
    <dgm:cxn modelId="{2A3AC393-F673-4099-BC2A-FB4C89F5198B}" type="presParOf" srcId="{3A838245-5C89-4892-9954-7F2F233B31A5}" destId="{51DF5621-D957-4313-8AFB-29E262925C47}" srcOrd="1" destOrd="0" presId="urn:microsoft.com/office/officeart/2009/3/layout/StepUpProcess"/>
    <dgm:cxn modelId="{AD2A8811-CDCE-438C-9D5A-D92D9642C302}" type="presParOf" srcId="{3A838245-5C89-4892-9954-7F2F233B31A5}" destId="{03F5044D-DDA6-4AAE-B17A-BC34C5C0BB08}" srcOrd="2" destOrd="0" presId="urn:microsoft.com/office/officeart/2009/3/layout/StepUpProcess"/>
    <dgm:cxn modelId="{9292B3E0-B8BE-4C0A-B8E3-5AB79217700A}" type="presParOf" srcId="{B375D6FF-3F31-45C2-943A-47273443B1BF}" destId="{61802EF3-8B3B-489D-AADD-5FE3E19F4AA8}" srcOrd="7" destOrd="0" presId="urn:microsoft.com/office/officeart/2009/3/layout/StepUpProcess"/>
    <dgm:cxn modelId="{601668F9-8E30-43CC-B503-F28FEC2ED7CF}" type="presParOf" srcId="{61802EF3-8B3B-489D-AADD-5FE3E19F4AA8}" destId="{6628C960-7C72-4C4F-9ACC-EC14669734F9}" srcOrd="0" destOrd="0" presId="urn:microsoft.com/office/officeart/2009/3/layout/StepUpProcess"/>
    <dgm:cxn modelId="{2401963B-A9CB-4C1D-942F-A81562046FCA}" type="presParOf" srcId="{B375D6FF-3F31-45C2-943A-47273443B1BF}" destId="{5119D2E7-495B-46F2-950B-6F3FCA8F8361}" srcOrd="8" destOrd="0" presId="urn:microsoft.com/office/officeart/2009/3/layout/StepUpProcess"/>
    <dgm:cxn modelId="{8DA5E1B4-0836-4C8E-8763-8D38DF6CDE18}" type="presParOf" srcId="{5119D2E7-495B-46F2-950B-6F3FCA8F8361}" destId="{60BBC7C8-8D68-4C78-A060-AFDF0C45739B}" srcOrd="0" destOrd="0" presId="urn:microsoft.com/office/officeart/2009/3/layout/StepUpProcess"/>
    <dgm:cxn modelId="{9FAADF1D-8A78-4DBA-98A7-DF73095CD2A3}" type="presParOf" srcId="{5119D2E7-495B-46F2-950B-6F3FCA8F8361}" destId="{33FC7B4F-C9C2-4C79-AE3A-D939DF866D05}" srcOrd="1" destOrd="0" presId="urn:microsoft.com/office/officeart/2009/3/layout/StepUpProcess"/>
    <dgm:cxn modelId="{8C45699A-BE0F-4530-9F9C-D65F507975E6}" type="presParOf" srcId="{5119D2E7-495B-46F2-950B-6F3FCA8F8361}" destId="{2644393E-A772-4FAD-86F6-C4D79FE356B1}" srcOrd="2" destOrd="0" presId="urn:microsoft.com/office/officeart/2009/3/layout/StepUpProcess"/>
    <dgm:cxn modelId="{5F9505F5-8EA7-4DD5-B426-434077F62CD3}" type="presParOf" srcId="{B375D6FF-3F31-45C2-943A-47273443B1BF}" destId="{DC7E4A3C-CCA0-4FD8-B41E-31C8847D995C}" srcOrd="9" destOrd="0" presId="urn:microsoft.com/office/officeart/2009/3/layout/StepUpProcess"/>
    <dgm:cxn modelId="{A2053708-76B0-4258-8DF3-8EAE0A9394C7}" type="presParOf" srcId="{DC7E4A3C-CCA0-4FD8-B41E-31C8847D995C}" destId="{89168426-2B2F-4339-829B-A2230072EAE1}" srcOrd="0" destOrd="0" presId="urn:microsoft.com/office/officeart/2009/3/layout/StepUpProcess"/>
    <dgm:cxn modelId="{9CC199BE-AD9F-47F1-A100-723B33AEF592}" type="presParOf" srcId="{B375D6FF-3F31-45C2-943A-47273443B1BF}" destId="{34708338-C16F-4359-A5DD-128665EE234C}" srcOrd="10" destOrd="0" presId="urn:microsoft.com/office/officeart/2009/3/layout/StepUpProcess"/>
    <dgm:cxn modelId="{30B4C871-C7EA-4BD8-AC5D-748624DD135C}" type="presParOf" srcId="{34708338-C16F-4359-A5DD-128665EE234C}" destId="{99E5A63E-DC5F-4494-ACFE-9A7BAE49B2A5}" srcOrd="0" destOrd="0" presId="urn:microsoft.com/office/officeart/2009/3/layout/StepUpProcess"/>
    <dgm:cxn modelId="{16DEF28A-0DE1-4400-AF1E-C8F9BF511671}" type="presParOf" srcId="{34708338-C16F-4359-A5DD-128665EE234C}" destId="{86A1B1CE-6509-4951-AC23-196DE34EA909}" srcOrd="1" destOrd="0" presId="urn:microsoft.com/office/officeart/2009/3/layout/StepUpProcess"/>
    <dgm:cxn modelId="{30C5CE4C-9221-4029-83E0-4F599A8B420F}" type="presParOf" srcId="{34708338-C16F-4359-A5DD-128665EE234C}" destId="{E2BE5AE9-73C1-4626-8594-30ABE902BD7F}" srcOrd="2" destOrd="0" presId="urn:microsoft.com/office/officeart/2009/3/layout/StepUpProcess"/>
    <dgm:cxn modelId="{9CFF1ECE-5CB5-4674-9295-4B772F63C535}" type="presParOf" srcId="{B375D6FF-3F31-45C2-943A-47273443B1BF}" destId="{BF33EA8E-30EB-4C8D-B5A8-D80B2967E2AA}" srcOrd="11" destOrd="0" presId="urn:microsoft.com/office/officeart/2009/3/layout/StepUpProcess"/>
    <dgm:cxn modelId="{BCE5EE8E-2F50-4332-9207-D7E5E81515A6}" type="presParOf" srcId="{BF33EA8E-30EB-4C8D-B5A8-D80B2967E2AA}" destId="{27400F64-4C35-42C2-96AF-547ACC43988D}" srcOrd="0" destOrd="0" presId="urn:microsoft.com/office/officeart/2009/3/layout/StepUpProcess"/>
    <dgm:cxn modelId="{7F77DDBE-CD87-4E01-9301-C95621F1AA15}" type="presParOf" srcId="{B375D6FF-3F31-45C2-943A-47273443B1BF}" destId="{DD641D19-4A90-4D4D-AA7B-7FD1A42108A4}" srcOrd="12" destOrd="0" presId="urn:microsoft.com/office/officeart/2009/3/layout/StepUpProcess"/>
    <dgm:cxn modelId="{EB3B7214-471F-49EF-8EDB-F0A967D9E163}" type="presParOf" srcId="{DD641D19-4A90-4D4D-AA7B-7FD1A42108A4}" destId="{E23289A9-D292-4B54-BD5B-AB3971B14FB4}" srcOrd="0" destOrd="0" presId="urn:microsoft.com/office/officeart/2009/3/layout/StepUpProcess"/>
    <dgm:cxn modelId="{5CFC54B8-73E3-41AE-8C83-BF7ADC226A72}" type="presParOf" srcId="{DD641D19-4A90-4D4D-AA7B-7FD1A42108A4}" destId="{16B87087-10FC-491F-BDD4-012F445945AD}" srcOrd="1" destOrd="0" presId="urn:microsoft.com/office/officeart/2009/3/layout/StepUpProcess"/>
    <dgm:cxn modelId="{F5AB7C20-CDF5-4A69-806A-4D9F59F5E0F0}" type="presParOf" srcId="{DD641D19-4A90-4D4D-AA7B-7FD1A42108A4}" destId="{EC355500-0A3A-474E-9CB6-DA57370DA15B}" srcOrd="2" destOrd="0" presId="urn:microsoft.com/office/officeart/2009/3/layout/StepUpProcess"/>
    <dgm:cxn modelId="{ACD2ACF9-22EE-41A0-A9BF-A02C3A8EA9C8}" type="presParOf" srcId="{B375D6FF-3F31-45C2-943A-47273443B1BF}" destId="{3EE7592D-4E6D-43DC-9E34-074C05E5138D}" srcOrd="13" destOrd="0" presId="urn:microsoft.com/office/officeart/2009/3/layout/StepUpProcess"/>
    <dgm:cxn modelId="{25A00341-9B20-4B6E-8758-B541D44CBB0C}" type="presParOf" srcId="{3EE7592D-4E6D-43DC-9E34-074C05E5138D}" destId="{C4AFE80F-9BCC-4B01-B017-DAD3B007BCFC}" srcOrd="0" destOrd="0" presId="urn:microsoft.com/office/officeart/2009/3/layout/StepUpProcess"/>
    <dgm:cxn modelId="{5ECD1377-9CA6-449F-BBEB-004139FD4DB7}" type="presParOf" srcId="{B375D6FF-3F31-45C2-943A-47273443B1BF}" destId="{78772DDF-82AC-4353-A51D-3F412515D9F8}" srcOrd="14" destOrd="0" presId="urn:microsoft.com/office/officeart/2009/3/layout/StepUpProcess"/>
    <dgm:cxn modelId="{EB4DEFEB-DF02-4364-B428-88F1B5314346}" type="presParOf" srcId="{78772DDF-82AC-4353-A51D-3F412515D9F8}" destId="{139DAA74-FE52-4012-AC2E-8D3FE6880666}" srcOrd="0" destOrd="0" presId="urn:microsoft.com/office/officeart/2009/3/layout/StepUpProcess"/>
    <dgm:cxn modelId="{B37D6C57-5F45-4DC5-B827-98CEE102F255}" type="presParOf" srcId="{78772DDF-82AC-4353-A51D-3F412515D9F8}" destId="{3701F513-2AD3-4384-818D-090D9132FC2F}"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8462ED-F474-43D9-81B3-BB6AE3E80626}" type="doc">
      <dgm:prSet loTypeId="urn:microsoft.com/office/officeart/2009/3/layout/StepUpProcess" loCatId="process" qsTypeId="urn:microsoft.com/office/officeart/2005/8/quickstyle/simple1" qsCatId="simple" csTypeId="urn:microsoft.com/office/officeart/2005/8/colors/colorful4" csCatId="colorful" phldr="1"/>
      <dgm:spPr/>
    </dgm:pt>
    <dgm:pt modelId="{B5690BEA-D812-4A62-B1F2-8C7EBDFFA54E}">
      <dgm:prSet phldrT="[Text]"/>
      <dgm:spPr/>
      <dgm:t>
        <a:bodyPr/>
        <a:lstStyle/>
        <a:p>
          <a:r>
            <a:rPr lang="en-US" dirty="0"/>
            <a:t>Problem Identified</a:t>
          </a:r>
        </a:p>
      </dgm:t>
    </dgm:pt>
    <dgm:pt modelId="{11BBA914-DAF1-418A-B9CA-811EB5B0767D}" type="parTrans" cxnId="{B42082A6-6639-42D8-9A5F-E862F1061DC5}">
      <dgm:prSet/>
      <dgm:spPr/>
      <dgm:t>
        <a:bodyPr/>
        <a:lstStyle/>
        <a:p>
          <a:endParaRPr lang="en-US"/>
        </a:p>
      </dgm:t>
    </dgm:pt>
    <dgm:pt modelId="{416345CF-FDEE-48CD-97F1-591AAC4A2C69}" type="sibTrans" cxnId="{B42082A6-6639-42D8-9A5F-E862F1061DC5}">
      <dgm:prSet/>
      <dgm:spPr/>
      <dgm:t>
        <a:bodyPr/>
        <a:lstStyle/>
        <a:p>
          <a:endParaRPr lang="en-US"/>
        </a:p>
      </dgm:t>
    </dgm:pt>
    <dgm:pt modelId="{059433CC-7D28-4834-B731-5EAF1C9F0901}">
      <dgm:prSet phldrT="[Text]"/>
      <dgm:spPr/>
      <dgm:t>
        <a:bodyPr/>
        <a:lstStyle/>
        <a:p>
          <a:r>
            <a:rPr lang="en-US" dirty="0"/>
            <a:t>Literature Review</a:t>
          </a:r>
        </a:p>
      </dgm:t>
    </dgm:pt>
    <dgm:pt modelId="{55F37C68-E0C9-42FF-9DA0-114E5F23C5EB}" type="parTrans" cxnId="{D739240E-CE42-44CC-8A4E-3EAC29393C51}">
      <dgm:prSet/>
      <dgm:spPr/>
      <dgm:t>
        <a:bodyPr/>
        <a:lstStyle/>
        <a:p>
          <a:endParaRPr lang="en-US"/>
        </a:p>
      </dgm:t>
    </dgm:pt>
    <dgm:pt modelId="{C94F9CBF-68BA-43D7-8184-B7512A8C1161}" type="sibTrans" cxnId="{D739240E-CE42-44CC-8A4E-3EAC29393C51}">
      <dgm:prSet/>
      <dgm:spPr/>
      <dgm:t>
        <a:bodyPr/>
        <a:lstStyle/>
        <a:p>
          <a:endParaRPr lang="en-US"/>
        </a:p>
      </dgm:t>
    </dgm:pt>
    <dgm:pt modelId="{FE016A98-2BDE-4FC1-89B4-1433794C0CC1}">
      <dgm:prSet phldrT="[Text]"/>
      <dgm:spPr/>
      <dgm:t>
        <a:bodyPr/>
        <a:lstStyle/>
        <a:p>
          <a:r>
            <a:rPr lang="en-US" dirty="0"/>
            <a:t>Research Method Design</a:t>
          </a:r>
        </a:p>
      </dgm:t>
    </dgm:pt>
    <dgm:pt modelId="{B59C46ED-0017-4E45-82D1-D2A261D96B62}" type="parTrans" cxnId="{ED50128D-47FD-443E-B800-D4D6ABDD30E1}">
      <dgm:prSet/>
      <dgm:spPr/>
      <dgm:t>
        <a:bodyPr/>
        <a:lstStyle/>
        <a:p>
          <a:endParaRPr lang="en-US"/>
        </a:p>
      </dgm:t>
    </dgm:pt>
    <dgm:pt modelId="{FB973E5D-B40C-4EEC-AB9D-BB33D229FC53}" type="sibTrans" cxnId="{ED50128D-47FD-443E-B800-D4D6ABDD30E1}">
      <dgm:prSet/>
      <dgm:spPr/>
      <dgm:t>
        <a:bodyPr/>
        <a:lstStyle/>
        <a:p>
          <a:endParaRPr lang="en-US"/>
        </a:p>
      </dgm:t>
    </dgm:pt>
    <dgm:pt modelId="{02ECDE80-1BF8-406D-A661-4CAF797A564D}">
      <dgm:prSet phldrT="[Text]"/>
      <dgm:spPr/>
      <dgm:t>
        <a:bodyPr/>
        <a:lstStyle/>
        <a:p>
          <a:r>
            <a:rPr lang="en-US" dirty="0"/>
            <a:t>IRB Approval (if applicable)</a:t>
          </a:r>
        </a:p>
      </dgm:t>
    </dgm:pt>
    <dgm:pt modelId="{19473EA3-71FE-4019-99B5-A2D46BDC7ED2}" type="parTrans" cxnId="{5652F40E-4CEF-494A-98F9-C634D080EC54}">
      <dgm:prSet/>
      <dgm:spPr/>
      <dgm:t>
        <a:bodyPr/>
        <a:lstStyle/>
        <a:p>
          <a:endParaRPr lang="en-US"/>
        </a:p>
      </dgm:t>
    </dgm:pt>
    <dgm:pt modelId="{3CA404D7-A108-4253-922D-B88D8DCD41F1}" type="sibTrans" cxnId="{5652F40E-4CEF-494A-98F9-C634D080EC54}">
      <dgm:prSet/>
      <dgm:spPr/>
      <dgm:t>
        <a:bodyPr/>
        <a:lstStyle/>
        <a:p>
          <a:endParaRPr lang="en-US"/>
        </a:p>
      </dgm:t>
    </dgm:pt>
    <dgm:pt modelId="{7DD353A8-B610-4071-9CF6-D543FE6E1B8C}">
      <dgm:prSet phldrT="[Text]"/>
      <dgm:spPr/>
      <dgm:t>
        <a:bodyPr/>
        <a:lstStyle/>
        <a:p>
          <a:r>
            <a:rPr lang="en-US" dirty="0"/>
            <a:t>Data Collection</a:t>
          </a:r>
        </a:p>
      </dgm:t>
    </dgm:pt>
    <dgm:pt modelId="{CF2E53A3-BAF7-4E36-8B38-8655FFA11CF9}" type="parTrans" cxnId="{FBDF23EE-A86F-4E3C-96D1-AE42A9CF4E70}">
      <dgm:prSet/>
      <dgm:spPr/>
      <dgm:t>
        <a:bodyPr/>
        <a:lstStyle/>
        <a:p>
          <a:endParaRPr lang="en-US"/>
        </a:p>
      </dgm:t>
    </dgm:pt>
    <dgm:pt modelId="{59898864-3953-4F7E-839F-D0259CC6A0FB}" type="sibTrans" cxnId="{FBDF23EE-A86F-4E3C-96D1-AE42A9CF4E70}">
      <dgm:prSet/>
      <dgm:spPr/>
      <dgm:t>
        <a:bodyPr/>
        <a:lstStyle/>
        <a:p>
          <a:endParaRPr lang="en-US"/>
        </a:p>
      </dgm:t>
    </dgm:pt>
    <dgm:pt modelId="{922B7C41-12AB-40FC-B2BE-4A88BA06B4FB}">
      <dgm:prSet phldrT="[Text]"/>
      <dgm:spPr/>
      <dgm:t>
        <a:bodyPr/>
        <a:lstStyle/>
        <a:p>
          <a:r>
            <a:rPr lang="en-US" dirty="0"/>
            <a:t>Research Questions</a:t>
          </a:r>
        </a:p>
      </dgm:t>
    </dgm:pt>
    <dgm:pt modelId="{036386BB-DBA7-407B-BC7D-7686F1ED5EF3}" type="parTrans" cxnId="{488201F4-9CA8-4A65-8FD4-E580C9548178}">
      <dgm:prSet/>
      <dgm:spPr/>
      <dgm:t>
        <a:bodyPr/>
        <a:lstStyle/>
        <a:p>
          <a:endParaRPr lang="en-US"/>
        </a:p>
      </dgm:t>
    </dgm:pt>
    <dgm:pt modelId="{C958E34F-6BFA-4FD4-B11C-A81EAEEF27E1}" type="sibTrans" cxnId="{488201F4-9CA8-4A65-8FD4-E580C9548178}">
      <dgm:prSet/>
      <dgm:spPr/>
      <dgm:t>
        <a:bodyPr/>
        <a:lstStyle/>
        <a:p>
          <a:endParaRPr lang="en-US"/>
        </a:p>
      </dgm:t>
    </dgm:pt>
    <dgm:pt modelId="{776A659D-D5EF-474C-BA25-E99C1B37DEEB}">
      <dgm:prSet phldrT="[Text]"/>
      <dgm:spPr/>
      <dgm:t>
        <a:bodyPr/>
        <a:lstStyle/>
        <a:p>
          <a:r>
            <a:rPr lang="en-US" dirty="0"/>
            <a:t>Write-Up</a:t>
          </a:r>
        </a:p>
      </dgm:t>
    </dgm:pt>
    <dgm:pt modelId="{1D890672-C543-436C-9FFD-EF6A389F6EBA}" type="parTrans" cxnId="{8F215200-DFE7-4FAD-8BCE-532A031865C7}">
      <dgm:prSet/>
      <dgm:spPr/>
      <dgm:t>
        <a:bodyPr/>
        <a:lstStyle/>
        <a:p>
          <a:endParaRPr lang="en-US"/>
        </a:p>
      </dgm:t>
    </dgm:pt>
    <dgm:pt modelId="{470352C3-4503-49F8-9312-8C2A69EC75E4}" type="sibTrans" cxnId="{8F215200-DFE7-4FAD-8BCE-532A031865C7}">
      <dgm:prSet/>
      <dgm:spPr/>
      <dgm:t>
        <a:bodyPr/>
        <a:lstStyle/>
        <a:p>
          <a:endParaRPr lang="en-US"/>
        </a:p>
      </dgm:t>
    </dgm:pt>
    <dgm:pt modelId="{076A0BFC-0A8F-4A32-9253-7B6BABE846D0}">
      <dgm:prSet phldrT="[Text]"/>
      <dgm:spPr/>
      <dgm:t>
        <a:bodyPr/>
        <a:lstStyle/>
        <a:p>
          <a:r>
            <a:rPr lang="en-US" dirty="0"/>
            <a:t>Data Analysis</a:t>
          </a:r>
        </a:p>
      </dgm:t>
    </dgm:pt>
    <dgm:pt modelId="{C61459F3-C917-4341-81B7-E2C5D7A098D4}" type="sibTrans" cxnId="{98A4C0ED-D713-48BA-8972-63D1B366E24C}">
      <dgm:prSet/>
      <dgm:spPr/>
      <dgm:t>
        <a:bodyPr/>
        <a:lstStyle/>
        <a:p>
          <a:endParaRPr lang="en-US"/>
        </a:p>
      </dgm:t>
    </dgm:pt>
    <dgm:pt modelId="{6ACCC516-BF6A-4B8D-A2DA-0AE17D93B4C1}" type="parTrans" cxnId="{98A4C0ED-D713-48BA-8972-63D1B366E24C}">
      <dgm:prSet/>
      <dgm:spPr/>
      <dgm:t>
        <a:bodyPr/>
        <a:lstStyle/>
        <a:p>
          <a:endParaRPr lang="en-US"/>
        </a:p>
      </dgm:t>
    </dgm:pt>
    <dgm:pt modelId="{B375D6FF-3F31-45C2-943A-47273443B1BF}" type="pres">
      <dgm:prSet presAssocID="{148462ED-F474-43D9-81B3-BB6AE3E80626}" presName="rootnode" presStyleCnt="0">
        <dgm:presLayoutVars>
          <dgm:chMax/>
          <dgm:chPref/>
          <dgm:dir/>
          <dgm:animLvl val="lvl"/>
        </dgm:presLayoutVars>
      </dgm:prSet>
      <dgm:spPr/>
    </dgm:pt>
    <dgm:pt modelId="{CE534DB2-327E-458F-8C25-ECE738081068}" type="pres">
      <dgm:prSet presAssocID="{B5690BEA-D812-4A62-B1F2-8C7EBDFFA54E}" presName="composite" presStyleCnt="0"/>
      <dgm:spPr/>
    </dgm:pt>
    <dgm:pt modelId="{0FE5FAC1-CDA8-4852-AB13-52579D378F97}" type="pres">
      <dgm:prSet presAssocID="{B5690BEA-D812-4A62-B1F2-8C7EBDFFA54E}" presName="LShape" presStyleLbl="alignNode1" presStyleIdx="0" presStyleCnt="15"/>
      <dgm:spPr/>
    </dgm:pt>
    <dgm:pt modelId="{2A22E188-49F3-4588-ABF1-0D1757A65411}" type="pres">
      <dgm:prSet presAssocID="{B5690BEA-D812-4A62-B1F2-8C7EBDFFA54E}" presName="ParentText" presStyleLbl="revTx" presStyleIdx="0" presStyleCnt="8">
        <dgm:presLayoutVars>
          <dgm:chMax val="0"/>
          <dgm:chPref val="0"/>
          <dgm:bulletEnabled val="1"/>
        </dgm:presLayoutVars>
      </dgm:prSet>
      <dgm:spPr/>
    </dgm:pt>
    <dgm:pt modelId="{5A2CD64A-514F-42E5-A0F9-7D9CF51085E4}" type="pres">
      <dgm:prSet presAssocID="{B5690BEA-D812-4A62-B1F2-8C7EBDFFA54E}" presName="Triangle" presStyleLbl="alignNode1" presStyleIdx="1" presStyleCnt="15"/>
      <dgm:spPr/>
    </dgm:pt>
    <dgm:pt modelId="{2BD7C32C-DF29-4349-8EBF-66C5B37A0844}" type="pres">
      <dgm:prSet presAssocID="{416345CF-FDEE-48CD-97F1-591AAC4A2C69}" presName="sibTrans" presStyleCnt="0"/>
      <dgm:spPr/>
    </dgm:pt>
    <dgm:pt modelId="{D769AD2B-3921-409A-82AA-8BC72B7C1DA9}" type="pres">
      <dgm:prSet presAssocID="{416345CF-FDEE-48CD-97F1-591AAC4A2C69}" presName="space" presStyleCnt="0"/>
      <dgm:spPr/>
    </dgm:pt>
    <dgm:pt modelId="{4145EE09-1B3D-48BE-9996-7D38F0CDBBC2}" type="pres">
      <dgm:prSet presAssocID="{922B7C41-12AB-40FC-B2BE-4A88BA06B4FB}" presName="composite" presStyleCnt="0"/>
      <dgm:spPr/>
    </dgm:pt>
    <dgm:pt modelId="{74D08680-FF7B-48F3-9145-3E9A40CBFE46}" type="pres">
      <dgm:prSet presAssocID="{922B7C41-12AB-40FC-B2BE-4A88BA06B4FB}" presName="LShape" presStyleLbl="alignNode1" presStyleIdx="2" presStyleCnt="15"/>
      <dgm:spPr/>
    </dgm:pt>
    <dgm:pt modelId="{E4A16766-8750-4D93-A5E5-3DA8EB4C1D7A}" type="pres">
      <dgm:prSet presAssocID="{922B7C41-12AB-40FC-B2BE-4A88BA06B4FB}" presName="ParentText" presStyleLbl="revTx" presStyleIdx="1" presStyleCnt="8">
        <dgm:presLayoutVars>
          <dgm:chMax val="0"/>
          <dgm:chPref val="0"/>
          <dgm:bulletEnabled val="1"/>
        </dgm:presLayoutVars>
      </dgm:prSet>
      <dgm:spPr/>
    </dgm:pt>
    <dgm:pt modelId="{A192D073-9857-48DF-829B-72DFC63F418F}" type="pres">
      <dgm:prSet presAssocID="{922B7C41-12AB-40FC-B2BE-4A88BA06B4FB}" presName="Triangle" presStyleLbl="alignNode1" presStyleIdx="3" presStyleCnt="15"/>
      <dgm:spPr>
        <a:solidFill>
          <a:srgbClr val="CDEA27"/>
        </a:solidFill>
      </dgm:spPr>
    </dgm:pt>
    <dgm:pt modelId="{CA17A30B-A30E-405C-A5BE-1CC2808DB503}" type="pres">
      <dgm:prSet presAssocID="{C958E34F-6BFA-4FD4-B11C-A81EAEEF27E1}" presName="sibTrans" presStyleCnt="0"/>
      <dgm:spPr/>
    </dgm:pt>
    <dgm:pt modelId="{230DB117-DEFE-4510-A8FF-E88BF6E5ADF9}" type="pres">
      <dgm:prSet presAssocID="{C958E34F-6BFA-4FD4-B11C-A81EAEEF27E1}" presName="space" presStyleCnt="0"/>
      <dgm:spPr/>
    </dgm:pt>
    <dgm:pt modelId="{29D5FAA7-9866-47C0-B645-6A3E71998029}" type="pres">
      <dgm:prSet presAssocID="{059433CC-7D28-4834-B731-5EAF1C9F0901}" presName="composite" presStyleCnt="0"/>
      <dgm:spPr/>
    </dgm:pt>
    <dgm:pt modelId="{A31177EC-158C-4DDC-9D57-CD1DDC64CD38}" type="pres">
      <dgm:prSet presAssocID="{059433CC-7D28-4834-B731-5EAF1C9F0901}" presName="LShape" presStyleLbl="alignNode1" presStyleIdx="4" presStyleCnt="15"/>
      <dgm:spPr/>
    </dgm:pt>
    <dgm:pt modelId="{AFB1CF0E-76A0-4581-AC52-937F2B0883C2}" type="pres">
      <dgm:prSet presAssocID="{059433CC-7D28-4834-B731-5EAF1C9F0901}" presName="ParentText" presStyleLbl="revTx" presStyleIdx="2" presStyleCnt="8">
        <dgm:presLayoutVars>
          <dgm:chMax val="0"/>
          <dgm:chPref val="0"/>
          <dgm:bulletEnabled val="1"/>
        </dgm:presLayoutVars>
      </dgm:prSet>
      <dgm:spPr/>
    </dgm:pt>
    <dgm:pt modelId="{F89B987A-8F3B-49EA-8FAF-1826462D4297}" type="pres">
      <dgm:prSet presAssocID="{059433CC-7D28-4834-B731-5EAF1C9F0901}" presName="Triangle" presStyleLbl="alignNode1" presStyleIdx="5" presStyleCnt="15"/>
      <dgm:spPr/>
    </dgm:pt>
    <dgm:pt modelId="{08AD76E2-5B76-4531-BB6C-BC147B6903AB}" type="pres">
      <dgm:prSet presAssocID="{C94F9CBF-68BA-43D7-8184-B7512A8C1161}" presName="sibTrans" presStyleCnt="0"/>
      <dgm:spPr/>
    </dgm:pt>
    <dgm:pt modelId="{AA733278-3BD4-4195-9C8E-6C2FD750AAB2}" type="pres">
      <dgm:prSet presAssocID="{C94F9CBF-68BA-43D7-8184-B7512A8C1161}" presName="space" presStyleCnt="0"/>
      <dgm:spPr/>
    </dgm:pt>
    <dgm:pt modelId="{3A838245-5C89-4892-9954-7F2F233B31A5}" type="pres">
      <dgm:prSet presAssocID="{FE016A98-2BDE-4FC1-89B4-1433794C0CC1}" presName="composite" presStyleCnt="0"/>
      <dgm:spPr/>
    </dgm:pt>
    <dgm:pt modelId="{E3E0CF2E-6ED2-4F36-A13C-62A81117466C}" type="pres">
      <dgm:prSet presAssocID="{FE016A98-2BDE-4FC1-89B4-1433794C0CC1}" presName="LShape" presStyleLbl="alignNode1" presStyleIdx="6" presStyleCnt="15"/>
      <dgm:spPr/>
    </dgm:pt>
    <dgm:pt modelId="{51DF5621-D957-4313-8AFB-29E262925C47}" type="pres">
      <dgm:prSet presAssocID="{FE016A98-2BDE-4FC1-89B4-1433794C0CC1}" presName="ParentText" presStyleLbl="revTx" presStyleIdx="3" presStyleCnt="8">
        <dgm:presLayoutVars>
          <dgm:chMax val="0"/>
          <dgm:chPref val="0"/>
          <dgm:bulletEnabled val="1"/>
        </dgm:presLayoutVars>
      </dgm:prSet>
      <dgm:spPr/>
    </dgm:pt>
    <dgm:pt modelId="{03F5044D-DDA6-4AAE-B17A-BC34C5C0BB08}" type="pres">
      <dgm:prSet presAssocID="{FE016A98-2BDE-4FC1-89B4-1433794C0CC1}" presName="Triangle" presStyleLbl="alignNode1" presStyleIdx="7" presStyleCnt="15"/>
      <dgm:spPr/>
    </dgm:pt>
    <dgm:pt modelId="{61802EF3-8B3B-489D-AADD-5FE3E19F4AA8}" type="pres">
      <dgm:prSet presAssocID="{FB973E5D-B40C-4EEC-AB9D-BB33D229FC53}" presName="sibTrans" presStyleCnt="0"/>
      <dgm:spPr/>
    </dgm:pt>
    <dgm:pt modelId="{6628C960-7C72-4C4F-9ACC-EC14669734F9}" type="pres">
      <dgm:prSet presAssocID="{FB973E5D-B40C-4EEC-AB9D-BB33D229FC53}" presName="space" presStyleCnt="0"/>
      <dgm:spPr/>
    </dgm:pt>
    <dgm:pt modelId="{5119D2E7-495B-46F2-950B-6F3FCA8F8361}" type="pres">
      <dgm:prSet presAssocID="{02ECDE80-1BF8-406D-A661-4CAF797A564D}" presName="composite" presStyleCnt="0"/>
      <dgm:spPr/>
    </dgm:pt>
    <dgm:pt modelId="{60BBC7C8-8D68-4C78-A060-AFDF0C45739B}" type="pres">
      <dgm:prSet presAssocID="{02ECDE80-1BF8-406D-A661-4CAF797A564D}" presName="LShape" presStyleLbl="alignNode1" presStyleIdx="8" presStyleCnt="15"/>
      <dgm:spPr/>
    </dgm:pt>
    <dgm:pt modelId="{33FC7B4F-C9C2-4C79-AE3A-D939DF866D05}" type="pres">
      <dgm:prSet presAssocID="{02ECDE80-1BF8-406D-A661-4CAF797A564D}" presName="ParentText" presStyleLbl="revTx" presStyleIdx="4" presStyleCnt="8">
        <dgm:presLayoutVars>
          <dgm:chMax val="0"/>
          <dgm:chPref val="0"/>
          <dgm:bulletEnabled val="1"/>
        </dgm:presLayoutVars>
      </dgm:prSet>
      <dgm:spPr/>
    </dgm:pt>
    <dgm:pt modelId="{2644393E-A772-4FAD-86F6-C4D79FE356B1}" type="pres">
      <dgm:prSet presAssocID="{02ECDE80-1BF8-406D-A661-4CAF797A564D}" presName="Triangle" presStyleLbl="alignNode1" presStyleIdx="9" presStyleCnt="15"/>
      <dgm:spPr/>
    </dgm:pt>
    <dgm:pt modelId="{DC7E4A3C-CCA0-4FD8-B41E-31C8847D995C}" type="pres">
      <dgm:prSet presAssocID="{3CA404D7-A108-4253-922D-B88D8DCD41F1}" presName="sibTrans" presStyleCnt="0"/>
      <dgm:spPr/>
    </dgm:pt>
    <dgm:pt modelId="{89168426-2B2F-4339-829B-A2230072EAE1}" type="pres">
      <dgm:prSet presAssocID="{3CA404D7-A108-4253-922D-B88D8DCD41F1}" presName="space" presStyleCnt="0"/>
      <dgm:spPr/>
    </dgm:pt>
    <dgm:pt modelId="{34708338-C16F-4359-A5DD-128665EE234C}" type="pres">
      <dgm:prSet presAssocID="{7DD353A8-B610-4071-9CF6-D543FE6E1B8C}" presName="composite" presStyleCnt="0"/>
      <dgm:spPr/>
    </dgm:pt>
    <dgm:pt modelId="{99E5A63E-DC5F-4494-ACFE-9A7BAE49B2A5}" type="pres">
      <dgm:prSet presAssocID="{7DD353A8-B610-4071-9CF6-D543FE6E1B8C}" presName="LShape" presStyleLbl="alignNode1" presStyleIdx="10" presStyleCnt="15"/>
      <dgm:spPr/>
    </dgm:pt>
    <dgm:pt modelId="{86A1B1CE-6509-4951-AC23-196DE34EA909}" type="pres">
      <dgm:prSet presAssocID="{7DD353A8-B610-4071-9CF6-D543FE6E1B8C}" presName="ParentText" presStyleLbl="revTx" presStyleIdx="5" presStyleCnt="8">
        <dgm:presLayoutVars>
          <dgm:chMax val="0"/>
          <dgm:chPref val="0"/>
          <dgm:bulletEnabled val="1"/>
        </dgm:presLayoutVars>
      </dgm:prSet>
      <dgm:spPr/>
    </dgm:pt>
    <dgm:pt modelId="{E2BE5AE9-73C1-4626-8594-30ABE902BD7F}" type="pres">
      <dgm:prSet presAssocID="{7DD353A8-B610-4071-9CF6-D543FE6E1B8C}" presName="Triangle" presStyleLbl="alignNode1" presStyleIdx="11" presStyleCnt="15"/>
      <dgm:spPr/>
    </dgm:pt>
    <dgm:pt modelId="{BF33EA8E-30EB-4C8D-B5A8-D80B2967E2AA}" type="pres">
      <dgm:prSet presAssocID="{59898864-3953-4F7E-839F-D0259CC6A0FB}" presName="sibTrans" presStyleCnt="0"/>
      <dgm:spPr/>
    </dgm:pt>
    <dgm:pt modelId="{27400F64-4C35-42C2-96AF-547ACC43988D}" type="pres">
      <dgm:prSet presAssocID="{59898864-3953-4F7E-839F-D0259CC6A0FB}" presName="space" presStyleCnt="0"/>
      <dgm:spPr/>
    </dgm:pt>
    <dgm:pt modelId="{DD641D19-4A90-4D4D-AA7B-7FD1A42108A4}" type="pres">
      <dgm:prSet presAssocID="{076A0BFC-0A8F-4A32-9253-7B6BABE846D0}" presName="composite" presStyleCnt="0"/>
      <dgm:spPr/>
    </dgm:pt>
    <dgm:pt modelId="{E23289A9-D292-4B54-BD5B-AB3971B14FB4}" type="pres">
      <dgm:prSet presAssocID="{076A0BFC-0A8F-4A32-9253-7B6BABE846D0}" presName="LShape" presStyleLbl="alignNode1" presStyleIdx="12" presStyleCnt="15"/>
      <dgm:spPr/>
    </dgm:pt>
    <dgm:pt modelId="{16B87087-10FC-491F-BDD4-012F445945AD}" type="pres">
      <dgm:prSet presAssocID="{076A0BFC-0A8F-4A32-9253-7B6BABE846D0}" presName="ParentText" presStyleLbl="revTx" presStyleIdx="6" presStyleCnt="8">
        <dgm:presLayoutVars>
          <dgm:chMax val="0"/>
          <dgm:chPref val="0"/>
          <dgm:bulletEnabled val="1"/>
        </dgm:presLayoutVars>
      </dgm:prSet>
      <dgm:spPr/>
    </dgm:pt>
    <dgm:pt modelId="{EC355500-0A3A-474E-9CB6-DA57370DA15B}" type="pres">
      <dgm:prSet presAssocID="{076A0BFC-0A8F-4A32-9253-7B6BABE846D0}" presName="Triangle" presStyleLbl="alignNode1" presStyleIdx="13" presStyleCnt="15"/>
      <dgm:spPr/>
    </dgm:pt>
    <dgm:pt modelId="{3EE7592D-4E6D-43DC-9E34-074C05E5138D}" type="pres">
      <dgm:prSet presAssocID="{C61459F3-C917-4341-81B7-E2C5D7A098D4}" presName="sibTrans" presStyleCnt="0"/>
      <dgm:spPr/>
    </dgm:pt>
    <dgm:pt modelId="{C4AFE80F-9BCC-4B01-B017-DAD3B007BCFC}" type="pres">
      <dgm:prSet presAssocID="{C61459F3-C917-4341-81B7-E2C5D7A098D4}" presName="space" presStyleCnt="0"/>
      <dgm:spPr/>
    </dgm:pt>
    <dgm:pt modelId="{78772DDF-82AC-4353-A51D-3F412515D9F8}" type="pres">
      <dgm:prSet presAssocID="{776A659D-D5EF-474C-BA25-E99C1B37DEEB}" presName="composite" presStyleCnt="0"/>
      <dgm:spPr/>
    </dgm:pt>
    <dgm:pt modelId="{139DAA74-FE52-4012-AC2E-8D3FE6880666}" type="pres">
      <dgm:prSet presAssocID="{776A659D-D5EF-474C-BA25-E99C1B37DEEB}" presName="LShape" presStyleLbl="alignNode1" presStyleIdx="14" presStyleCnt="15"/>
      <dgm:spPr/>
    </dgm:pt>
    <dgm:pt modelId="{3701F513-2AD3-4384-818D-090D9132FC2F}" type="pres">
      <dgm:prSet presAssocID="{776A659D-D5EF-474C-BA25-E99C1B37DEEB}" presName="ParentText" presStyleLbl="revTx" presStyleIdx="7" presStyleCnt="8">
        <dgm:presLayoutVars>
          <dgm:chMax val="0"/>
          <dgm:chPref val="0"/>
          <dgm:bulletEnabled val="1"/>
        </dgm:presLayoutVars>
      </dgm:prSet>
      <dgm:spPr/>
    </dgm:pt>
  </dgm:ptLst>
  <dgm:cxnLst>
    <dgm:cxn modelId="{8F215200-DFE7-4FAD-8BCE-532A031865C7}" srcId="{148462ED-F474-43D9-81B3-BB6AE3E80626}" destId="{776A659D-D5EF-474C-BA25-E99C1B37DEEB}" srcOrd="7" destOrd="0" parTransId="{1D890672-C543-436C-9FFD-EF6A389F6EBA}" sibTransId="{470352C3-4503-49F8-9312-8C2A69EC75E4}"/>
    <dgm:cxn modelId="{D739240E-CE42-44CC-8A4E-3EAC29393C51}" srcId="{148462ED-F474-43D9-81B3-BB6AE3E80626}" destId="{059433CC-7D28-4834-B731-5EAF1C9F0901}" srcOrd="2" destOrd="0" parTransId="{55F37C68-E0C9-42FF-9DA0-114E5F23C5EB}" sibTransId="{C94F9CBF-68BA-43D7-8184-B7512A8C1161}"/>
    <dgm:cxn modelId="{5652F40E-4CEF-494A-98F9-C634D080EC54}" srcId="{148462ED-F474-43D9-81B3-BB6AE3E80626}" destId="{02ECDE80-1BF8-406D-A661-4CAF797A564D}" srcOrd="4" destOrd="0" parTransId="{19473EA3-71FE-4019-99B5-A2D46BDC7ED2}" sibTransId="{3CA404D7-A108-4253-922D-B88D8DCD41F1}"/>
    <dgm:cxn modelId="{72DEAA1F-961C-4EB5-BF2E-4637CDBC66A5}" type="presOf" srcId="{FE016A98-2BDE-4FC1-89B4-1433794C0CC1}" destId="{51DF5621-D957-4313-8AFB-29E262925C47}" srcOrd="0" destOrd="0" presId="urn:microsoft.com/office/officeart/2009/3/layout/StepUpProcess"/>
    <dgm:cxn modelId="{0308DC23-50B0-4707-AF8C-81FFF37A6753}" type="presOf" srcId="{7DD353A8-B610-4071-9CF6-D543FE6E1B8C}" destId="{86A1B1CE-6509-4951-AC23-196DE34EA909}" srcOrd="0" destOrd="0" presId="urn:microsoft.com/office/officeart/2009/3/layout/StepUpProcess"/>
    <dgm:cxn modelId="{4A80E53B-75EC-4E92-BA48-BCF730EC25DE}" type="presOf" srcId="{076A0BFC-0A8F-4A32-9253-7B6BABE846D0}" destId="{16B87087-10FC-491F-BDD4-012F445945AD}" srcOrd="0" destOrd="0" presId="urn:microsoft.com/office/officeart/2009/3/layout/StepUpProcess"/>
    <dgm:cxn modelId="{02802A62-F8C0-40DC-A2E9-1B14DE63E9C4}" type="presOf" srcId="{02ECDE80-1BF8-406D-A661-4CAF797A564D}" destId="{33FC7B4F-C9C2-4C79-AE3A-D939DF866D05}" srcOrd="0" destOrd="0" presId="urn:microsoft.com/office/officeart/2009/3/layout/StepUpProcess"/>
    <dgm:cxn modelId="{86375A50-E500-4DB6-A5ED-F2BEE84BAB72}" type="presOf" srcId="{059433CC-7D28-4834-B731-5EAF1C9F0901}" destId="{AFB1CF0E-76A0-4581-AC52-937F2B0883C2}" srcOrd="0" destOrd="0" presId="urn:microsoft.com/office/officeart/2009/3/layout/StepUpProcess"/>
    <dgm:cxn modelId="{ED50128D-47FD-443E-B800-D4D6ABDD30E1}" srcId="{148462ED-F474-43D9-81B3-BB6AE3E80626}" destId="{FE016A98-2BDE-4FC1-89B4-1433794C0CC1}" srcOrd="3" destOrd="0" parTransId="{B59C46ED-0017-4E45-82D1-D2A261D96B62}" sibTransId="{FB973E5D-B40C-4EEC-AB9D-BB33D229FC53}"/>
    <dgm:cxn modelId="{FB99D89B-7BDF-4B7D-A6F1-83D576D6A36C}" type="presOf" srcId="{148462ED-F474-43D9-81B3-BB6AE3E80626}" destId="{B375D6FF-3F31-45C2-943A-47273443B1BF}" srcOrd="0" destOrd="0" presId="urn:microsoft.com/office/officeart/2009/3/layout/StepUpProcess"/>
    <dgm:cxn modelId="{B42082A6-6639-42D8-9A5F-E862F1061DC5}" srcId="{148462ED-F474-43D9-81B3-BB6AE3E80626}" destId="{B5690BEA-D812-4A62-B1F2-8C7EBDFFA54E}" srcOrd="0" destOrd="0" parTransId="{11BBA914-DAF1-418A-B9CA-811EB5B0767D}" sibTransId="{416345CF-FDEE-48CD-97F1-591AAC4A2C69}"/>
    <dgm:cxn modelId="{F6C2EDAA-A7A7-4D3D-8C0B-86ABFD35773E}" type="presOf" srcId="{776A659D-D5EF-474C-BA25-E99C1B37DEEB}" destId="{3701F513-2AD3-4384-818D-090D9132FC2F}" srcOrd="0" destOrd="0" presId="urn:microsoft.com/office/officeart/2009/3/layout/StepUpProcess"/>
    <dgm:cxn modelId="{010A8AD9-58C8-493C-9B88-C6684D3FB1F8}" type="presOf" srcId="{B5690BEA-D812-4A62-B1F2-8C7EBDFFA54E}" destId="{2A22E188-49F3-4588-ABF1-0D1757A65411}" srcOrd="0" destOrd="0" presId="urn:microsoft.com/office/officeart/2009/3/layout/StepUpProcess"/>
    <dgm:cxn modelId="{C3FCACEA-2448-4E73-951C-7A9D7F7B6014}" type="presOf" srcId="{922B7C41-12AB-40FC-B2BE-4A88BA06B4FB}" destId="{E4A16766-8750-4D93-A5E5-3DA8EB4C1D7A}" srcOrd="0" destOrd="0" presId="urn:microsoft.com/office/officeart/2009/3/layout/StepUpProcess"/>
    <dgm:cxn modelId="{98A4C0ED-D713-48BA-8972-63D1B366E24C}" srcId="{148462ED-F474-43D9-81B3-BB6AE3E80626}" destId="{076A0BFC-0A8F-4A32-9253-7B6BABE846D0}" srcOrd="6" destOrd="0" parTransId="{6ACCC516-BF6A-4B8D-A2DA-0AE17D93B4C1}" sibTransId="{C61459F3-C917-4341-81B7-E2C5D7A098D4}"/>
    <dgm:cxn modelId="{FBDF23EE-A86F-4E3C-96D1-AE42A9CF4E70}" srcId="{148462ED-F474-43D9-81B3-BB6AE3E80626}" destId="{7DD353A8-B610-4071-9CF6-D543FE6E1B8C}" srcOrd="5" destOrd="0" parTransId="{CF2E53A3-BAF7-4E36-8B38-8655FFA11CF9}" sibTransId="{59898864-3953-4F7E-839F-D0259CC6A0FB}"/>
    <dgm:cxn modelId="{488201F4-9CA8-4A65-8FD4-E580C9548178}" srcId="{148462ED-F474-43D9-81B3-BB6AE3E80626}" destId="{922B7C41-12AB-40FC-B2BE-4A88BA06B4FB}" srcOrd="1" destOrd="0" parTransId="{036386BB-DBA7-407B-BC7D-7686F1ED5EF3}" sibTransId="{C958E34F-6BFA-4FD4-B11C-A81EAEEF27E1}"/>
    <dgm:cxn modelId="{110F1B4A-181A-4C02-A63D-56595EB99D50}" type="presParOf" srcId="{B375D6FF-3F31-45C2-943A-47273443B1BF}" destId="{CE534DB2-327E-458F-8C25-ECE738081068}" srcOrd="0" destOrd="0" presId="urn:microsoft.com/office/officeart/2009/3/layout/StepUpProcess"/>
    <dgm:cxn modelId="{E3DE398E-5B86-461A-BEDF-7869F00EA344}" type="presParOf" srcId="{CE534DB2-327E-458F-8C25-ECE738081068}" destId="{0FE5FAC1-CDA8-4852-AB13-52579D378F97}" srcOrd="0" destOrd="0" presId="urn:microsoft.com/office/officeart/2009/3/layout/StepUpProcess"/>
    <dgm:cxn modelId="{29D26896-FEC3-4FB0-93A0-D418AF6F2280}" type="presParOf" srcId="{CE534DB2-327E-458F-8C25-ECE738081068}" destId="{2A22E188-49F3-4588-ABF1-0D1757A65411}" srcOrd="1" destOrd="0" presId="urn:microsoft.com/office/officeart/2009/3/layout/StepUpProcess"/>
    <dgm:cxn modelId="{357444A8-7F77-4CDA-B7FC-C21367181ACB}" type="presParOf" srcId="{CE534DB2-327E-458F-8C25-ECE738081068}" destId="{5A2CD64A-514F-42E5-A0F9-7D9CF51085E4}" srcOrd="2" destOrd="0" presId="urn:microsoft.com/office/officeart/2009/3/layout/StepUpProcess"/>
    <dgm:cxn modelId="{17EC72E8-05DA-4D6D-BAB5-2EE0DE93D3B6}" type="presParOf" srcId="{B375D6FF-3F31-45C2-943A-47273443B1BF}" destId="{2BD7C32C-DF29-4349-8EBF-66C5B37A0844}" srcOrd="1" destOrd="0" presId="urn:microsoft.com/office/officeart/2009/3/layout/StepUpProcess"/>
    <dgm:cxn modelId="{8E150C60-BFD5-45E6-8286-091D3F7ABA15}" type="presParOf" srcId="{2BD7C32C-DF29-4349-8EBF-66C5B37A0844}" destId="{D769AD2B-3921-409A-82AA-8BC72B7C1DA9}" srcOrd="0" destOrd="0" presId="urn:microsoft.com/office/officeart/2009/3/layout/StepUpProcess"/>
    <dgm:cxn modelId="{00F980D2-1A1E-4F06-B6AB-149D3586EF41}" type="presParOf" srcId="{B375D6FF-3F31-45C2-943A-47273443B1BF}" destId="{4145EE09-1B3D-48BE-9996-7D38F0CDBBC2}" srcOrd="2" destOrd="0" presId="urn:microsoft.com/office/officeart/2009/3/layout/StepUpProcess"/>
    <dgm:cxn modelId="{EBBFBEE5-2F72-45E2-973E-CA734D1CC4B6}" type="presParOf" srcId="{4145EE09-1B3D-48BE-9996-7D38F0CDBBC2}" destId="{74D08680-FF7B-48F3-9145-3E9A40CBFE46}" srcOrd="0" destOrd="0" presId="urn:microsoft.com/office/officeart/2009/3/layout/StepUpProcess"/>
    <dgm:cxn modelId="{47B53DF7-3475-474E-A416-A9C528C13A12}" type="presParOf" srcId="{4145EE09-1B3D-48BE-9996-7D38F0CDBBC2}" destId="{E4A16766-8750-4D93-A5E5-3DA8EB4C1D7A}" srcOrd="1" destOrd="0" presId="urn:microsoft.com/office/officeart/2009/3/layout/StepUpProcess"/>
    <dgm:cxn modelId="{57834295-3FD0-4D7E-945F-C29E09ED3056}" type="presParOf" srcId="{4145EE09-1B3D-48BE-9996-7D38F0CDBBC2}" destId="{A192D073-9857-48DF-829B-72DFC63F418F}" srcOrd="2" destOrd="0" presId="urn:microsoft.com/office/officeart/2009/3/layout/StepUpProcess"/>
    <dgm:cxn modelId="{289F7875-0C78-4E62-84EE-6E1157A81431}" type="presParOf" srcId="{B375D6FF-3F31-45C2-943A-47273443B1BF}" destId="{CA17A30B-A30E-405C-A5BE-1CC2808DB503}" srcOrd="3" destOrd="0" presId="urn:microsoft.com/office/officeart/2009/3/layout/StepUpProcess"/>
    <dgm:cxn modelId="{711D2E0D-8ACE-4970-A71C-05176B640D42}" type="presParOf" srcId="{CA17A30B-A30E-405C-A5BE-1CC2808DB503}" destId="{230DB117-DEFE-4510-A8FF-E88BF6E5ADF9}" srcOrd="0" destOrd="0" presId="urn:microsoft.com/office/officeart/2009/3/layout/StepUpProcess"/>
    <dgm:cxn modelId="{71396C89-FD96-4511-8E25-E870606DF67E}" type="presParOf" srcId="{B375D6FF-3F31-45C2-943A-47273443B1BF}" destId="{29D5FAA7-9866-47C0-B645-6A3E71998029}" srcOrd="4" destOrd="0" presId="urn:microsoft.com/office/officeart/2009/3/layout/StepUpProcess"/>
    <dgm:cxn modelId="{22360B65-B785-4856-83F5-4E8CEC90343C}" type="presParOf" srcId="{29D5FAA7-9866-47C0-B645-6A3E71998029}" destId="{A31177EC-158C-4DDC-9D57-CD1DDC64CD38}" srcOrd="0" destOrd="0" presId="urn:microsoft.com/office/officeart/2009/3/layout/StepUpProcess"/>
    <dgm:cxn modelId="{2AADDFED-FFCF-4CCA-8C96-3F8557CB115E}" type="presParOf" srcId="{29D5FAA7-9866-47C0-B645-6A3E71998029}" destId="{AFB1CF0E-76A0-4581-AC52-937F2B0883C2}" srcOrd="1" destOrd="0" presId="urn:microsoft.com/office/officeart/2009/3/layout/StepUpProcess"/>
    <dgm:cxn modelId="{D926D0CA-ABDD-4175-956D-E79F1EF7442D}" type="presParOf" srcId="{29D5FAA7-9866-47C0-B645-6A3E71998029}" destId="{F89B987A-8F3B-49EA-8FAF-1826462D4297}" srcOrd="2" destOrd="0" presId="urn:microsoft.com/office/officeart/2009/3/layout/StepUpProcess"/>
    <dgm:cxn modelId="{A5C2385E-5875-43EA-B3EA-B43E6B75D905}" type="presParOf" srcId="{B375D6FF-3F31-45C2-943A-47273443B1BF}" destId="{08AD76E2-5B76-4531-BB6C-BC147B6903AB}" srcOrd="5" destOrd="0" presId="urn:microsoft.com/office/officeart/2009/3/layout/StepUpProcess"/>
    <dgm:cxn modelId="{3BA6820B-D499-4182-97D3-8840486D0C67}" type="presParOf" srcId="{08AD76E2-5B76-4531-BB6C-BC147B6903AB}" destId="{AA733278-3BD4-4195-9C8E-6C2FD750AAB2}" srcOrd="0" destOrd="0" presId="urn:microsoft.com/office/officeart/2009/3/layout/StepUpProcess"/>
    <dgm:cxn modelId="{6DAE5C37-2B97-4687-A4C8-77389EAD0B49}" type="presParOf" srcId="{B375D6FF-3F31-45C2-943A-47273443B1BF}" destId="{3A838245-5C89-4892-9954-7F2F233B31A5}" srcOrd="6" destOrd="0" presId="urn:microsoft.com/office/officeart/2009/3/layout/StepUpProcess"/>
    <dgm:cxn modelId="{85698491-2F05-4685-8D2D-B25D49731088}" type="presParOf" srcId="{3A838245-5C89-4892-9954-7F2F233B31A5}" destId="{E3E0CF2E-6ED2-4F36-A13C-62A81117466C}" srcOrd="0" destOrd="0" presId="urn:microsoft.com/office/officeart/2009/3/layout/StepUpProcess"/>
    <dgm:cxn modelId="{BF842F9B-9F4C-4B5F-991E-035E83E559E9}" type="presParOf" srcId="{3A838245-5C89-4892-9954-7F2F233B31A5}" destId="{51DF5621-D957-4313-8AFB-29E262925C47}" srcOrd="1" destOrd="0" presId="urn:microsoft.com/office/officeart/2009/3/layout/StepUpProcess"/>
    <dgm:cxn modelId="{DCFD64C6-B241-4C5E-89A0-7D70F5C55C60}" type="presParOf" srcId="{3A838245-5C89-4892-9954-7F2F233B31A5}" destId="{03F5044D-DDA6-4AAE-B17A-BC34C5C0BB08}" srcOrd="2" destOrd="0" presId="urn:microsoft.com/office/officeart/2009/3/layout/StepUpProcess"/>
    <dgm:cxn modelId="{2C8D806F-3E51-4226-9B22-09C59E335E3A}" type="presParOf" srcId="{B375D6FF-3F31-45C2-943A-47273443B1BF}" destId="{61802EF3-8B3B-489D-AADD-5FE3E19F4AA8}" srcOrd="7" destOrd="0" presId="urn:microsoft.com/office/officeart/2009/3/layout/StepUpProcess"/>
    <dgm:cxn modelId="{78344F3A-87EA-4CA1-90CE-BBFF8B3FC390}" type="presParOf" srcId="{61802EF3-8B3B-489D-AADD-5FE3E19F4AA8}" destId="{6628C960-7C72-4C4F-9ACC-EC14669734F9}" srcOrd="0" destOrd="0" presId="urn:microsoft.com/office/officeart/2009/3/layout/StepUpProcess"/>
    <dgm:cxn modelId="{1DBB1941-3371-4705-8288-D9E589FDB110}" type="presParOf" srcId="{B375D6FF-3F31-45C2-943A-47273443B1BF}" destId="{5119D2E7-495B-46F2-950B-6F3FCA8F8361}" srcOrd="8" destOrd="0" presId="urn:microsoft.com/office/officeart/2009/3/layout/StepUpProcess"/>
    <dgm:cxn modelId="{AFDD390A-CC9E-4277-9FB2-BC7DB96B7FA7}" type="presParOf" srcId="{5119D2E7-495B-46F2-950B-6F3FCA8F8361}" destId="{60BBC7C8-8D68-4C78-A060-AFDF0C45739B}" srcOrd="0" destOrd="0" presId="urn:microsoft.com/office/officeart/2009/3/layout/StepUpProcess"/>
    <dgm:cxn modelId="{85B01563-CCAD-4B88-B5B6-39AAF47EC2D0}" type="presParOf" srcId="{5119D2E7-495B-46F2-950B-6F3FCA8F8361}" destId="{33FC7B4F-C9C2-4C79-AE3A-D939DF866D05}" srcOrd="1" destOrd="0" presId="urn:microsoft.com/office/officeart/2009/3/layout/StepUpProcess"/>
    <dgm:cxn modelId="{F58AB50A-FB80-445E-AB4D-89DBF2A4A33D}" type="presParOf" srcId="{5119D2E7-495B-46F2-950B-6F3FCA8F8361}" destId="{2644393E-A772-4FAD-86F6-C4D79FE356B1}" srcOrd="2" destOrd="0" presId="urn:microsoft.com/office/officeart/2009/3/layout/StepUpProcess"/>
    <dgm:cxn modelId="{40B49D35-EBE6-4349-BAA1-EFA679F431BB}" type="presParOf" srcId="{B375D6FF-3F31-45C2-943A-47273443B1BF}" destId="{DC7E4A3C-CCA0-4FD8-B41E-31C8847D995C}" srcOrd="9" destOrd="0" presId="urn:microsoft.com/office/officeart/2009/3/layout/StepUpProcess"/>
    <dgm:cxn modelId="{23965BBA-E2D8-44C3-B5DB-D2C158A20199}" type="presParOf" srcId="{DC7E4A3C-CCA0-4FD8-B41E-31C8847D995C}" destId="{89168426-2B2F-4339-829B-A2230072EAE1}" srcOrd="0" destOrd="0" presId="urn:microsoft.com/office/officeart/2009/3/layout/StepUpProcess"/>
    <dgm:cxn modelId="{96B7F73A-61E3-4CB3-8842-A3FA4E8F3193}" type="presParOf" srcId="{B375D6FF-3F31-45C2-943A-47273443B1BF}" destId="{34708338-C16F-4359-A5DD-128665EE234C}" srcOrd="10" destOrd="0" presId="urn:microsoft.com/office/officeart/2009/3/layout/StepUpProcess"/>
    <dgm:cxn modelId="{A2089953-6130-470D-9EED-5562B02BD9B9}" type="presParOf" srcId="{34708338-C16F-4359-A5DD-128665EE234C}" destId="{99E5A63E-DC5F-4494-ACFE-9A7BAE49B2A5}" srcOrd="0" destOrd="0" presId="urn:microsoft.com/office/officeart/2009/3/layout/StepUpProcess"/>
    <dgm:cxn modelId="{47D04AF3-E7AB-4814-B493-CC6819F5D934}" type="presParOf" srcId="{34708338-C16F-4359-A5DD-128665EE234C}" destId="{86A1B1CE-6509-4951-AC23-196DE34EA909}" srcOrd="1" destOrd="0" presId="urn:microsoft.com/office/officeart/2009/3/layout/StepUpProcess"/>
    <dgm:cxn modelId="{388E310B-DD84-4FC1-95CC-77FD261CB52D}" type="presParOf" srcId="{34708338-C16F-4359-A5DD-128665EE234C}" destId="{E2BE5AE9-73C1-4626-8594-30ABE902BD7F}" srcOrd="2" destOrd="0" presId="urn:microsoft.com/office/officeart/2009/3/layout/StepUpProcess"/>
    <dgm:cxn modelId="{01E86F68-E60A-4AAA-9FD8-72E4216ADCDA}" type="presParOf" srcId="{B375D6FF-3F31-45C2-943A-47273443B1BF}" destId="{BF33EA8E-30EB-4C8D-B5A8-D80B2967E2AA}" srcOrd="11" destOrd="0" presId="urn:microsoft.com/office/officeart/2009/3/layout/StepUpProcess"/>
    <dgm:cxn modelId="{E66A1C9A-2252-4C6C-B233-D4CAF631AFF9}" type="presParOf" srcId="{BF33EA8E-30EB-4C8D-B5A8-D80B2967E2AA}" destId="{27400F64-4C35-42C2-96AF-547ACC43988D}" srcOrd="0" destOrd="0" presId="urn:microsoft.com/office/officeart/2009/3/layout/StepUpProcess"/>
    <dgm:cxn modelId="{8EF300A2-5021-4D41-8777-8625B6302CBA}" type="presParOf" srcId="{B375D6FF-3F31-45C2-943A-47273443B1BF}" destId="{DD641D19-4A90-4D4D-AA7B-7FD1A42108A4}" srcOrd="12" destOrd="0" presId="urn:microsoft.com/office/officeart/2009/3/layout/StepUpProcess"/>
    <dgm:cxn modelId="{37463648-9044-4E15-B6B0-98ECDE321E7F}" type="presParOf" srcId="{DD641D19-4A90-4D4D-AA7B-7FD1A42108A4}" destId="{E23289A9-D292-4B54-BD5B-AB3971B14FB4}" srcOrd="0" destOrd="0" presId="urn:microsoft.com/office/officeart/2009/3/layout/StepUpProcess"/>
    <dgm:cxn modelId="{F27ECB8A-5BD1-40B6-894B-50BC43D16670}" type="presParOf" srcId="{DD641D19-4A90-4D4D-AA7B-7FD1A42108A4}" destId="{16B87087-10FC-491F-BDD4-012F445945AD}" srcOrd="1" destOrd="0" presId="urn:microsoft.com/office/officeart/2009/3/layout/StepUpProcess"/>
    <dgm:cxn modelId="{597BDED2-6E52-41F0-9952-41B78199B393}" type="presParOf" srcId="{DD641D19-4A90-4D4D-AA7B-7FD1A42108A4}" destId="{EC355500-0A3A-474E-9CB6-DA57370DA15B}" srcOrd="2" destOrd="0" presId="urn:microsoft.com/office/officeart/2009/3/layout/StepUpProcess"/>
    <dgm:cxn modelId="{5207EB7E-0075-4E1D-8118-10DA64D68B83}" type="presParOf" srcId="{B375D6FF-3F31-45C2-943A-47273443B1BF}" destId="{3EE7592D-4E6D-43DC-9E34-074C05E5138D}" srcOrd="13" destOrd="0" presId="urn:microsoft.com/office/officeart/2009/3/layout/StepUpProcess"/>
    <dgm:cxn modelId="{7F6E1DE8-07BF-4A45-9A98-710B9401E06C}" type="presParOf" srcId="{3EE7592D-4E6D-43DC-9E34-074C05E5138D}" destId="{C4AFE80F-9BCC-4B01-B017-DAD3B007BCFC}" srcOrd="0" destOrd="0" presId="urn:microsoft.com/office/officeart/2009/3/layout/StepUpProcess"/>
    <dgm:cxn modelId="{578CDF82-7FF1-42AC-8696-A2ACC2A8C90E}" type="presParOf" srcId="{B375D6FF-3F31-45C2-943A-47273443B1BF}" destId="{78772DDF-82AC-4353-A51D-3F412515D9F8}" srcOrd="14" destOrd="0" presId="urn:microsoft.com/office/officeart/2009/3/layout/StepUpProcess"/>
    <dgm:cxn modelId="{8527A7FA-7C2E-41C3-B7E8-31DDEC816EEA}" type="presParOf" srcId="{78772DDF-82AC-4353-A51D-3F412515D9F8}" destId="{139DAA74-FE52-4012-AC2E-8D3FE6880666}" srcOrd="0" destOrd="0" presId="urn:microsoft.com/office/officeart/2009/3/layout/StepUpProcess"/>
    <dgm:cxn modelId="{1DE44385-A031-4A7F-9701-0AD7F7672A17}" type="presParOf" srcId="{78772DDF-82AC-4353-A51D-3F412515D9F8}" destId="{3701F513-2AD3-4384-818D-090D9132FC2F}"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2BACB-B9ED-1540-B5BC-4D11BD75499B}">
      <dsp:nvSpPr>
        <dsp:cNvPr id="0" name=""/>
        <dsp:cNvSpPr/>
      </dsp:nvSpPr>
      <dsp:spPr>
        <a:xfrm>
          <a:off x="129191" y="7694"/>
          <a:ext cx="9689004" cy="1411088"/>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254000" bIns="224010" numCol="1" spcCol="1270" anchor="ctr" anchorCtr="0">
          <a:noAutofit/>
        </a:bodyPr>
        <a:lstStyle/>
        <a:p>
          <a:pPr marL="0" lvl="0" indent="0" algn="l" defTabSz="1200150">
            <a:lnSpc>
              <a:spcPct val="90000"/>
            </a:lnSpc>
            <a:spcBef>
              <a:spcPct val="0"/>
            </a:spcBef>
            <a:spcAft>
              <a:spcPct val="35000"/>
            </a:spcAft>
            <a:buNone/>
          </a:pPr>
          <a:r>
            <a:rPr lang="en-US" sz="2700" kern="1200" dirty="0"/>
            <a:t>Cohort 1</a:t>
          </a:r>
        </a:p>
      </dsp:txBody>
      <dsp:txXfrm>
        <a:off x="129191" y="360466"/>
        <a:ext cx="9336232" cy="705544"/>
      </dsp:txXfrm>
    </dsp:sp>
    <dsp:sp modelId="{CFEFB79B-8AC0-954C-A6DE-FA34480C07F7}">
      <dsp:nvSpPr>
        <dsp:cNvPr id="0" name=""/>
        <dsp:cNvSpPr/>
      </dsp:nvSpPr>
      <dsp:spPr>
        <a:xfrm>
          <a:off x="129191" y="1099049"/>
          <a:ext cx="2984213" cy="2718275"/>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rtl="0">
            <a:lnSpc>
              <a:spcPct val="90000"/>
            </a:lnSpc>
            <a:spcBef>
              <a:spcPct val="0"/>
            </a:spcBef>
            <a:spcAft>
              <a:spcPct val="35000"/>
            </a:spcAft>
            <a:buNone/>
          </a:pPr>
          <a:r>
            <a:rPr lang="en-US" sz="2700" kern="1200" dirty="0"/>
            <a:t>2018 –2019</a:t>
          </a:r>
        </a:p>
        <a:p>
          <a:pPr marL="0" lvl="0" indent="0" algn="l" defTabSz="1200150" rtl="0">
            <a:lnSpc>
              <a:spcPct val="90000"/>
            </a:lnSpc>
            <a:spcBef>
              <a:spcPct val="0"/>
            </a:spcBef>
            <a:spcAft>
              <a:spcPct val="35000"/>
            </a:spcAft>
            <a:buNone/>
          </a:pPr>
          <a:r>
            <a:rPr lang="en-US" sz="2700" kern="1200" dirty="0"/>
            <a:t>20 fellows</a:t>
          </a:r>
        </a:p>
      </dsp:txBody>
      <dsp:txXfrm>
        <a:off x="129191" y="1099049"/>
        <a:ext cx="2984213" cy="2718275"/>
      </dsp:txXfrm>
    </dsp:sp>
    <dsp:sp modelId="{116F69F7-399D-934C-9369-1A92DB311AB5}">
      <dsp:nvSpPr>
        <dsp:cNvPr id="0" name=""/>
        <dsp:cNvSpPr/>
      </dsp:nvSpPr>
      <dsp:spPr>
        <a:xfrm>
          <a:off x="3113404" y="481260"/>
          <a:ext cx="6704790" cy="1411088"/>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254000" bIns="224010" numCol="1" spcCol="1270" anchor="ctr" anchorCtr="0">
          <a:noAutofit/>
        </a:bodyPr>
        <a:lstStyle/>
        <a:p>
          <a:pPr marL="0" lvl="0" indent="0" algn="l" defTabSz="1200150">
            <a:lnSpc>
              <a:spcPct val="90000"/>
            </a:lnSpc>
            <a:spcBef>
              <a:spcPct val="0"/>
            </a:spcBef>
            <a:spcAft>
              <a:spcPct val="35000"/>
            </a:spcAft>
            <a:buNone/>
          </a:pPr>
          <a:r>
            <a:rPr lang="en-US" sz="2700" kern="1200" dirty="0"/>
            <a:t>Cohort 2</a:t>
          </a:r>
        </a:p>
      </dsp:txBody>
      <dsp:txXfrm>
        <a:off x="3113404" y="834032"/>
        <a:ext cx="6352018" cy="705544"/>
      </dsp:txXfrm>
    </dsp:sp>
    <dsp:sp modelId="{8A374439-4A9C-864C-9249-6178AE8C913F}">
      <dsp:nvSpPr>
        <dsp:cNvPr id="0" name=""/>
        <dsp:cNvSpPr/>
      </dsp:nvSpPr>
      <dsp:spPr>
        <a:xfrm>
          <a:off x="3113404" y="1569412"/>
          <a:ext cx="2984213" cy="2718275"/>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rtl="0">
            <a:lnSpc>
              <a:spcPct val="90000"/>
            </a:lnSpc>
            <a:spcBef>
              <a:spcPct val="0"/>
            </a:spcBef>
            <a:spcAft>
              <a:spcPct val="35000"/>
            </a:spcAft>
            <a:buNone/>
          </a:pPr>
          <a:r>
            <a:rPr lang="en-US" sz="2700" kern="1200" dirty="0"/>
            <a:t>2019 –2020</a:t>
          </a:r>
        </a:p>
        <a:p>
          <a:pPr marL="0" lvl="0" indent="0" algn="l" defTabSz="1200150" rtl="0">
            <a:lnSpc>
              <a:spcPct val="90000"/>
            </a:lnSpc>
            <a:spcBef>
              <a:spcPct val="0"/>
            </a:spcBef>
            <a:spcAft>
              <a:spcPct val="35000"/>
            </a:spcAft>
            <a:buNone/>
          </a:pPr>
          <a:r>
            <a:rPr lang="en-US" sz="2700" kern="1200" dirty="0"/>
            <a:t>20 fellows</a:t>
          </a:r>
        </a:p>
      </dsp:txBody>
      <dsp:txXfrm>
        <a:off x="3113404" y="1569412"/>
        <a:ext cx="2984213" cy="2718275"/>
      </dsp:txXfrm>
    </dsp:sp>
    <dsp:sp modelId="{6768F11E-F74A-6042-BBEA-9BB19BA2431F}">
      <dsp:nvSpPr>
        <dsp:cNvPr id="0" name=""/>
        <dsp:cNvSpPr/>
      </dsp:nvSpPr>
      <dsp:spPr>
        <a:xfrm>
          <a:off x="6097617" y="951622"/>
          <a:ext cx="3720577" cy="1411088"/>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254000" bIns="224010" numCol="1" spcCol="1270" anchor="ctr" anchorCtr="0">
          <a:noAutofit/>
        </a:bodyPr>
        <a:lstStyle/>
        <a:p>
          <a:pPr marL="0" lvl="0" indent="0" algn="l" defTabSz="1200150">
            <a:lnSpc>
              <a:spcPct val="90000"/>
            </a:lnSpc>
            <a:spcBef>
              <a:spcPct val="0"/>
            </a:spcBef>
            <a:spcAft>
              <a:spcPct val="35000"/>
            </a:spcAft>
            <a:buNone/>
          </a:pPr>
          <a:r>
            <a:rPr lang="en-US" sz="2700" kern="1200" dirty="0"/>
            <a:t>Cohort 3</a:t>
          </a:r>
        </a:p>
      </dsp:txBody>
      <dsp:txXfrm>
        <a:off x="6097617" y="1304394"/>
        <a:ext cx="3367805" cy="705544"/>
      </dsp:txXfrm>
    </dsp:sp>
    <dsp:sp modelId="{E974C892-E2A9-9948-96C4-C068F8EA73C7}">
      <dsp:nvSpPr>
        <dsp:cNvPr id="0" name=""/>
        <dsp:cNvSpPr/>
      </dsp:nvSpPr>
      <dsp:spPr>
        <a:xfrm>
          <a:off x="6097617" y="2039775"/>
          <a:ext cx="2984213" cy="267849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rtl="0">
            <a:lnSpc>
              <a:spcPct val="90000"/>
            </a:lnSpc>
            <a:spcBef>
              <a:spcPct val="0"/>
            </a:spcBef>
            <a:spcAft>
              <a:spcPct val="35000"/>
            </a:spcAft>
            <a:buNone/>
          </a:pPr>
          <a:r>
            <a:rPr lang="en-US" sz="2700" kern="1200" dirty="0"/>
            <a:t>2020 – 2021</a:t>
          </a:r>
        </a:p>
        <a:p>
          <a:pPr marL="0" lvl="0" indent="0" algn="l" defTabSz="1200150" rtl="0">
            <a:lnSpc>
              <a:spcPct val="90000"/>
            </a:lnSpc>
            <a:spcBef>
              <a:spcPct val="0"/>
            </a:spcBef>
            <a:spcAft>
              <a:spcPct val="35000"/>
            </a:spcAft>
            <a:buNone/>
          </a:pPr>
          <a:r>
            <a:rPr lang="en-US" sz="2700" kern="1200" dirty="0"/>
            <a:t>20 fellows</a:t>
          </a:r>
        </a:p>
      </dsp:txBody>
      <dsp:txXfrm>
        <a:off x="6097617" y="2039775"/>
        <a:ext cx="2984213" cy="26784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5FAC1-CDA8-4852-AB13-52579D378F97}">
      <dsp:nvSpPr>
        <dsp:cNvPr id="0" name=""/>
        <dsp:cNvSpPr/>
      </dsp:nvSpPr>
      <dsp:spPr>
        <a:xfrm rot="5400000">
          <a:off x="268258" y="3194175"/>
          <a:ext cx="790265" cy="1314983"/>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22E188-49F3-4588-ABF1-0D1757A65411}">
      <dsp:nvSpPr>
        <dsp:cNvPr id="0" name=""/>
        <dsp:cNvSpPr/>
      </dsp:nvSpPr>
      <dsp:spPr>
        <a:xfrm>
          <a:off x="136343" y="3587072"/>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Problem Identified</a:t>
          </a:r>
        </a:p>
      </dsp:txBody>
      <dsp:txXfrm>
        <a:off x="136343" y="3587072"/>
        <a:ext cx="1187174" cy="1040628"/>
      </dsp:txXfrm>
    </dsp:sp>
    <dsp:sp modelId="{5A2CD64A-514F-42E5-A0F9-7D9CF51085E4}">
      <dsp:nvSpPr>
        <dsp:cNvPr id="0" name=""/>
        <dsp:cNvSpPr/>
      </dsp:nvSpPr>
      <dsp:spPr>
        <a:xfrm>
          <a:off x="1099523" y="3097364"/>
          <a:ext cx="223995" cy="223995"/>
        </a:xfrm>
        <a:prstGeom prst="triangle">
          <a:avLst>
            <a:gd name="adj" fmla="val 100000"/>
          </a:avLst>
        </a:prstGeom>
        <a:solidFill>
          <a:schemeClr val="accent4">
            <a:hueOff val="700064"/>
            <a:satOff val="-2913"/>
            <a:lumOff val="686"/>
            <a:alphaOff val="0"/>
          </a:schemeClr>
        </a:solidFill>
        <a:ln w="12700" cap="flat" cmpd="sng" algn="ctr">
          <a:solidFill>
            <a:schemeClr val="accent4">
              <a:hueOff val="700064"/>
              <a:satOff val="-2913"/>
              <a:lumOff val="68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D08680-FF7B-48F3-9145-3E9A40CBFE46}">
      <dsp:nvSpPr>
        <dsp:cNvPr id="0" name=""/>
        <dsp:cNvSpPr/>
      </dsp:nvSpPr>
      <dsp:spPr>
        <a:xfrm rot="5400000">
          <a:off x="1721592" y="2834546"/>
          <a:ext cx="790265" cy="1314983"/>
        </a:xfrm>
        <a:prstGeom prst="corner">
          <a:avLst>
            <a:gd name="adj1" fmla="val 16120"/>
            <a:gd name="adj2" fmla="val 16110"/>
          </a:avLst>
        </a:prstGeom>
        <a:solidFill>
          <a:schemeClr val="accent4">
            <a:hueOff val="1400127"/>
            <a:satOff val="-5825"/>
            <a:lumOff val="1373"/>
            <a:alphaOff val="0"/>
          </a:schemeClr>
        </a:solidFill>
        <a:ln w="12700" cap="flat" cmpd="sng" algn="ctr">
          <a:solidFill>
            <a:schemeClr val="accent4">
              <a:hueOff val="1400127"/>
              <a:satOff val="-5825"/>
              <a:lumOff val="137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A16766-8750-4D93-A5E5-3DA8EB4C1D7A}">
      <dsp:nvSpPr>
        <dsp:cNvPr id="0" name=""/>
        <dsp:cNvSpPr/>
      </dsp:nvSpPr>
      <dsp:spPr>
        <a:xfrm>
          <a:off x="1589677" y="3227443"/>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Research Questions</a:t>
          </a:r>
        </a:p>
      </dsp:txBody>
      <dsp:txXfrm>
        <a:off x="1589677" y="3227443"/>
        <a:ext cx="1187174" cy="1040628"/>
      </dsp:txXfrm>
    </dsp:sp>
    <dsp:sp modelId="{A192D073-9857-48DF-829B-72DFC63F418F}">
      <dsp:nvSpPr>
        <dsp:cNvPr id="0" name=""/>
        <dsp:cNvSpPr/>
      </dsp:nvSpPr>
      <dsp:spPr>
        <a:xfrm>
          <a:off x="2552856" y="2737735"/>
          <a:ext cx="223995" cy="223995"/>
        </a:xfrm>
        <a:prstGeom prst="triangle">
          <a:avLst>
            <a:gd name="adj" fmla="val 100000"/>
          </a:avLst>
        </a:prstGeom>
        <a:solidFill>
          <a:schemeClr val="accent4">
            <a:hueOff val="2100191"/>
            <a:satOff val="-8738"/>
            <a:lumOff val="2059"/>
            <a:alphaOff val="0"/>
          </a:schemeClr>
        </a:solidFill>
        <a:ln w="12700" cap="flat" cmpd="sng" algn="ctr">
          <a:solidFill>
            <a:schemeClr val="accent4">
              <a:hueOff val="2100191"/>
              <a:satOff val="-8738"/>
              <a:lumOff val="2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177EC-158C-4DDC-9D57-CD1DDC64CD38}">
      <dsp:nvSpPr>
        <dsp:cNvPr id="0" name=""/>
        <dsp:cNvSpPr/>
      </dsp:nvSpPr>
      <dsp:spPr>
        <a:xfrm rot="5400000">
          <a:off x="3174925" y="2474917"/>
          <a:ext cx="790265" cy="1314983"/>
        </a:xfrm>
        <a:prstGeom prst="corner">
          <a:avLst>
            <a:gd name="adj1" fmla="val 16120"/>
            <a:gd name="adj2" fmla="val 16110"/>
          </a:avLst>
        </a:prstGeom>
        <a:solidFill>
          <a:schemeClr val="accent4">
            <a:hueOff val="2800255"/>
            <a:satOff val="-11651"/>
            <a:lumOff val="2745"/>
            <a:alphaOff val="0"/>
          </a:schemeClr>
        </a:solidFill>
        <a:ln w="12700" cap="flat" cmpd="sng" algn="ctr">
          <a:solidFill>
            <a:schemeClr val="accent4">
              <a:hueOff val="2800255"/>
              <a:satOff val="-11651"/>
              <a:lumOff val="27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B1CF0E-76A0-4581-AC52-937F2B0883C2}">
      <dsp:nvSpPr>
        <dsp:cNvPr id="0" name=""/>
        <dsp:cNvSpPr/>
      </dsp:nvSpPr>
      <dsp:spPr>
        <a:xfrm>
          <a:off x="3043011" y="2867814"/>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Literature Review</a:t>
          </a:r>
        </a:p>
      </dsp:txBody>
      <dsp:txXfrm>
        <a:off x="3043011" y="2867814"/>
        <a:ext cx="1187174" cy="1040628"/>
      </dsp:txXfrm>
    </dsp:sp>
    <dsp:sp modelId="{F89B987A-8F3B-49EA-8FAF-1826462D4297}">
      <dsp:nvSpPr>
        <dsp:cNvPr id="0" name=""/>
        <dsp:cNvSpPr/>
      </dsp:nvSpPr>
      <dsp:spPr>
        <a:xfrm>
          <a:off x="4006190" y="2378107"/>
          <a:ext cx="223995" cy="223995"/>
        </a:xfrm>
        <a:prstGeom prst="triangle">
          <a:avLst>
            <a:gd name="adj" fmla="val 100000"/>
          </a:avLst>
        </a:prstGeom>
        <a:solidFill>
          <a:schemeClr val="accent4">
            <a:hueOff val="3500318"/>
            <a:satOff val="-14563"/>
            <a:lumOff val="3431"/>
            <a:alphaOff val="0"/>
          </a:schemeClr>
        </a:solidFill>
        <a:ln w="12700" cap="flat" cmpd="sng" algn="ctr">
          <a:solidFill>
            <a:schemeClr val="accent4">
              <a:hueOff val="3500318"/>
              <a:satOff val="-14563"/>
              <a:lumOff val="34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E0CF2E-6ED2-4F36-A13C-62A81117466C}">
      <dsp:nvSpPr>
        <dsp:cNvPr id="0" name=""/>
        <dsp:cNvSpPr/>
      </dsp:nvSpPr>
      <dsp:spPr>
        <a:xfrm rot="5400000">
          <a:off x="4628259" y="2115288"/>
          <a:ext cx="790265" cy="1314983"/>
        </a:xfrm>
        <a:prstGeom prst="corner">
          <a:avLst>
            <a:gd name="adj1" fmla="val 16120"/>
            <a:gd name="adj2" fmla="val 16110"/>
          </a:avLst>
        </a:prstGeom>
        <a:solidFill>
          <a:schemeClr val="accent4">
            <a:hueOff val="4200382"/>
            <a:satOff val="-17476"/>
            <a:lumOff val="4118"/>
            <a:alphaOff val="0"/>
          </a:schemeClr>
        </a:solidFill>
        <a:ln w="12700" cap="flat" cmpd="sng" algn="ctr">
          <a:solidFill>
            <a:schemeClr val="accent4">
              <a:hueOff val="4200382"/>
              <a:satOff val="-17476"/>
              <a:lumOff val="41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DF5621-D957-4313-8AFB-29E262925C47}">
      <dsp:nvSpPr>
        <dsp:cNvPr id="0" name=""/>
        <dsp:cNvSpPr/>
      </dsp:nvSpPr>
      <dsp:spPr>
        <a:xfrm>
          <a:off x="4496344" y="2508185"/>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Research Method Design</a:t>
          </a:r>
        </a:p>
      </dsp:txBody>
      <dsp:txXfrm>
        <a:off x="4496344" y="2508185"/>
        <a:ext cx="1187174" cy="1040628"/>
      </dsp:txXfrm>
    </dsp:sp>
    <dsp:sp modelId="{03F5044D-DDA6-4AAE-B17A-BC34C5C0BB08}">
      <dsp:nvSpPr>
        <dsp:cNvPr id="0" name=""/>
        <dsp:cNvSpPr/>
      </dsp:nvSpPr>
      <dsp:spPr>
        <a:xfrm>
          <a:off x="5459523" y="2018478"/>
          <a:ext cx="223995" cy="223995"/>
        </a:xfrm>
        <a:prstGeom prst="triangle">
          <a:avLst>
            <a:gd name="adj" fmla="val 100000"/>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BBC7C8-8D68-4C78-A060-AFDF0C45739B}">
      <dsp:nvSpPr>
        <dsp:cNvPr id="0" name=""/>
        <dsp:cNvSpPr/>
      </dsp:nvSpPr>
      <dsp:spPr>
        <a:xfrm rot="5400000">
          <a:off x="6081593" y="1755660"/>
          <a:ext cx="790265" cy="1314983"/>
        </a:xfrm>
        <a:prstGeom prst="corner">
          <a:avLst>
            <a:gd name="adj1" fmla="val 16120"/>
            <a:gd name="adj2" fmla="val 16110"/>
          </a:avLst>
        </a:prstGeom>
        <a:solidFill>
          <a:schemeClr val="accent4">
            <a:hueOff val="5600509"/>
            <a:satOff val="-23301"/>
            <a:lumOff val="5490"/>
            <a:alphaOff val="0"/>
          </a:schemeClr>
        </a:solidFill>
        <a:ln w="12700" cap="flat" cmpd="sng" algn="ctr">
          <a:solidFill>
            <a:schemeClr val="accent4">
              <a:hueOff val="5600509"/>
              <a:satOff val="-23301"/>
              <a:lumOff val="5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FC7B4F-C9C2-4C79-AE3A-D939DF866D05}">
      <dsp:nvSpPr>
        <dsp:cNvPr id="0" name=""/>
        <dsp:cNvSpPr/>
      </dsp:nvSpPr>
      <dsp:spPr>
        <a:xfrm>
          <a:off x="5949678" y="2148556"/>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IRB Approval (if applicable)</a:t>
          </a:r>
        </a:p>
      </dsp:txBody>
      <dsp:txXfrm>
        <a:off x="5949678" y="2148556"/>
        <a:ext cx="1187174" cy="1040628"/>
      </dsp:txXfrm>
    </dsp:sp>
    <dsp:sp modelId="{2644393E-A772-4FAD-86F6-C4D79FE356B1}">
      <dsp:nvSpPr>
        <dsp:cNvPr id="0" name=""/>
        <dsp:cNvSpPr/>
      </dsp:nvSpPr>
      <dsp:spPr>
        <a:xfrm>
          <a:off x="6912857" y="1658849"/>
          <a:ext cx="223995" cy="223995"/>
        </a:xfrm>
        <a:prstGeom prst="triangle">
          <a:avLst>
            <a:gd name="adj" fmla="val 100000"/>
          </a:avLst>
        </a:prstGeom>
        <a:solidFill>
          <a:schemeClr val="accent4">
            <a:hueOff val="6300572"/>
            <a:satOff val="-26214"/>
            <a:lumOff val="6177"/>
            <a:alphaOff val="0"/>
          </a:schemeClr>
        </a:solidFill>
        <a:ln w="12700" cap="flat" cmpd="sng" algn="ctr">
          <a:solidFill>
            <a:schemeClr val="accent4">
              <a:hueOff val="6300572"/>
              <a:satOff val="-26214"/>
              <a:lumOff val="6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E5A63E-DC5F-4494-ACFE-9A7BAE49B2A5}">
      <dsp:nvSpPr>
        <dsp:cNvPr id="0" name=""/>
        <dsp:cNvSpPr/>
      </dsp:nvSpPr>
      <dsp:spPr>
        <a:xfrm rot="5400000">
          <a:off x="7534926" y="1396031"/>
          <a:ext cx="790265" cy="1314983"/>
        </a:xfrm>
        <a:prstGeom prst="corner">
          <a:avLst>
            <a:gd name="adj1" fmla="val 16120"/>
            <a:gd name="adj2" fmla="val 16110"/>
          </a:avLst>
        </a:prstGeom>
        <a:solidFill>
          <a:schemeClr val="accent4">
            <a:hueOff val="7000636"/>
            <a:satOff val="-29126"/>
            <a:lumOff val="6863"/>
            <a:alphaOff val="0"/>
          </a:schemeClr>
        </a:solidFill>
        <a:ln w="12700" cap="flat" cmpd="sng" algn="ctr">
          <a:solidFill>
            <a:schemeClr val="accent4">
              <a:hueOff val="7000636"/>
              <a:satOff val="-29126"/>
              <a:lumOff val="68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A1B1CE-6509-4951-AC23-196DE34EA909}">
      <dsp:nvSpPr>
        <dsp:cNvPr id="0" name=""/>
        <dsp:cNvSpPr/>
      </dsp:nvSpPr>
      <dsp:spPr>
        <a:xfrm>
          <a:off x="7403011" y="1788928"/>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Data Collection</a:t>
          </a:r>
        </a:p>
      </dsp:txBody>
      <dsp:txXfrm>
        <a:off x="7403011" y="1788928"/>
        <a:ext cx="1187174" cy="1040628"/>
      </dsp:txXfrm>
    </dsp:sp>
    <dsp:sp modelId="{E2BE5AE9-73C1-4626-8594-30ABE902BD7F}">
      <dsp:nvSpPr>
        <dsp:cNvPr id="0" name=""/>
        <dsp:cNvSpPr/>
      </dsp:nvSpPr>
      <dsp:spPr>
        <a:xfrm>
          <a:off x="8366191" y="1299220"/>
          <a:ext cx="223995" cy="223995"/>
        </a:xfrm>
        <a:prstGeom prst="triangle">
          <a:avLst>
            <a:gd name="adj" fmla="val 100000"/>
          </a:avLst>
        </a:prstGeom>
        <a:solidFill>
          <a:schemeClr val="accent4">
            <a:hueOff val="7700699"/>
            <a:satOff val="-32039"/>
            <a:lumOff val="7549"/>
            <a:alphaOff val="0"/>
          </a:schemeClr>
        </a:solidFill>
        <a:ln w="12700" cap="flat" cmpd="sng" algn="ctr">
          <a:solidFill>
            <a:schemeClr val="accent4">
              <a:hueOff val="7700699"/>
              <a:satOff val="-32039"/>
              <a:lumOff val="7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3289A9-D292-4B54-BD5B-AB3971B14FB4}">
      <dsp:nvSpPr>
        <dsp:cNvPr id="0" name=""/>
        <dsp:cNvSpPr/>
      </dsp:nvSpPr>
      <dsp:spPr>
        <a:xfrm rot="5400000">
          <a:off x="8988260" y="1036402"/>
          <a:ext cx="790265" cy="1314983"/>
        </a:xfrm>
        <a:prstGeom prst="corner">
          <a:avLst>
            <a:gd name="adj1" fmla="val 16120"/>
            <a:gd name="adj2" fmla="val 16110"/>
          </a:avLst>
        </a:prstGeom>
        <a:solidFill>
          <a:schemeClr val="accent4">
            <a:hueOff val="8400764"/>
            <a:satOff val="-34952"/>
            <a:lumOff val="8235"/>
            <a:alphaOff val="0"/>
          </a:schemeClr>
        </a:solidFill>
        <a:ln w="12700" cap="flat" cmpd="sng" algn="ctr">
          <a:solidFill>
            <a:schemeClr val="accent4">
              <a:hueOff val="8400764"/>
              <a:satOff val="-34952"/>
              <a:lumOff val="8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B87087-10FC-491F-BDD4-012F445945AD}">
      <dsp:nvSpPr>
        <dsp:cNvPr id="0" name=""/>
        <dsp:cNvSpPr/>
      </dsp:nvSpPr>
      <dsp:spPr>
        <a:xfrm>
          <a:off x="8856345" y="1429299"/>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Data Analysis</a:t>
          </a:r>
        </a:p>
      </dsp:txBody>
      <dsp:txXfrm>
        <a:off x="8856345" y="1429299"/>
        <a:ext cx="1187174" cy="1040628"/>
      </dsp:txXfrm>
    </dsp:sp>
    <dsp:sp modelId="{EC355500-0A3A-474E-9CB6-DA57370DA15B}">
      <dsp:nvSpPr>
        <dsp:cNvPr id="0" name=""/>
        <dsp:cNvSpPr/>
      </dsp:nvSpPr>
      <dsp:spPr>
        <a:xfrm>
          <a:off x="9819524" y="939591"/>
          <a:ext cx="223995" cy="223995"/>
        </a:xfrm>
        <a:prstGeom prst="triangle">
          <a:avLst>
            <a:gd name="adj" fmla="val 100000"/>
          </a:avLst>
        </a:prstGeom>
        <a:solidFill>
          <a:schemeClr val="accent4">
            <a:hueOff val="9100827"/>
            <a:satOff val="-37864"/>
            <a:lumOff val="8922"/>
            <a:alphaOff val="0"/>
          </a:schemeClr>
        </a:solidFill>
        <a:ln w="12700" cap="flat" cmpd="sng" algn="ctr">
          <a:solidFill>
            <a:schemeClr val="accent4">
              <a:hueOff val="9100827"/>
              <a:satOff val="-37864"/>
              <a:lumOff val="8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9DAA74-FE52-4012-AC2E-8D3FE6880666}">
      <dsp:nvSpPr>
        <dsp:cNvPr id="0" name=""/>
        <dsp:cNvSpPr/>
      </dsp:nvSpPr>
      <dsp:spPr>
        <a:xfrm rot="5400000">
          <a:off x="10441593" y="676773"/>
          <a:ext cx="790265" cy="1314983"/>
        </a:xfrm>
        <a:prstGeom prst="corner">
          <a:avLst>
            <a:gd name="adj1" fmla="val 16120"/>
            <a:gd name="adj2" fmla="val 16110"/>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1F513-2AD3-4384-818D-090D9132FC2F}">
      <dsp:nvSpPr>
        <dsp:cNvPr id="0" name=""/>
        <dsp:cNvSpPr/>
      </dsp:nvSpPr>
      <dsp:spPr>
        <a:xfrm>
          <a:off x="10309678" y="1069670"/>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Write-Up</a:t>
          </a:r>
        </a:p>
      </dsp:txBody>
      <dsp:txXfrm>
        <a:off x="10309678" y="1069670"/>
        <a:ext cx="1187174" cy="1040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5FAC1-CDA8-4852-AB13-52579D378F97}">
      <dsp:nvSpPr>
        <dsp:cNvPr id="0" name=""/>
        <dsp:cNvSpPr/>
      </dsp:nvSpPr>
      <dsp:spPr>
        <a:xfrm rot="5400000">
          <a:off x="268258" y="3194175"/>
          <a:ext cx="790265" cy="1314983"/>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22E188-49F3-4588-ABF1-0D1757A65411}">
      <dsp:nvSpPr>
        <dsp:cNvPr id="0" name=""/>
        <dsp:cNvSpPr/>
      </dsp:nvSpPr>
      <dsp:spPr>
        <a:xfrm>
          <a:off x="136343" y="3587072"/>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Problem Identified</a:t>
          </a:r>
        </a:p>
      </dsp:txBody>
      <dsp:txXfrm>
        <a:off x="136343" y="3587072"/>
        <a:ext cx="1187174" cy="1040628"/>
      </dsp:txXfrm>
    </dsp:sp>
    <dsp:sp modelId="{5A2CD64A-514F-42E5-A0F9-7D9CF51085E4}">
      <dsp:nvSpPr>
        <dsp:cNvPr id="0" name=""/>
        <dsp:cNvSpPr/>
      </dsp:nvSpPr>
      <dsp:spPr>
        <a:xfrm>
          <a:off x="1099523" y="3097364"/>
          <a:ext cx="223995" cy="223995"/>
        </a:xfrm>
        <a:prstGeom prst="triangle">
          <a:avLst>
            <a:gd name="adj" fmla="val 100000"/>
          </a:avLst>
        </a:prstGeom>
        <a:solidFill>
          <a:schemeClr val="accent4">
            <a:hueOff val="700064"/>
            <a:satOff val="-2913"/>
            <a:lumOff val="686"/>
            <a:alphaOff val="0"/>
          </a:schemeClr>
        </a:solidFill>
        <a:ln w="12700" cap="flat" cmpd="sng" algn="ctr">
          <a:solidFill>
            <a:schemeClr val="accent4">
              <a:hueOff val="700064"/>
              <a:satOff val="-2913"/>
              <a:lumOff val="68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D08680-FF7B-48F3-9145-3E9A40CBFE46}">
      <dsp:nvSpPr>
        <dsp:cNvPr id="0" name=""/>
        <dsp:cNvSpPr/>
      </dsp:nvSpPr>
      <dsp:spPr>
        <a:xfrm rot="5400000">
          <a:off x="1721592" y="2834546"/>
          <a:ext cx="790265" cy="1314983"/>
        </a:xfrm>
        <a:prstGeom prst="corner">
          <a:avLst>
            <a:gd name="adj1" fmla="val 16120"/>
            <a:gd name="adj2" fmla="val 16110"/>
          </a:avLst>
        </a:prstGeom>
        <a:solidFill>
          <a:schemeClr val="accent4">
            <a:hueOff val="1400127"/>
            <a:satOff val="-5825"/>
            <a:lumOff val="1373"/>
            <a:alphaOff val="0"/>
          </a:schemeClr>
        </a:solidFill>
        <a:ln w="12700" cap="flat" cmpd="sng" algn="ctr">
          <a:solidFill>
            <a:schemeClr val="accent4">
              <a:hueOff val="1400127"/>
              <a:satOff val="-5825"/>
              <a:lumOff val="137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A16766-8750-4D93-A5E5-3DA8EB4C1D7A}">
      <dsp:nvSpPr>
        <dsp:cNvPr id="0" name=""/>
        <dsp:cNvSpPr/>
      </dsp:nvSpPr>
      <dsp:spPr>
        <a:xfrm>
          <a:off x="1589677" y="3227443"/>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Research Questions</a:t>
          </a:r>
        </a:p>
      </dsp:txBody>
      <dsp:txXfrm>
        <a:off x="1589677" y="3227443"/>
        <a:ext cx="1187174" cy="1040628"/>
      </dsp:txXfrm>
    </dsp:sp>
    <dsp:sp modelId="{A192D073-9857-48DF-829B-72DFC63F418F}">
      <dsp:nvSpPr>
        <dsp:cNvPr id="0" name=""/>
        <dsp:cNvSpPr/>
      </dsp:nvSpPr>
      <dsp:spPr>
        <a:xfrm>
          <a:off x="2552856" y="2737735"/>
          <a:ext cx="223995" cy="223995"/>
        </a:xfrm>
        <a:prstGeom prst="triangle">
          <a:avLst>
            <a:gd name="adj" fmla="val 100000"/>
          </a:avLst>
        </a:prstGeom>
        <a:solidFill>
          <a:srgbClr val="CDEA27"/>
        </a:solidFill>
        <a:ln w="12700" cap="flat" cmpd="sng" algn="ctr">
          <a:solidFill>
            <a:schemeClr val="accent4">
              <a:hueOff val="2100191"/>
              <a:satOff val="-8738"/>
              <a:lumOff val="2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177EC-158C-4DDC-9D57-CD1DDC64CD38}">
      <dsp:nvSpPr>
        <dsp:cNvPr id="0" name=""/>
        <dsp:cNvSpPr/>
      </dsp:nvSpPr>
      <dsp:spPr>
        <a:xfrm rot="5400000">
          <a:off x="3174925" y="2474917"/>
          <a:ext cx="790265" cy="1314983"/>
        </a:xfrm>
        <a:prstGeom prst="corner">
          <a:avLst>
            <a:gd name="adj1" fmla="val 16120"/>
            <a:gd name="adj2" fmla="val 16110"/>
          </a:avLst>
        </a:prstGeom>
        <a:solidFill>
          <a:schemeClr val="accent4">
            <a:hueOff val="2800255"/>
            <a:satOff val="-11651"/>
            <a:lumOff val="2745"/>
            <a:alphaOff val="0"/>
          </a:schemeClr>
        </a:solidFill>
        <a:ln w="12700" cap="flat" cmpd="sng" algn="ctr">
          <a:solidFill>
            <a:schemeClr val="accent4">
              <a:hueOff val="2800255"/>
              <a:satOff val="-11651"/>
              <a:lumOff val="27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B1CF0E-76A0-4581-AC52-937F2B0883C2}">
      <dsp:nvSpPr>
        <dsp:cNvPr id="0" name=""/>
        <dsp:cNvSpPr/>
      </dsp:nvSpPr>
      <dsp:spPr>
        <a:xfrm>
          <a:off x="3043011" y="2867814"/>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Literature Review</a:t>
          </a:r>
        </a:p>
      </dsp:txBody>
      <dsp:txXfrm>
        <a:off x="3043011" y="2867814"/>
        <a:ext cx="1187174" cy="1040628"/>
      </dsp:txXfrm>
    </dsp:sp>
    <dsp:sp modelId="{F89B987A-8F3B-49EA-8FAF-1826462D4297}">
      <dsp:nvSpPr>
        <dsp:cNvPr id="0" name=""/>
        <dsp:cNvSpPr/>
      </dsp:nvSpPr>
      <dsp:spPr>
        <a:xfrm>
          <a:off x="4006190" y="2378107"/>
          <a:ext cx="223995" cy="223995"/>
        </a:xfrm>
        <a:prstGeom prst="triangle">
          <a:avLst>
            <a:gd name="adj" fmla="val 100000"/>
          </a:avLst>
        </a:prstGeom>
        <a:solidFill>
          <a:schemeClr val="accent4">
            <a:hueOff val="3500318"/>
            <a:satOff val="-14563"/>
            <a:lumOff val="3431"/>
            <a:alphaOff val="0"/>
          </a:schemeClr>
        </a:solidFill>
        <a:ln w="12700" cap="flat" cmpd="sng" algn="ctr">
          <a:solidFill>
            <a:schemeClr val="accent4">
              <a:hueOff val="3500318"/>
              <a:satOff val="-14563"/>
              <a:lumOff val="34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E0CF2E-6ED2-4F36-A13C-62A81117466C}">
      <dsp:nvSpPr>
        <dsp:cNvPr id="0" name=""/>
        <dsp:cNvSpPr/>
      </dsp:nvSpPr>
      <dsp:spPr>
        <a:xfrm rot="5400000">
          <a:off x="4628259" y="2115288"/>
          <a:ext cx="790265" cy="1314983"/>
        </a:xfrm>
        <a:prstGeom prst="corner">
          <a:avLst>
            <a:gd name="adj1" fmla="val 16120"/>
            <a:gd name="adj2" fmla="val 16110"/>
          </a:avLst>
        </a:prstGeom>
        <a:solidFill>
          <a:schemeClr val="accent4">
            <a:hueOff val="4200382"/>
            <a:satOff val="-17476"/>
            <a:lumOff val="4118"/>
            <a:alphaOff val="0"/>
          </a:schemeClr>
        </a:solidFill>
        <a:ln w="12700" cap="flat" cmpd="sng" algn="ctr">
          <a:solidFill>
            <a:schemeClr val="accent4">
              <a:hueOff val="4200382"/>
              <a:satOff val="-17476"/>
              <a:lumOff val="41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DF5621-D957-4313-8AFB-29E262925C47}">
      <dsp:nvSpPr>
        <dsp:cNvPr id="0" name=""/>
        <dsp:cNvSpPr/>
      </dsp:nvSpPr>
      <dsp:spPr>
        <a:xfrm>
          <a:off x="4496344" y="2508185"/>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Research Method Design</a:t>
          </a:r>
        </a:p>
      </dsp:txBody>
      <dsp:txXfrm>
        <a:off x="4496344" y="2508185"/>
        <a:ext cx="1187174" cy="1040628"/>
      </dsp:txXfrm>
    </dsp:sp>
    <dsp:sp modelId="{03F5044D-DDA6-4AAE-B17A-BC34C5C0BB08}">
      <dsp:nvSpPr>
        <dsp:cNvPr id="0" name=""/>
        <dsp:cNvSpPr/>
      </dsp:nvSpPr>
      <dsp:spPr>
        <a:xfrm>
          <a:off x="5459523" y="2018478"/>
          <a:ext cx="223995" cy="223995"/>
        </a:xfrm>
        <a:prstGeom prst="triangle">
          <a:avLst>
            <a:gd name="adj" fmla="val 100000"/>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BBC7C8-8D68-4C78-A060-AFDF0C45739B}">
      <dsp:nvSpPr>
        <dsp:cNvPr id="0" name=""/>
        <dsp:cNvSpPr/>
      </dsp:nvSpPr>
      <dsp:spPr>
        <a:xfrm rot="5400000">
          <a:off x="6081593" y="1755660"/>
          <a:ext cx="790265" cy="1314983"/>
        </a:xfrm>
        <a:prstGeom prst="corner">
          <a:avLst>
            <a:gd name="adj1" fmla="val 16120"/>
            <a:gd name="adj2" fmla="val 16110"/>
          </a:avLst>
        </a:prstGeom>
        <a:solidFill>
          <a:schemeClr val="accent4">
            <a:hueOff val="5600509"/>
            <a:satOff val="-23301"/>
            <a:lumOff val="5490"/>
            <a:alphaOff val="0"/>
          </a:schemeClr>
        </a:solidFill>
        <a:ln w="12700" cap="flat" cmpd="sng" algn="ctr">
          <a:solidFill>
            <a:schemeClr val="accent4">
              <a:hueOff val="5600509"/>
              <a:satOff val="-23301"/>
              <a:lumOff val="5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FC7B4F-C9C2-4C79-AE3A-D939DF866D05}">
      <dsp:nvSpPr>
        <dsp:cNvPr id="0" name=""/>
        <dsp:cNvSpPr/>
      </dsp:nvSpPr>
      <dsp:spPr>
        <a:xfrm>
          <a:off x="5949678" y="2148556"/>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IRB Approval (if applicable)</a:t>
          </a:r>
        </a:p>
      </dsp:txBody>
      <dsp:txXfrm>
        <a:off x="5949678" y="2148556"/>
        <a:ext cx="1187174" cy="1040628"/>
      </dsp:txXfrm>
    </dsp:sp>
    <dsp:sp modelId="{2644393E-A772-4FAD-86F6-C4D79FE356B1}">
      <dsp:nvSpPr>
        <dsp:cNvPr id="0" name=""/>
        <dsp:cNvSpPr/>
      </dsp:nvSpPr>
      <dsp:spPr>
        <a:xfrm>
          <a:off x="6912857" y="1658849"/>
          <a:ext cx="223995" cy="223995"/>
        </a:xfrm>
        <a:prstGeom prst="triangle">
          <a:avLst>
            <a:gd name="adj" fmla="val 100000"/>
          </a:avLst>
        </a:prstGeom>
        <a:solidFill>
          <a:schemeClr val="accent4">
            <a:hueOff val="6300572"/>
            <a:satOff val="-26214"/>
            <a:lumOff val="6177"/>
            <a:alphaOff val="0"/>
          </a:schemeClr>
        </a:solidFill>
        <a:ln w="12700" cap="flat" cmpd="sng" algn="ctr">
          <a:solidFill>
            <a:schemeClr val="accent4">
              <a:hueOff val="6300572"/>
              <a:satOff val="-26214"/>
              <a:lumOff val="6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E5A63E-DC5F-4494-ACFE-9A7BAE49B2A5}">
      <dsp:nvSpPr>
        <dsp:cNvPr id="0" name=""/>
        <dsp:cNvSpPr/>
      </dsp:nvSpPr>
      <dsp:spPr>
        <a:xfrm rot="5400000">
          <a:off x="7534926" y="1396031"/>
          <a:ext cx="790265" cy="1314983"/>
        </a:xfrm>
        <a:prstGeom prst="corner">
          <a:avLst>
            <a:gd name="adj1" fmla="val 16120"/>
            <a:gd name="adj2" fmla="val 16110"/>
          </a:avLst>
        </a:prstGeom>
        <a:solidFill>
          <a:schemeClr val="accent4">
            <a:hueOff val="7000636"/>
            <a:satOff val="-29126"/>
            <a:lumOff val="6863"/>
            <a:alphaOff val="0"/>
          </a:schemeClr>
        </a:solidFill>
        <a:ln w="12700" cap="flat" cmpd="sng" algn="ctr">
          <a:solidFill>
            <a:schemeClr val="accent4">
              <a:hueOff val="7000636"/>
              <a:satOff val="-29126"/>
              <a:lumOff val="68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A1B1CE-6509-4951-AC23-196DE34EA909}">
      <dsp:nvSpPr>
        <dsp:cNvPr id="0" name=""/>
        <dsp:cNvSpPr/>
      </dsp:nvSpPr>
      <dsp:spPr>
        <a:xfrm>
          <a:off x="7403011" y="1788928"/>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Data Collection</a:t>
          </a:r>
        </a:p>
      </dsp:txBody>
      <dsp:txXfrm>
        <a:off x="7403011" y="1788928"/>
        <a:ext cx="1187174" cy="1040628"/>
      </dsp:txXfrm>
    </dsp:sp>
    <dsp:sp modelId="{E2BE5AE9-73C1-4626-8594-30ABE902BD7F}">
      <dsp:nvSpPr>
        <dsp:cNvPr id="0" name=""/>
        <dsp:cNvSpPr/>
      </dsp:nvSpPr>
      <dsp:spPr>
        <a:xfrm>
          <a:off x="8366191" y="1299220"/>
          <a:ext cx="223995" cy="223995"/>
        </a:xfrm>
        <a:prstGeom prst="triangle">
          <a:avLst>
            <a:gd name="adj" fmla="val 100000"/>
          </a:avLst>
        </a:prstGeom>
        <a:solidFill>
          <a:schemeClr val="accent4">
            <a:hueOff val="7700699"/>
            <a:satOff val="-32039"/>
            <a:lumOff val="7549"/>
            <a:alphaOff val="0"/>
          </a:schemeClr>
        </a:solidFill>
        <a:ln w="12700" cap="flat" cmpd="sng" algn="ctr">
          <a:solidFill>
            <a:schemeClr val="accent4">
              <a:hueOff val="7700699"/>
              <a:satOff val="-32039"/>
              <a:lumOff val="7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3289A9-D292-4B54-BD5B-AB3971B14FB4}">
      <dsp:nvSpPr>
        <dsp:cNvPr id="0" name=""/>
        <dsp:cNvSpPr/>
      </dsp:nvSpPr>
      <dsp:spPr>
        <a:xfrm rot="5400000">
          <a:off x="8988260" y="1036402"/>
          <a:ext cx="790265" cy="1314983"/>
        </a:xfrm>
        <a:prstGeom prst="corner">
          <a:avLst>
            <a:gd name="adj1" fmla="val 16120"/>
            <a:gd name="adj2" fmla="val 16110"/>
          </a:avLst>
        </a:prstGeom>
        <a:solidFill>
          <a:schemeClr val="accent4">
            <a:hueOff val="8400764"/>
            <a:satOff val="-34952"/>
            <a:lumOff val="8235"/>
            <a:alphaOff val="0"/>
          </a:schemeClr>
        </a:solidFill>
        <a:ln w="12700" cap="flat" cmpd="sng" algn="ctr">
          <a:solidFill>
            <a:schemeClr val="accent4">
              <a:hueOff val="8400764"/>
              <a:satOff val="-34952"/>
              <a:lumOff val="8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B87087-10FC-491F-BDD4-012F445945AD}">
      <dsp:nvSpPr>
        <dsp:cNvPr id="0" name=""/>
        <dsp:cNvSpPr/>
      </dsp:nvSpPr>
      <dsp:spPr>
        <a:xfrm>
          <a:off x="8856345" y="1429299"/>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Data Analysis</a:t>
          </a:r>
        </a:p>
      </dsp:txBody>
      <dsp:txXfrm>
        <a:off x="8856345" y="1429299"/>
        <a:ext cx="1187174" cy="1040628"/>
      </dsp:txXfrm>
    </dsp:sp>
    <dsp:sp modelId="{EC355500-0A3A-474E-9CB6-DA57370DA15B}">
      <dsp:nvSpPr>
        <dsp:cNvPr id="0" name=""/>
        <dsp:cNvSpPr/>
      </dsp:nvSpPr>
      <dsp:spPr>
        <a:xfrm>
          <a:off x="9819524" y="939591"/>
          <a:ext cx="223995" cy="223995"/>
        </a:xfrm>
        <a:prstGeom prst="triangle">
          <a:avLst>
            <a:gd name="adj" fmla="val 100000"/>
          </a:avLst>
        </a:prstGeom>
        <a:solidFill>
          <a:schemeClr val="accent4">
            <a:hueOff val="9100827"/>
            <a:satOff val="-37864"/>
            <a:lumOff val="8922"/>
            <a:alphaOff val="0"/>
          </a:schemeClr>
        </a:solidFill>
        <a:ln w="12700" cap="flat" cmpd="sng" algn="ctr">
          <a:solidFill>
            <a:schemeClr val="accent4">
              <a:hueOff val="9100827"/>
              <a:satOff val="-37864"/>
              <a:lumOff val="8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9DAA74-FE52-4012-AC2E-8D3FE6880666}">
      <dsp:nvSpPr>
        <dsp:cNvPr id="0" name=""/>
        <dsp:cNvSpPr/>
      </dsp:nvSpPr>
      <dsp:spPr>
        <a:xfrm rot="5400000">
          <a:off x="10441593" y="676773"/>
          <a:ext cx="790265" cy="1314983"/>
        </a:xfrm>
        <a:prstGeom prst="corner">
          <a:avLst>
            <a:gd name="adj1" fmla="val 16120"/>
            <a:gd name="adj2" fmla="val 16110"/>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1F513-2AD3-4384-818D-090D9132FC2F}">
      <dsp:nvSpPr>
        <dsp:cNvPr id="0" name=""/>
        <dsp:cNvSpPr/>
      </dsp:nvSpPr>
      <dsp:spPr>
        <a:xfrm>
          <a:off x="10309678" y="1069670"/>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Write-Up</a:t>
          </a:r>
        </a:p>
      </dsp:txBody>
      <dsp:txXfrm>
        <a:off x="10309678" y="1069670"/>
        <a:ext cx="1187174" cy="1040628"/>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E709D51E-434C-974A-9142-632C8BE79EE2}" type="datetimeFigureOut">
              <a:rPr lang="en-US" smtClean="0"/>
              <a:t>8/28/2020</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28B83925-F481-864B-8FF1-2AFC304706E1}" type="slidenum">
              <a:rPr lang="en-US" smtClean="0"/>
              <a:t>‹#›</a:t>
            </a:fld>
            <a:endParaRPr lang="en-US"/>
          </a:p>
        </p:txBody>
      </p:sp>
    </p:spTree>
    <p:extLst>
      <p:ext uri="{BB962C8B-B14F-4D97-AF65-F5344CB8AC3E}">
        <p14:creationId xmlns:p14="http://schemas.microsoft.com/office/powerpoint/2010/main" val="3967103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a:t>
            </a:fld>
            <a:endParaRPr lang="en-US"/>
          </a:p>
        </p:txBody>
      </p:sp>
    </p:spTree>
    <p:extLst>
      <p:ext uri="{BB962C8B-B14F-4D97-AF65-F5344CB8AC3E}">
        <p14:creationId xmlns:p14="http://schemas.microsoft.com/office/powerpoint/2010/main" val="2480192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 is highlighted in yellow for Cohort 2 because there was no statistically significant difference for this item.  As you can see Cohort 2’s median rating of 4 remained unchanged after the workshop.</a:t>
            </a:r>
          </a:p>
          <a:p>
            <a:endParaRPr lang="en-US" dirty="0"/>
          </a:p>
          <a:p>
            <a:r>
              <a:rPr lang="en-US" dirty="0"/>
              <a:t>The row in black signifies that there was an error with the survey, and this data was not collected for Cohort 2. </a:t>
            </a:r>
          </a:p>
          <a:p>
            <a:endParaRPr lang="en-US" dirty="0"/>
          </a:p>
          <a:p>
            <a:r>
              <a:rPr lang="en-US" dirty="0"/>
              <a:t>Median ratings</a:t>
            </a:r>
            <a:r>
              <a:rPr lang="en-US" baseline="0" dirty="0"/>
              <a:t> increased 1-2 points for each item. </a:t>
            </a:r>
            <a:endParaRPr lang="en-US" dirty="0"/>
          </a:p>
          <a:p>
            <a:endParaRPr lang="en-US" dirty="0"/>
          </a:p>
          <a:p>
            <a:r>
              <a:rPr lang="en-US" dirty="0"/>
              <a:t>Point out the items for which the ratings were very low pre-workshop</a:t>
            </a:r>
          </a:p>
          <a:p>
            <a:r>
              <a:rPr lang="en-US" dirty="0"/>
              <a:t> </a:t>
            </a:r>
          </a:p>
        </p:txBody>
      </p:sp>
      <p:sp>
        <p:nvSpPr>
          <p:cNvPr id="4" name="Slide Number Placeholder 3"/>
          <p:cNvSpPr>
            <a:spLocks noGrp="1"/>
          </p:cNvSpPr>
          <p:nvPr>
            <p:ph type="sldNum" sz="quarter" idx="5"/>
          </p:nvPr>
        </p:nvSpPr>
        <p:spPr/>
        <p:txBody>
          <a:bodyPr/>
          <a:lstStyle/>
          <a:p>
            <a:fld id="{28B83925-F481-864B-8FF1-2AFC304706E1}" type="slidenum">
              <a:rPr lang="en-US" smtClean="0"/>
              <a:t>10</a:t>
            </a:fld>
            <a:endParaRPr lang="en-US"/>
          </a:p>
        </p:txBody>
      </p:sp>
    </p:spTree>
    <p:extLst>
      <p:ext uri="{BB962C8B-B14F-4D97-AF65-F5344CB8AC3E}">
        <p14:creationId xmlns:p14="http://schemas.microsoft.com/office/powerpoint/2010/main" val="4180368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Median ratings</a:t>
            </a:r>
            <a:r>
              <a:rPr lang="en-US" baseline="0" dirty="0"/>
              <a:t> increased 1-2 points for each item. </a:t>
            </a:r>
            <a:endParaRPr lang="en-US" dirty="0"/>
          </a:p>
          <a:p>
            <a:endParaRPr lang="en-US" dirty="0"/>
          </a:p>
          <a:p>
            <a:r>
              <a:rPr lang="en-US" dirty="0"/>
              <a:t>Point out the items for which the ratings were very low pre-workshop</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11</a:t>
            </a:fld>
            <a:endParaRPr lang="en-US"/>
          </a:p>
        </p:txBody>
      </p:sp>
    </p:spTree>
    <p:extLst>
      <p:ext uri="{BB962C8B-B14F-4D97-AF65-F5344CB8AC3E}">
        <p14:creationId xmlns:p14="http://schemas.microsoft.com/office/powerpoint/2010/main" val="22885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row in black signifies that there was an error with the survey, and this data was not collected for Cohort 2.</a:t>
            </a:r>
          </a:p>
          <a:p>
            <a:endParaRPr lang="en-US" dirty="0"/>
          </a:p>
          <a:p>
            <a:r>
              <a:rPr lang="en-US" dirty="0"/>
              <a:t>Median ratings</a:t>
            </a:r>
            <a:r>
              <a:rPr lang="en-US" baseline="0" dirty="0"/>
              <a:t> increased 1-2.5 points for each item. </a:t>
            </a:r>
            <a:endParaRPr lang="en-US" dirty="0"/>
          </a:p>
          <a:p>
            <a:endParaRPr lang="en-US" dirty="0"/>
          </a:p>
          <a:p>
            <a:r>
              <a:rPr lang="en-US" dirty="0"/>
              <a:t>Point out the items for which the ratings were very low pre-workshop</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12</a:t>
            </a:fld>
            <a:endParaRPr lang="en-US"/>
          </a:p>
        </p:txBody>
      </p:sp>
    </p:spTree>
    <p:extLst>
      <p:ext uri="{BB962C8B-B14F-4D97-AF65-F5344CB8AC3E}">
        <p14:creationId xmlns:p14="http://schemas.microsoft.com/office/powerpoint/2010/main" val="3767059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 is highlighted in yellow for Cohort 2 because there was no statistically significant difference for this item.  As you can see Cohort 2’s median rating of 4 remained unchanged after the workshop.</a:t>
            </a:r>
          </a:p>
          <a:p>
            <a:endParaRPr lang="en-US" dirty="0"/>
          </a:p>
          <a:p>
            <a:r>
              <a:rPr lang="en-US" dirty="0"/>
              <a:t>Median ratings</a:t>
            </a:r>
            <a:r>
              <a:rPr lang="en-US" baseline="0" dirty="0"/>
              <a:t> increased 1-2.5 points for each item. </a:t>
            </a:r>
            <a:endParaRPr lang="en-US" dirty="0"/>
          </a:p>
          <a:p>
            <a:endParaRPr lang="en-US" dirty="0"/>
          </a:p>
          <a:p>
            <a:r>
              <a:rPr lang="en-US" dirty="0"/>
              <a:t>Point out the items for which the ratings were very low pre-workshop</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13</a:t>
            </a:fld>
            <a:endParaRPr lang="en-US"/>
          </a:p>
        </p:txBody>
      </p:sp>
    </p:spTree>
    <p:extLst>
      <p:ext uri="{BB962C8B-B14F-4D97-AF65-F5344CB8AC3E}">
        <p14:creationId xmlns:p14="http://schemas.microsoft.com/office/powerpoint/2010/main" val="3396366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a:t>
            </a:r>
            <a:r>
              <a:rPr lang="en-US" dirty="0"/>
              <a:t>he third quarter reports submitted by the RTI 2018 fellows on April 15, 2019 were analyzed to establish their current progress on their project. </a:t>
            </a:r>
          </a:p>
          <a:p>
            <a:endParaRPr lang="en-US" dirty="0"/>
          </a:p>
          <a:p>
            <a:r>
              <a:rPr lang="en-US" dirty="0"/>
              <a:t>7 out of 20 (35%) have completed their data analysis and are preparing manuscripts for submission to journals.</a:t>
            </a:r>
          </a:p>
          <a:p>
            <a:endParaRPr lang="en-US" dirty="0"/>
          </a:p>
          <a:p>
            <a:r>
              <a:rPr lang="en-US" dirty="0"/>
              <a:t>12 out of 20 (60%) have completed IRB approvals and data collection and are currently analyzing results.</a:t>
            </a:r>
          </a:p>
          <a:p>
            <a:endParaRPr lang="en-US" dirty="0"/>
          </a:p>
          <a:p>
            <a:r>
              <a:rPr lang="en-US" dirty="0"/>
              <a:t>We were very pleased to see that almost all of the fellows submitted e-posters for MLA 2019, and they presented brief ignite talks about their research projects to garner interest in their work.</a:t>
            </a:r>
          </a:p>
          <a:p>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14</a:t>
            </a:fld>
            <a:endParaRPr lang="en-US"/>
          </a:p>
        </p:txBody>
      </p:sp>
    </p:spTree>
    <p:extLst>
      <p:ext uri="{BB962C8B-B14F-4D97-AF65-F5344CB8AC3E}">
        <p14:creationId xmlns:p14="http://schemas.microsoft.com/office/powerpoint/2010/main" val="649142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a:t>
            </a:r>
            <a:r>
              <a:rPr lang="en-US" dirty="0"/>
              <a:t>he third quarter reports submitted by the RTI 2018 fellows on April 15, 2019 were analyzed to establish their current progress on their project. </a:t>
            </a:r>
          </a:p>
          <a:p>
            <a:endParaRPr lang="en-US" dirty="0"/>
          </a:p>
          <a:p>
            <a:r>
              <a:rPr lang="en-US" dirty="0"/>
              <a:t>6 out of 20 (30%) have completed their data analysis and are preparing manuscripts for submission to journals.</a:t>
            </a:r>
          </a:p>
          <a:p>
            <a:endParaRPr lang="en-US" dirty="0"/>
          </a:p>
          <a:p>
            <a:r>
              <a:rPr lang="en-US" dirty="0"/>
              <a:t>12 out of 20 (60%) have completed IRB approvals and data collection and are currently analyzing results.</a:t>
            </a:r>
          </a:p>
          <a:p>
            <a:endParaRPr lang="en-US" dirty="0"/>
          </a:p>
          <a:p>
            <a:r>
              <a:rPr lang="en-US" dirty="0"/>
              <a:t>We were very pleased to see that almost all of the fellows submitted e-posters for MLA 2019, and they presented brief ignite talks about their research projects to garner interest in their work.</a:t>
            </a:r>
          </a:p>
          <a:p>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15</a:t>
            </a:fld>
            <a:endParaRPr lang="en-US"/>
          </a:p>
        </p:txBody>
      </p:sp>
    </p:spTree>
    <p:extLst>
      <p:ext uri="{BB962C8B-B14F-4D97-AF65-F5344CB8AC3E}">
        <p14:creationId xmlns:p14="http://schemas.microsoft.com/office/powerpoint/2010/main" val="23348573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r>
              <a:rPr lang="en-US" dirty="0"/>
              <a:t>Free-form responses on </a:t>
            </a:r>
            <a:r>
              <a:rPr lang="en-US" dirty="0" err="1"/>
              <a:t>QRs.</a:t>
            </a:r>
            <a:endParaRPr lang="en-US" dirty="0"/>
          </a:p>
          <a:p>
            <a:pPr defTabSz="932871">
              <a:defRPr/>
            </a:pPr>
            <a:endParaRPr lang="en-US" dirty="0"/>
          </a:p>
          <a:p>
            <a:pPr defTabSz="932871">
              <a:defRPr/>
            </a:pPr>
            <a:r>
              <a:rPr lang="en-US" dirty="0"/>
              <a:t>We also reviewed the Quarterly Reports (QRs for Cohort 1 reviewed May 18, 2019; Cohort 2 reviewed July 10, 2020) to identify RTI impacts on the Fellows’ professional activities and their institutions. </a:t>
            </a:r>
          </a:p>
          <a:p>
            <a:endParaRPr lang="en-US" dirty="0"/>
          </a:p>
          <a:p>
            <a:pPr marL="174913" indent="-174913" defTabSz="932871">
              <a:buFont typeface="Arial" panose="020B0604020202020204" pitchFamily="34" charset="0"/>
              <a:buChar char="•"/>
              <a:defRPr/>
            </a:pPr>
            <a:r>
              <a:rPr lang="en-US" dirty="0"/>
              <a:t>The data provides some quantitative evidence that RTI training positively impacted Fellows’ professional relationships, built influence with user communities, and enhanced library services.</a:t>
            </a:r>
          </a:p>
          <a:p>
            <a:pPr marL="174913" indent="-174913" defTabSz="932871">
              <a:buFont typeface="Arial" panose="020B0604020202020204" pitchFamily="34" charset="0"/>
              <a:buChar char="•"/>
              <a:defRPr/>
            </a:pPr>
            <a:endParaRPr lang="en-US" dirty="0"/>
          </a:p>
          <a:p>
            <a:pPr marL="174913" indent="-174913" defTabSz="932871">
              <a:buFont typeface="Arial" panose="020B0604020202020204" pitchFamily="34" charset="0"/>
              <a:buChar char="•"/>
              <a:defRPr/>
            </a:pPr>
            <a:r>
              <a:rPr lang="en-US" dirty="0"/>
              <a:t>It is also interesting to note that </a:t>
            </a:r>
            <a:r>
              <a:rPr lang="en-US"/>
              <a:t>in three instances </a:t>
            </a:r>
            <a:r>
              <a:rPr lang="en-US" dirty="0"/>
              <a:t>a Fellow’s research project created new research policies and procedures that were implemented throughout their hospital. </a:t>
            </a:r>
          </a:p>
          <a:p>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16</a:t>
            </a:fld>
            <a:endParaRPr lang="en-US"/>
          </a:p>
        </p:txBody>
      </p:sp>
    </p:spTree>
    <p:extLst>
      <p:ext uri="{BB962C8B-B14F-4D97-AF65-F5344CB8AC3E}">
        <p14:creationId xmlns:p14="http://schemas.microsoft.com/office/powerpoint/2010/main" val="3686641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Some evidence that research progress of cohort 2 was hindered by the COVID-19 outbreak.</a:t>
            </a:r>
          </a:p>
          <a:p>
            <a:r>
              <a:rPr lang="en-US" sz="1200" b="0" i="0" u="none" strike="noStrike" kern="1200" dirty="0">
                <a:solidFill>
                  <a:schemeClr val="tx1"/>
                </a:solidFill>
                <a:effectLst/>
                <a:latin typeface="+mn-lt"/>
                <a:ea typeface="+mn-ea"/>
                <a:cs typeface="+mn-cs"/>
              </a:rPr>
              <a:t>Notes: 6 fellows in cohort 2 lost or changed jobs and several more reported their research progress was hindered due to COVID-19 pandemic.</a:t>
            </a:r>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17</a:t>
            </a:fld>
            <a:endParaRPr lang="en-US"/>
          </a:p>
        </p:txBody>
      </p:sp>
    </p:spTree>
    <p:extLst>
      <p:ext uri="{BB962C8B-B14F-4D97-AF65-F5344CB8AC3E}">
        <p14:creationId xmlns:p14="http://schemas.microsoft.com/office/powerpoint/2010/main" val="33039386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Drop the ones not needed.</a:t>
            </a:r>
          </a:p>
        </p:txBody>
      </p:sp>
      <p:sp>
        <p:nvSpPr>
          <p:cNvPr id="4" name="Slide Number Placeholder 3"/>
          <p:cNvSpPr>
            <a:spLocks noGrp="1"/>
          </p:cNvSpPr>
          <p:nvPr>
            <p:ph type="sldNum" sz="quarter" idx="10"/>
          </p:nvPr>
        </p:nvSpPr>
        <p:spPr/>
        <p:txBody>
          <a:bodyPr/>
          <a:lstStyle/>
          <a:p>
            <a:fld id="{28B83925-F481-864B-8FF1-2AFC304706E1}" type="slidenum">
              <a:rPr lang="en-US" smtClean="0"/>
              <a:t>18</a:t>
            </a:fld>
            <a:endParaRPr lang="en-US"/>
          </a:p>
        </p:txBody>
      </p:sp>
    </p:spTree>
    <p:extLst>
      <p:ext uri="{BB962C8B-B14F-4D97-AF65-F5344CB8AC3E}">
        <p14:creationId xmlns:p14="http://schemas.microsoft.com/office/powerpoint/2010/main" val="31951103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RTI website is the central place where we highlight the work of the Institute and the research activities of the Fellows.</a:t>
            </a:r>
          </a:p>
          <a:p>
            <a:endParaRPr lang="en-US" dirty="0"/>
          </a:p>
          <a:p>
            <a:r>
              <a:rPr lang="en-US" dirty="0"/>
              <a:t>I hope you get a chance to visit the site to learn more about the RTI program.</a:t>
            </a:r>
          </a:p>
          <a:p>
            <a:endParaRPr lang="en-US" dirty="0"/>
          </a:p>
          <a:p>
            <a:r>
              <a:rPr lang="en-US" dirty="0"/>
              <a:t>Thank you all for coming to our presentation. </a:t>
            </a:r>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19</a:t>
            </a:fld>
            <a:endParaRPr lang="en-US"/>
          </a:p>
        </p:txBody>
      </p:sp>
    </p:spTree>
    <p:extLst>
      <p:ext uri="{BB962C8B-B14F-4D97-AF65-F5344CB8AC3E}">
        <p14:creationId xmlns:p14="http://schemas.microsoft.com/office/powerpoint/2010/main" val="3423368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471" lvl="0" indent="0">
              <a:buFont typeface="Arial" panose="020B0604020202020204" pitchFamily="34" charset="0"/>
              <a:buNone/>
            </a:pPr>
            <a:r>
              <a:rPr lang="en-US" dirty="0"/>
              <a:t>Despite the benefits of research, too few health sciences librarians conduct high quality research linked to practice and disseminate the results of their research.</a:t>
            </a:r>
          </a:p>
          <a:p>
            <a:pPr marL="0" indent="0">
              <a:buFont typeface="+mj-lt"/>
              <a:buNone/>
            </a:pPr>
            <a:endParaRPr lang="en-US" baseline="0" dirty="0"/>
          </a:p>
          <a:p>
            <a:pPr marL="0" indent="0">
              <a:buFont typeface="+mj-lt"/>
              <a:buNone/>
            </a:pPr>
            <a:r>
              <a:rPr lang="en-US" dirty="0"/>
              <a:t>There are many reasons for this, but 3 key barriers that have been widely cited in the literature include: lack of research training, a lack of support, and lack of confidence.</a:t>
            </a:r>
          </a:p>
          <a:p>
            <a:pPr marL="0" indent="0">
              <a:buFont typeface="+mj-lt"/>
              <a:buNone/>
            </a:pPr>
            <a:endParaRPr lang="en-US" dirty="0"/>
          </a:p>
          <a:p>
            <a:pPr marL="0" indent="0">
              <a:buFont typeface="+mj-lt"/>
              <a:buNone/>
            </a:pPr>
            <a:r>
              <a:rPr lang="en-US" dirty="0"/>
              <a:t>This is where the RTI comes in. </a:t>
            </a:r>
          </a:p>
          <a:p>
            <a:pPr defTabSz="932871">
              <a:defRPr/>
            </a:pPr>
            <a:endParaRPr lang="en-US" dirty="0"/>
          </a:p>
          <a:p>
            <a:pPr marL="174913" indent="-174913" defTabSz="932871">
              <a:buFont typeface="Arial" panose="020B0604020202020204" pitchFamily="34" charset="0"/>
              <a:buChar char="•"/>
              <a:defRPr/>
            </a:pPr>
            <a:r>
              <a:rPr lang="en-US" dirty="0"/>
              <a:t>Our intent is for the RTI program to fill these knowledge, support, and confidence gaps.</a:t>
            </a:r>
          </a:p>
          <a:p>
            <a:pPr marL="0" indent="0" defTabSz="932871">
              <a:buFont typeface="Arial" panose="020B0604020202020204" pitchFamily="34" charset="0"/>
              <a:buNone/>
              <a:defRPr/>
            </a:pPr>
            <a:endParaRPr lang="en-US" dirty="0"/>
          </a:p>
          <a:p>
            <a:pPr defTabSz="932871">
              <a:defRPr/>
            </a:pPr>
            <a:endParaRPr lang="en-US" dirty="0"/>
          </a:p>
          <a:p>
            <a:pPr marL="0" indent="0">
              <a:buFont typeface="+mj-lt"/>
              <a:buNone/>
            </a:pPr>
            <a:endParaRPr lang="en-US" dirty="0"/>
          </a:p>
          <a:p>
            <a:pPr marL="0" indent="0">
              <a:buFont typeface="+mj-lt"/>
              <a:buNone/>
            </a:pPr>
            <a:r>
              <a:rPr lang="en-US" dirty="0"/>
              <a:t>The broad goals for the RTI program are to:</a:t>
            </a:r>
          </a:p>
          <a:p>
            <a:pPr marL="641349" lvl="1" indent="-174913">
              <a:buFont typeface="Arial" panose="020B0604020202020204" pitchFamily="34" charset="0"/>
              <a:buChar char="•"/>
            </a:pPr>
            <a:r>
              <a:rPr lang="en-US" dirty="0"/>
              <a:t>increase the research competencies of participants</a:t>
            </a:r>
          </a:p>
          <a:p>
            <a:pPr marL="641349" lvl="1" indent="-174913">
              <a:buFont typeface="Arial" panose="020B0604020202020204" pitchFamily="34" charset="0"/>
              <a:buChar char="•"/>
            </a:pPr>
            <a:r>
              <a:rPr lang="en-US" dirty="0"/>
              <a:t>increase quantity, quality, and communication of </a:t>
            </a:r>
            <a:r>
              <a:rPr lang="en-US" b="1" i="1" dirty="0"/>
              <a:t>health information research </a:t>
            </a:r>
            <a:r>
              <a:rPr lang="en-US" dirty="0"/>
              <a:t>conducted by health sciences librarians</a:t>
            </a:r>
          </a:p>
          <a:p>
            <a:pPr marL="641349" lvl="1" indent="-174913">
              <a:buFont typeface="Arial" panose="020B0604020202020204" pitchFamily="34" charset="0"/>
              <a:buChar char="•"/>
            </a:pPr>
            <a:r>
              <a:rPr lang="en-US" dirty="0"/>
              <a:t>AND to build research capacity among health sciences librarians to contribute</a:t>
            </a:r>
            <a:r>
              <a:rPr lang="en-US" baseline="0" dirty="0"/>
              <a:t> to health and</a:t>
            </a:r>
            <a:r>
              <a:rPr lang="en-US" dirty="0"/>
              <a:t> library improvements.</a:t>
            </a:r>
          </a:p>
          <a:p>
            <a:pPr defTabSz="932871">
              <a:defRPr/>
            </a:pPr>
            <a:endParaRPr lang="en-US" dirty="0"/>
          </a:p>
          <a:p>
            <a:pPr marL="0" indent="0" defTabSz="932871">
              <a:buFont typeface="Arial" panose="020B0604020202020204" pitchFamily="34" charset="0"/>
              <a:buNone/>
              <a:defRPr/>
            </a:pPr>
            <a:endParaRPr lang="en-US" dirty="0"/>
          </a:p>
          <a:p>
            <a:pPr defTabSz="932871">
              <a:defRPr/>
            </a:pPr>
            <a:r>
              <a:rPr lang="en-US" dirty="0"/>
              <a:t>  </a:t>
            </a:r>
          </a:p>
        </p:txBody>
      </p:sp>
      <p:sp>
        <p:nvSpPr>
          <p:cNvPr id="4" name="Slide Number Placeholder 3"/>
          <p:cNvSpPr>
            <a:spLocks noGrp="1"/>
          </p:cNvSpPr>
          <p:nvPr>
            <p:ph type="sldNum" sz="quarter" idx="10"/>
          </p:nvPr>
        </p:nvSpPr>
        <p:spPr/>
        <p:txBody>
          <a:bodyPr/>
          <a:lstStyle/>
          <a:p>
            <a:fld id="{28B83925-F481-864B-8FF1-2AFC304706E1}" type="slidenum">
              <a:rPr lang="en-US" smtClean="0"/>
              <a:t>2</a:t>
            </a:fld>
            <a:endParaRPr lang="en-US"/>
          </a:p>
        </p:txBody>
      </p:sp>
    </p:spTree>
    <p:extLst>
      <p:ext uri="{BB962C8B-B14F-4D97-AF65-F5344CB8AC3E}">
        <p14:creationId xmlns:p14="http://schemas.microsoft.com/office/powerpoint/2010/main" val="6122550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that this is funded by the IMLS in the USA</a:t>
            </a:r>
          </a:p>
          <a:p>
            <a:endParaRPr lang="en-US" dirty="0"/>
          </a:p>
          <a:p>
            <a:r>
              <a:rPr lang="en-US" dirty="0"/>
              <a:t>The RTI program is multifaceted with a number of unique </a:t>
            </a:r>
            <a:r>
              <a:rPr lang="en-US" baseline="0" dirty="0"/>
              <a:t>features.</a:t>
            </a:r>
            <a:r>
              <a:rPr lang="en-US" dirty="0"/>
              <a:t> </a:t>
            </a:r>
          </a:p>
          <a:p>
            <a:endParaRPr lang="en-US" dirty="0"/>
          </a:p>
          <a:p>
            <a:pPr marL="233218" indent="-233218">
              <a:buFont typeface="+mj-lt"/>
              <a:buAutoNum type="arabicPeriod"/>
            </a:pPr>
            <a:r>
              <a:rPr lang="en-US" dirty="0"/>
              <a:t>Selection process for RTI ensures fair and unbiased evaluation of applicants. </a:t>
            </a:r>
          </a:p>
          <a:p>
            <a:pPr marL="699653" lvl="1" indent="-233218">
              <a:buFont typeface="Arial"/>
              <a:buChar char="•"/>
            </a:pPr>
            <a:r>
              <a:rPr lang="en-US" dirty="0"/>
              <a:t>Review process is conducted independently</a:t>
            </a:r>
            <a:r>
              <a:rPr lang="en-US" baseline="0" dirty="0"/>
              <a:t> by</a:t>
            </a:r>
            <a:r>
              <a:rPr lang="en-US" dirty="0"/>
              <a:t> RTI Jury that is appointed by MLA Board of Directors.</a:t>
            </a:r>
          </a:p>
          <a:p>
            <a:pPr marL="699653" lvl="1" indent="-233218">
              <a:buFont typeface="Arial"/>
              <a:buChar char="•"/>
            </a:pPr>
            <a:r>
              <a:rPr lang="en-US" dirty="0"/>
              <a:t>Process includes a double-blind</a:t>
            </a:r>
            <a:r>
              <a:rPr lang="en-US" baseline="0" dirty="0"/>
              <a:t> review and the use of a strict research-based protocol to evaluate all applications.</a:t>
            </a:r>
          </a:p>
          <a:p>
            <a:pPr marL="641349" lvl="1" indent="-174913">
              <a:buFont typeface="Arial"/>
              <a:buChar char="•"/>
            </a:pPr>
            <a:r>
              <a:rPr lang="en-US" baseline="0" dirty="0"/>
              <a:t> RTI Jury review process is assessed at the end of each cycle to evaluate methods and practices.</a:t>
            </a:r>
          </a:p>
          <a:p>
            <a:endParaRPr lang="en-US" dirty="0"/>
          </a:p>
          <a:p>
            <a:pPr marL="233218" indent="-233218">
              <a:buFont typeface="Arial" panose="020B0604020202020204" pitchFamily="34" charset="0"/>
              <a:buAutoNum type="arabicPeriod" startAt="2"/>
            </a:pPr>
            <a:r>
              <a:rPr lang="en-US" dirty="0"/>
              <a:t>Numerous</a:t>
            </a:r>
            <a:r>
              <a:rPr lang="en-US" baseline="0" dirty="0"/>
              <a:t> s</a:t>
            </a:r>
            <a:r>
              <a:rPr lang="en-US" dirty="0"/>
              <a:t>cholarships are funded by IMLS, AAHSL and a growing list of MLA sections and chapters.</a:t>
            </a:r>
          </a:p>
          <a:p>
            <a:pPr marL="699653" lvl="1" indent="-233218">
              <a:buFont typeface="Arial"/>
              <a:buChar char="•"/>
            </a:pPr>
            <a:r>
              <a:rPr lang="en-US" dirty="0"/>
              <a:t>Scholarship recipients are selected</a:t>
            </a:r>
            <a:r>
              <a:rPr lang="en-US" baseline="0" dirty="0"/>
              <a:t> using a strict research-based protocol.</a:t>
            </a:r>
          </a:p>
          <a:p>
            <a:pPr marL="699653" lvl="1" indent="-233218">
              <a:buFont typeface="Arial"/>
              <a:buChar char="•"/>
            </a:pPr>
            <a:endParaRPr lang="en-US" baseline="0" dirty="0"/>
          </a:p>
          <a:p>
            <a:pPr marL="233218" indent="-233218">
              <a:buFont typeface="+mj-lt"/>
              <a:buAutoNum type="arabicPeriod" startAt="2"/>
            </a:pPr>
            <a:r>
              <a:rPr lang="en-US" baseline="0" dirty="0"/>
              <a:t>RTI faculty is a carefully selected group of LIS faculty and practitioners with specialist expertise in health information research and evidence-based practice. </a:t>
            </a:r>
          </a:p>
          <a:p>
            <a:pPr marL="233218" indent="-233218">
              <a:buFont typeface="+mj-lt"/>
              <a:buAutoNum type="arabicPeriod" startAt="2"/>
            </a:pPr>
            <a:endParaRPr lang="en-US" baseline="0" dirty="0"/>
          </a:p>
          <a:p>
            <a:pPr marL="233218" indent="-233218">
              <a:buFont typeface="+mj-lt"/>
              <a:buAutoNum type="arabicPeriod" startAt="2"/>
            </a:pPr>
            <a:r>
              <a:rPr lang="en-US" baseline="0" dirty="0"/>
              <a:t>RTI program </a:t>
            </a:r>
            <a:r>
              <a:rPr lang="en-US" dirty="0"/>
              <a:t>focuses on research competencies, issues, practices, and strategies related to HS librarianship. Curriculum focuses on advanced research methods and emphasizes the use of theoretical frameworks.</a:t>
            </a:r>
          </a:p>
          <a:p>
            <a:pPr marL="699653" lvl="1" indent="-233218">
              <a:buFont typeface="Arial"/>
              <a:buChar char="•"/>
            </a:pPr>
            <a:r>
              <a:rPr lang="en-US" dirty="0"/>
              <a:t>Examples of domain-specific</a:t>
            </a:r>
            <a:r>
              <a:rPr lang="en-US" baseline="0" dirty="0"/>
              <a:t> issues</a:t>
            </a:r>
            <a:r>
              <a:rPr lang="en-US" dirty="0"/>
              <a:t>: non-standard</a:t>
            </a:r>
            <a:r>
              <a:rPr lang="en-US" baseline="0" dirty="0"/>
              <a:t> IRB review procedures in hospitals; confidentiality, privacy, and security of health information.</a:t>
            </a:r>
          </a:p>
          <a:p>
            <a:pPr marL="699653" lvl="1" indent="-233218">
              <a:buFont typeface="Arial"/>
              <a:buChar char="•"/>
            </a:pPr>
            <a:endParaRPr lang="en-US" baseline="0" dirty="0"/>
          </a:p>
          <a:p>
            <a:r>
              <a:rPr lang="en-US" dirty="0"/>
              <a:t>5.  Research questions, topics, and populations studied are of importance and interest to HS librarians.</a:t>
            </a:r>
          </a:p>
          <a:p>
            <a:pPr marL="641349" lvl="1" indent="-174913" defTabSz="932871">
              <a:buFont typeface="Arial"/>
              <a:buChar char="•"/>
              <a:defRPr/>
            </a:pPr>
            <a:r>
              <a:rPr lang="en-US" baseline="0" dirty="0"/>
              <a:t>Examples of projects: factors that effect clinical/patient referrals to medical libraries; publishing practices of early career clinicians and researchers; and medical students’ use of Wikipedia editing to improve information literacy (IL) skills.</a:t>
            </a:r>
          </a:p>
          <a:p>
            <a:pPr marL="641349" lvl="1" indent="-174913" defTabSz="932871">
              <a:buFont typeface="Arial"/>
              <a:buChar char="•"/>
              <a:defRPr/>
            </a:pPr>
            <a:endParaRPr lang="en-US" baseline="0" dirty="0"/>
          </a:p>
          <a:p>
            <a:pPr marL="233218" indent="-233218" defTabSz="932871">
              <a:buFont typeface="+mj-lt"/>
              <a:buAutoNum type="arabicPeriod" startAt="6"/>
              <a:defRPr/>
            </a:pPr>
            <a:r>
              <a:rPr lang="en-US" dirty="0"/>
              <a:t>All instructors serve as mentors to </a:t>
            </a:r>
            <a:r>
              <a:rPr lang="en-US" baseline="0" dirty="0"/>
              <a:t>Fellows during the Institute and afterwards as the Fellows conduct their research projects at their home institutions. Mentors assist with ongoing learning and research projects, and encourage research progress, completion, and dissemination of research findings.</a:t>
            </a:r>
          </a:p>
          <a:p>
            <a:pPr marL="233218" indent="-233218" defTabSz="932871">
              <a:buFont typeface="Arial"/>
              <a:buAutoNum type="arabicPeriod" startAt="6"/>
              <a:defRPr/>
            </a:pPr>
            <a:endParaRPr lang="en-US" baseline="0" dirty="0"/>
          </a:p>
          <a:p>
            <a:pPr marL="233218" indent="-233218" defTabSz="932871">
              <a:buFont typeface="Arial"/>
              <a:buAutoNum type="arabicPeriod" startAt="6"/>
              <a:defRPr/>
            </a:pPr>
            <a:r>
              <a:rPr lang="en-US" baseline="0" dirty="0"/>
              <a:t>Fellows actively participate in an online RTI Community of Practice.</a:t>
            </a:r>
          </a:p>
          <a:p>
            <a:pPr marL="699653" lvl="1" indent="-233218" defTabSz="932871">
              <a:buFont typeface="Arial"/>
              <a:buChar char="•"/>
              <a:defRPr/>
            </a:pPr>
            <a:r>
              <a:rPr lang="en-US" baseline="0" dirty="0"/>
              <a:t>CoP is available on the MLANET platform and integrated with MEDLIB-ED (MLA’s learning management system) and with other relevant MLA tools and resources.</a:t>
            </a:r>
          </a:p>
          <a:p>
            <a:pPr marL="699653" lvl="1" indent="-233218" defTabSz="932871">
              <a:buFont typeface="Arial"/>
              <a:buChar char="•"/>
              <a:defRPr/>
            </a:pPr>
            <a:r>
              <a:rPr lang="en-US" baseline="0" dirty="0" err="1"/>
              <a:t>CoP</a:t>
            </a:r>
            <a:r>
              <a:rPr lang="en-US" baseline="0" dirty="0"/>
              <a:t> is a vehicle for Fellows to share experiences, identify solutions to common problems, gain knowledge and confidence, and reduce professional isolation.</a:t>
            </a:r>
          </a:p>
          <a:p>
            <a:pPr marL="699653" lvl="1" indent="-233218" defTabSz="932871">
              <a:buFont typeface="Arial"/>
              <a:buChar char="•"/>
              <a:defRPr/>
            </a:pPr>
            <a:endParaRPr lang="en-US" dirty="0"/>
          </a:p>
          <a:p>
            <a:pPr marL="233218" indent="-233218" defTabSz="932871">
              <a:buFont typeface="Arial"/>
              <a:buAutoNum type="arabicPeriod" startAt="6"/>
              <a:defRPr/>
            </a:pPr>
            <a:r>
              <a:rPr lang="en-US" dirty="0"/>
              <a:t>Program</a:t>
            </a:r>
            <a:r>
              <a:rPr lang="en-US" baseline="0" dirty="0"/>
              <a:t> provides a capstone opportunity for each Fellow to present their research work and findings at the MLA annual conference.</a:t>
            </a:r>
          </a:p>
          <a:p>
            <a:pPr marL="233218" indent="-233218" defTabSz="932871">
              <a:buFont typeface="Arial"/>
              <a:buAutoNum type="arabicPeriod" startAt="6"/>
              <a:defRPr/>
            </a:pPr>
            <a:endParaRPr lang="en-US" baseline="0" dirty="0"/>
          </a:p>
          <a:p>
            <a:pPr marL="233218" indent="-233218">
              <a:buFont typeface="+mj-lt"/>
              <a:buAutoNum type="arabicPeriod" startAt="9"/>
            </a:pPr>
            <a:r>
              <a:rPr lang="en-US" dirty="0"/>
              <a:t>All aspects of the RTI program are evaluated to support Fellows’ research learning, progress,</a:t>
            </a:r>
            <a:r>
              <a:rPr lang="en-US" baseline="0" dirty="0"/>
              <a:t> and </a:t>
            </a:r>
            <a:r>
              <a:rPr lang="en-US" dirty="0"/>
              <a:t>achievement.</a:t>
            </a:r>
          </a:p>
          <a:p>
            <a:endParaRPr lang="en-US" dirty="0"/>
          </a:p>
          <a:p>
            <a:pPr defTabSz="932871">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20</a:t>
            </a:fld>
            <a:endParaRPr lang="en-US"/>
          </a:p>
        </p:txBody>
      </p:sp>
    </p:spTree>
    <p:extLst>
      <p:ext uri="{BB962C8B-B14F-4D97-AF65-F5344CB8AC3E}">
        <p14:creationId xmlns:p14="http://schemas.microsoft.com/office/powerpoint/2010/main" val="2590979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13" indent="-174913" defTabSz="932871">
              <a:buFont typeface="Arial" panose="020B0604020202020204" pitchFamily="34" charset="0"/>
              <a:buChar char="•"/>
              <a:defRPr/>
            </a:pPr>
            <a:r>
              <a:rPr lang="en-US" dirty="0"/>
              <a:t>RTI addresses these gaps by providing:</a:t>
            </a:r>
          </a:p>
          <a:p>
            <a:pPr marL="641349" lvl="1" indent="-174913" defTabSz="932871">
              <a:buFont typeface="Arial" panose="020B0604020202020204" pitchFamily="34" charset="0"/>
              <a:buChar char="•"/>
              <a:defRPr/>
            </a:pPr>
            <a:r>
              <a:rPr lang="en-US" dirty="0"/>
              <a:t>An immersive training workshop consisting of online</a:t>
            </a:r>
            <a:r>
              <a:rPr lang="en-US" baseline="0" dirty="0"/>
              <a:t> course work before and after </a:t>
            </a:r>
            <a:r>
              <a:rPr lang="en-US" dirty="0"/>
              <a:t>a 5-day face-to-face workshop in research design, that is geared to HS librarians. Delivered by 5 instructors</a:t>
            </a:r>
            <a:r>
              <a:rPr lang="en-US" baseline="0" dirty="0"/>
              <a:t> (of which I am one)</a:t>
            </a:r>
            <a:endParaRPr lang="en-US" dirty="0"/>
          </a:p>
          <a:p>
            <a:pPr marL="641349" lvl="1" indent="-174913" defTabSz="932871">
              <a:buFont typeface="Arial" panose="020B0604020202020204" pitchFamily="34" charset="0"/>
              <a:buChar char="•"/>
              <a:defRPr/>
            </a:pPr>
            <a:r>
              <a:rPr lang="en-US" dirty="0"/>
              <a:t>Mentoring and monitoring after the workshop as librarians complete their research projects</a:t>
            </a:r>
          </a:p>
          <a:p>
            <a:pPr marL="641349" lvl="1" indent="-174913" defTabSz="932871">
              <a:buFont typeface="Arial" panose="020B0604020202020204" pitchFamily="34" charset="0"/>
              <a:buChar char="•"/>
              <a:defRPr/>
            </a:pPr>
            <a:r>
              <a:rPr lang="en-US" dirty="0"/>
              <a:t>Encouragement and collegiality through an online Community of Practice</a:t>
            </a:r>
          </a:p>
          <a:p>
            <a:pPr marL="641349" lvl="1" indent="-174913" defTabSz="932871">
              <a:buFont typeface="Arial" panose="020B0604020202020204" pitchFamily="34" charset="0"/>
              <a:buChar char="•"/>
              <a:defRPr/>
            </a:pPr>
            <a:r>
              <a:rPr lang="en-US" dirty="0"/>
              <a:t>Capstone experience that includes a public presentation of the Fellows’ research work at an MLA annual conference.</a:t>
            </a:r>
          </a:p>
          <a:p>
            <a:pPr marL="9236" lvl="0" indent="0" defTabSz="932871">
              <a:buFont typeface="Arial" panose="020B0604020202020204" pitchFamily="34" charset="0"/>
              <a:buNone/>
              <a:defRPr/>
            </a:pPr>
            <a:endParaRPr lang="en-US" dirty="0"/>
          </a:p>
          <a:p>
            <a:pPr marL="9236" lvl="0" indent="0" defTabSz="932871">
              <a:buFont typeface="Arial" panose="020B0604020202020204" pitchFamily="34" charset="0"/>
              <a:buNone/>
              <a:defRPr/>
            </a:pPr>
            <a:r>
              <a:rPr lang="en-US" dirty="0"/>
              <a:t>The</a:t>
            </a:r>
            <a:r>
              <a:rPr lang="en-US" baseline="0" dirty="0"/>
              <a:t> timeline on of the RTI is that it takes place over a year. Participants (20 of them) are enrolled in the spring (May), then they come to the workshop in Chicago in July. They work on the research projects at the own pace and are invited to present, at whatever point they are at, in May of the following year at the annual meeting.</a:t>
            </a:r>
          </a:p>
          <a:p>
            <a:pPr marL="9236" lvl="0" indent="0" defTabSz="932871">
              <a:buFont typeface="Arial" panose="020B0604020202020204" pitchFamily="34" charset="0"/>
              <a:buNone/>
              <a:defRPr/>
            </a:pPr>
            <a:endParaRPr lang="en-US" baseline="0" dirty="0"/>
          </a:p>
          <a:p>
            <a:pPr marL="9236" lvl="0" indent="0" defTabSz="932871">
              <a:buFont typeface="Arial" panose="020B0604020202020204" pitchFamily="34" charset="0"/>
              <a:buNone/>
              <a:defRPr/>
            </a:pPr>
            <a:r>
              <a:rPr lang="en-US" baseline="0" dirty="0"/>
              <a:t>Note that the RTI was designed by a group of LIS professionals and faculty researchers in the health sciences. Mostly in the US, but also several Canadians. The RTI instruction is delivered entirely by librarians and LIS faculty.</a:t>
            </a:r>
            <a:endParaRPr lang="en-US" dirty="0"/>
          </a:p>
          <a:p>
            <a:pPr marL="0" indent="0" defTabSz="932871">
              <a:buFont typeface="Arial" panose="020B0604020202020204" pitchFamily="34" charset="0"/>
              <a:buNone/>
              <a:defRPr/>
            </a:pPr>
            <a:endParaRPr lang="en-US" dirty="0"/>
          </a:p>
          <a:p>
            <a:pPr defTabSz="932871">
              <a:defRPr/>
            </a:pPr>
            <a:r>
              <a:rPr lang="en-US" dirty="0"/>
              <a:t>  </a:t>
            </a:r>
          </a:p>
        </p:txBody>
      </p:sp>
      <p:sp>
        <p:nvSpPr>
          <p:cNvPr id="4" name="Slide Number Placeholder 3"/>
          <p:cNvSpPr>
            <a:spLocks noGrp="1"/>
          </p:cNvSpPr>
          <p:nvPr>
            <p:ph type="sldNum" sz="quarter" idx="10"/>
          </p:nvPr>
        </p:nvSpPr>
        <p:spPr/>
        <p:txBody>
          <a:bodyPr/>
          <a:lstStyle/>
          <a:p>
            <a:fld id="{28B83925-F481-864B-8FF1-2AFC304706E1}" type="slidenum">
              <a:rPr lang="en-US" smtClean="0"/>
              <a:t>3</a:t>
            </a:fld>
            <a:endParaRPr lang="en-US"/>
          </a:p>
        </p:txBody>
      </p:sp>
    </p:spTree>
    <p:extLst>
      <p:ext uri="{BB962C8B-B14F-4D97-AF65-F5344CB8AC3E}">
        <p14:creationId xmlns:p14="http://schemas.microsoft.com/office/powerpoint/2010/main" val="2898913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RTI began in 2018, and the first cohort has already completed their year.  The second cohort of fellows started in 2019 and are just finishing their year. </a:t>
            </a:r>
          </a:p>
          <a:p>
            <a:endParaRPr lang="en-US" baseline="0" dirty="0"/>
          </a:p>
          <a:p>
            <a:r>
              <a:rPr lang="en-US" baseline="0" dirty="0"/>
              <a:t>20 librarians, all with little research experience, participate each year, and the RTI refers to participants as “RTI fellows.” </a:t>
            </a:r>
          </a:p>
          <a:p>
            <a:r>
              <a:rPr lang="en-US" baseline="0" dirty="0"/>
              <a:t>For the first year, we of course wanted to be able to evaluate whether the RTI is reaching its objectives.</a:t>
            </a:r>
          </a:p>
          <a:p>
            <a:endParaRPr lang="en-US" baseline="0" dirty="0"/>
          </a:p>
          <a:p>
            <a:r>
              <a:rPr lang="en-US" baseline="0" dirty="0"/>
              <a:t>To find out, we implemented several assessment methods:</a:t>
            </a:r>
          </a:p>
          <a:p>
            <a:pPr marL="171450" indent="-171450">
              <a:buFontTx/>
              <a:buChar char="-"/>
            </a:pPr>
            <a:r>
              <a:rPr lang="en-US" baseline="0" dirty="0"/>
              <a:t>We conducted a pre and post assessment instrument to determine the fellows’ confidence level </a:t>
            </a:r>
          </a:p>
          <a:p>
            <a:pPr marL="171450" indent="-171450">
              <a:buFontTx/>
              <a:buChar char="-"/>
            </a:pPr>
            <a:r>
              <a:rPr lang="en-US" baseline="0" dirty="0"/>
              <a:t>We monitored the research progress fellows.</a:t>
            </a:r>
          </a:p>
          <a:p>
            <a:pPr marL="171450" indent="-171450">
              <a:buFontTx/>
              <a:buChar char="-"/>
            </a:pPr>
            <a:r>
              <a:rPr lang="en-US" baseline="0" dirty="0"/>
              <a:t>We reviewed the quarterly reports to identify impact of participating in the RTI.</a:t>
            </a:r>
          </a:p>
          <a:p>
            <a:pPr marL="171450" indent="-171450">
              <a:buFontTx/>
              <a:buChar char="-"/>
            </a:pPr>
            <a:endParaRPr lang="en-US" baseline="0" dirty="0"/>
          </a:p>
          <a:p>
            <a:endParaRPr lang="en-US" baseline="0" dirty="0"/>
          </a:p>
          <a:p>
            <a:endParaRPr lang="en-CA"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4</a:t>
            </a:fld>
            <a:endParaRPr lang="en-US"/>
          </a:p>
        </p:txBody>
      </p:sp>
    </p:spTree>
    <p:extLst>
      <p:ext uri="{BB962C8B-B14F-4D97-AF65-F5344CB8AC3E}">
        <p14:creationId xmlns:p14="http://schemas.microsoft.com/office/powerpoint/2010/main" val="2292750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a:p>
          <a:p>
            <a:endParaRPr lang="en-US" baseline="0" dirty="0"/>
          </a:p>
          <a:p>
            <a:endParaRPr lang="en-CA"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5</a:t>
            </a:fld>
            <a:endParaRPr lang="en-US"/>
          </a:p>
        </p:txBody>
      </p:sp>
    </p:spTree>
    <p:extLst>
      <p:ext uri="{BB962C8B-B14F-4D97-AF65-F5344CB8AC3E}">
        <p14:creationId xmlns:p14="http://schemas.microsoft.com/office/powerpoint/2010/main" val="2122915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1A71A6"/>
              </a:buClr>
            </a:pPr>
            <a:endParaRPr lang="en-US" dirty="0"/>
          </a:p>
          <a:p>
            <a:pPr marL="174913" indent="-174913">
              <a:buClr>
                <a:srgbClr val="1A71A6"/>
              </a:buClr>
              <a:buFont typeface="Arial" panose="020B0604020202020204" pitchFamily="34" charset="0"/>
              <a:buChar char="•"/>
            </a:pPr>
            <a:r>
              <a:rPr lang="en-US" dirty="0"/>
              <a:t>Fellows reported having training</a:t>
            </a:r>
            <a:r>
              <a:rPr lang="en-US" baseline="0" dirty="0"/>
              <a:t> in research from various sources</a:t>
            </a:r>
          </a:p>
          <a:p>
            <a:pPr marL="174913" indent="-174913">
              <a:buClr>
                <a:srgbClr val="1A71A6"/>
              </a:buClr>
              <a:buFont typeface="Arial" panose="020B0604020202020204" pitchFamily="34" charset="0"/>
              <a:buChar char="•"/>
            </a:pPr>
            <a:endParaRPr lang="en-US" dirty="0"/>
          </a:p>
          <a:p>
            <a:pPr marL="174913" indent="-174913">
              <a:buClr>
                <a:srgbClr val="1A71A6"/>
              </a:buClr>
              <a:buFont typeface="Arial" panose="020B0604020202020204" pitchFamily="34" charset="0"/>
              <a:buChar char="•"/>
            </a:pPr>
            <a:r>
              <a:rPr lang="en-US" dirty="0"/>
              <a:t>Over half of the participants received research training in a previous continuing education class.</a:t>
            </a:r>
          </a:p>
          <a:p>
            <a:pPr marL="174913" indent="-174913">
              <a:buClr>
                <a:srgbClr val="1A71A6"/>
              </a:buClr>
              <a:buFont typeface="Arial" panose="020B0604020202020204" pitchFamily="34" charset="0"/>
              <a:buChar char="•"/>
            </a:pPr>
            <a:endParaRPr lang="en-US" dirty="0"/>
          </a:p>
          <a:p>
            <a:pPr marL="174913" indent="-174913">
              <a:buClr>
                <a:srgbClr val="1A71A6"/>
              </a:buClr>
              <a:buFont typeface="Arial" panose="020B0604020202020204" pitchFamily="34" charset="0"/>
              <a:buChar char="•"/>
            </a:pPr>
            <a:r>
              <a:rPr lang="en-US" dirty="0"/>
              <a:t>2 participants in cohort 1 and 1 participant in cohort 2 had never received research training prior to the RTI program.</a:t>
            </a:r>
          </a:p>
          <a:p>
            <a:pPr marL="174913" indent="-174913">
              <a:buClr>
                <a:srgbClr val="1A71A6"/>
              </a:buClr>
              <a:buFont typeface="Arial" panose="020B0604020202020204" pitchFamily="34" charset="0"/>
              <a:buChar char="•"/>
            </a:pPr>
            <a:endParaRPr lang="en-US" dirty="0"/>
          </a:p>
          <a:p>
            <a:pPr>
              <a:buClr>
                <a:srgbClr val="1A71A6"/>
              </a:buClr>
            </a:pPr>
            <a:endParaRPr lang="en-US" dirty="0"/>
          </a:p>
          <a:p>
            <a:pPr>
              <a:buClr>
                <a:srgbClr val="1A71A6"/>
              </a:buClr>
            </a:pPr>
            <a:endParaRPr lang="en-US" dirty="0"/>
          </a:p>
          <a:p>
            <a:pPr marL="349827" indent="-349827">
              <a:buClr>
                <a:srgbClr val="1A71A6"/>
              </a:buClr>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6</a:t>
            </a:fld>
            <a:endParaRPr lang="en-US"/>
          </a:p>
        </p:txBody>
      </p:sp>
    </p:spTree>
    <p:extLst>
      <p:ext uri="{BB962C8B-B14F-4D97-AF65-F5344CB8AC3E}">
        <p14:creationId xmlns:p14="http://schemas.microsoft.com/office/powerpoint/2010/main" val="357170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1A71A6"/>
              </a:buClr>
            </a:pPr>
            <a:r>
              <a:rPr lang="en-US" dirty="0"/>
              <a:t>We also asked them</a:t>
            </a:r>
            <a:r>
              <a:rPr lang="en-US" baseline="0" dirty="0"/>
              <a:t> state their reasons </a:t>
            </a:r>
            <a:r>
              <a:rPr lang="en-US" dirty="0"/>
              <a:t>for attending the RTI.</a:t>
            </a:r>
          </a:p>
          <a:p>
            <a:pPr>
              <a:buClr>
                <a:srgbClr val="1A71A6"/>
              </a:buClr>
            </a:pPr>
            <a:endParaRPr lang="en-US" dirty="0"/>
          </a:p>
          <a:p>
            <a:pPr marL="349827" indent="-349827">
              <a:buClr>
                <a:srgbClr val="1A71A6"/>
              </a:buClr>
              <a:buFont typeface="Arial" panose="020B0604020202020204" pitchFamily="34" charset="0"/>
              <a:buChar char="•"/>
            </a:pPr>
            <a:r>
              <a:rPr lang="en-US" dirty="0"/>
              <a:t>All participants agreed or strongly agreed that the RTI will help them contribute to research and scholarship.</a:t>
            </a:r>
          </a:p>
          <a:p>
            <a:pPr marL="349827" indent="-349827">
              <a:buClr>
                <a:srgbClr val="1A71A6"/>
              </a:buClr>
              <a:buFont typeface="Arial" panose="020B0604020202020204" pitchFamily="34" charset="0"/>
              <a:buChar char="•"/>
            </a:pPr>
            <a:endParaRPr lang="en-US" dirty="0"/>
          </a:p>
          <a:p>
            <a:pPr marL="349827" indent="-349827">
              <a:buClr>
                <a:srgbClr val="1A71A6"/>
              </a:buClr>
              <a:buFont typeface="Arial" panose="020B0604020202020204" pitchFamily="34" charset="0"/>
              <a:buChar char="•"/>
            </a:pPr>
            <a:r>
              <a:rPr lang="en-US" dirty="0"/>
              <a:t>All participants agreed or strongly agreed that the RTI will increase the likelihood that they will conduct program evaluations and assessments.</a:t>
            </a:r>
          </a:p>
          <a:p>
            <a:pPr marL="349827" indent="-349827">
              <a:buClr>
                <a:srgbClr val="1A71A6"/>
              </a:buClr>
              <a:buFont typeface="Arial" panose="020B0604020202020204" pitchFamily="34" charset="0"/>
              <a:buChar char="•"/>
            </a:pPr>
            <a:endParaRPr lang="en-US" dirty="0"/>
          </a:p>
          <a:p>
            <a:pPr marL="349827" indent="-349827">
              <a:buClr>
                <a:srgbClr val="1A71A6"/>
              </a:buClr>
              <a:buFont typeface="Arial" panose="020B0604020202020204" pitchFamily="34" charset="0"/>
              <a:buChar char="•"/>
            </a:pPr>
            <a:r>
              <a:rPr lang="en-US" dirty="0"/>
              <a:t>Most participants agreed or strongly agreed with every reason listed.</a:t>
            </a:r>
          </a:p>
          <a:p>
            <a:pPr marL="349827" indent="-349827">
              <a:buClr>
                <a:srgbClr val="1A71A6"/>
              </a:buClr>
              <a:buFont typeface="Arial" panose="020B0604020202020204" pitchFamily="34" charset="0"/>
              <a:buChar char="•"/>
            </a:pPr>
            <a:endParaRPr lang="en-US" dirty="0"/>
          </a:p>
          <a:p>
            <a:pPr marL="349827" indent="-349827">
              <a:buClr>
                <a:srgbClr val="1A71A6"/>
              </a:buClr>
              <a:buFont typeface="Arial" panose="020B0604020202020204" pitchFamily="34" charset="0"/>
              <a:buChar char="•"/>
            </a:pPr>
            <a:r>
              <a:rPr lang="en-US" dirty="0"/>
              <a:t>The lowest ranked reason for attending was to support their tenure and/or promotion efforts.</a:t>
            </a:r>
          </a:p>
          <a:p>
            <a:pPr marL="641349" lvl="1" indent="-174913">
              <a:buClr>
                <a:srgbClr val="1A71A6"/>
              </a:buClr>
              <a:buFont typeface="Arial"/>
              <a:buChar char="•"/>
            </a:pPr>
            <a:endParaRPr lang="en-US" dirty="0"/>
          </a:p>
          <a:p>
            <a:endParaRPr lang="en-US" dirty="0"/>
          </a:p>
          <a:p>
            <a:endParaRPr lang="en-US" baseline="0" dirty="0"/>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7</a:t>
            </a:fld>
            <a:endParaRPr lang="en-US"/>
          </a:p>
        </p:txBody>
      </p:sp>
    </p:spTree>
    <p:extLst>
      <p:ext uri="{BB962C8B-B14F-4D97-AF65-F5344CB8AC3E}">
        <p14:creationId xmlns:p14="http://schemas.microsoft.com/office/powerpoint/2010/main" val="794508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to answer our research</a:t>
            </a:r>
            <a:r>
              <a:rPr lang="en-US" baseline="0" dirty="0"/>
              <a:t> questions</a:t>
            </a:r>
          </a:p>
          <a:p>
            <a:endParaRPr lang="en-US" dirty="0"/>
          </a:p>
          <a:p>
            <a:r>
              <a:rPr lang="en-US" dirty="0"/>
              <a:t>The pre-and post-assessment surveys were based on the Librarian Research Confidence Scale by </a:t>
            </a:r>
            <a:r>
              <a:rPr lang="en-US" dirty="0" err="1"/>
              <a:t>Brancolini</a:t>
            </a:r>
            <a:r>
              <a:rPr lang="en-US" dirty="0"/>
              <a:t> &amp; Kennedy used for the Institute for</a:t>
            </a:r>
            <a:r>
              <a:rPr lang="en-US" baseline="0" dirty="0"/>
              <a:t> Research Design in Librarianship</a:t>
            </a:r>
            <a:r>
              <a:rPr lang="en-US" dirty="0"/>
              <a:t>, - another US institute for increasing</a:t>
            </a:r>
            <a:r>
              <a:rPr lang="en-US" baseline="0" dirty="0"/>
              <a:t> librarians’ research capacity (but not specific to health sciences). The</a:t>
            </a:r>
            <a:r>
              <a:rPr lang="en-US" dirty="0"/>
              <a:t> fellows were asked to rate 26 items relating to research skills on a Likert scale from 5: Very Confident; 4 Confident; 3 Moderately Confident; 2 Slightly Confident; and 1 Not At All Confident.</a:t>
            </a:r>
          </a:p>
          <a:p>
            <a:endParaRPr lang="en-US" dirty="0"/>
          </a:p>
          <a:p>
            <a:r>
              <a:rPr lang="en-US" dirty="0"/>
              <a:t>The pre-assessment survey was sent out prior to the RTI workshop and the post-assessment survey was sent out after the RTI workshop.  We analyzed the data using the Wilcoxon Signed Ranks Test to determine if there was statistically significant difference in the self-reported research confidence before and after the workshop, and the results are presented in the following slides.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every item on the assessment, the post-workshop research confidence was </a:t>
            </a:r>
            <a:r>
              <a:rPr lang="en-US" sz="1200" b="1" dirty="0"/>
              <a:t>significantly higher </a:t>
            </a:r>
            <a:r>
              <a:rPr lang="en-US" sz="1200" dirty="0"/>
              <a:t>than the pre-workshop research confidence – with the exception of two items for Cohort 2. </a:t>
            </a:r>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8</a:t>
            </a:fld>
            <a:endParaRPr lang="en-US"/>
          </a:p>
        </p:txBody>
      </p:sp>
    </p:spTree>
    <p:extLst>
      <p:ext uri="{BB962C8B-B14F-4D97-AF65-F5344CB8AC3E}">
        <p14:creationId xmlns:p14="http://schemas.microsoft.com/office/powerpoint/2010/main" val="374096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Median ratings</a:t>
            </a:r>
            <a:r>
              <a:rPr lang="en-US" baseline="0" dirty="0"/>
              <a:t> increased 1-2.5 points for each item. </a:t>
            </a:r>
            <a:endParaRPr lang="en-US" dirty="0"/>
          </a:p>
          <a:p>
            <a:endParaRPr lang="en-US" dirty="0"/>
          </a:p>
          <a:p>
            <a:r>
              <a:rPr lang="en-US" dirty="0"/>
              <a:t>Point out the items for which the ratings were very low pre-workshop</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9</a:t>
            </a:fld>
            <a:endParaRPr lang="en-US"/>
          </a:p>
        </p:txBody>
      </p:sp>
    </p:spTree>
    <p:extLst>
      <p:ext uri="{BB962C8B-B14F-4D97-AF65-F5344CB8AC3E}">
        <p14:creationId xmlns:p14="http://schemas.microsoft.com/office/powerpoint/2010/main" val="88688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3020032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3774290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759709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749050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B5DDBC-212F-B547-BF68-7C3B83416A5D}" type="datetimeFigureOut">
              <a:rPr lang="en-US" smtClean="0"/>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953928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B5DDBC-212F-B547-BF68-7C3B83416A5D}" type="datetimeFigureOut">
              <a:rPr lang="en-US" smtClean="0"/>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1910995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B5DDBC-212F-B547-BF68-7C3B83416A5D}" type="datetimeFigureOut">
              <a:rPr lang="en-US" smtClean="0"/>
              <a:t>8/28/2020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91185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B5DDBC-212F-B547-BF68-7C3B83416A5D}" type="datetimeFigureOut">
              <a:rPr lang="en-US" smtClean="0"/>
              <a:t>8/28/2020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25830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5DDBC-212F-B547-BF68-7C3B83416A5D}" type="datetimeFigureOut">
              <a:rPr lang="en-US" smtClean="0"/>
              <a:t>8/28/2020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574710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B5DDBC-212F-B547-BF68-7C3B83416A5D}" type="datetimeFigureOut">
              <a:rPr lang="en-US" smtClean="0"/>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5348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B5DDBC-212F-B547-BF68-7C3B83416A5D}" type="datetimeFigureOut">
              <a:rPr lang="en-US" smtClean="0"/>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1764019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5DDBC-212F-B547-BF68-7C3B83416A5D}" type="datetimeFigureOut">
              <a:rPr lang="en-US" smtClean="0"/>
              <a:t>8/28/2020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57B08-7DA0-4940-A072-85E79467C860}" type="slidenum">
              <a:rPr lang="en-US" smtClean="0"/>
              <a:t>‹#›</a:t>
            </a:fld>
            <a:endParaRPr lang="en-US"/>
          </a:p>
        </p:txBody>
      </p:sp>
    </p:spTree>
    <p:extLst>
      <p:ext uri="{BB962C8B-B14F-4D97-AF65-F5344CB8AC3E}">
        <p14:creationId xmlns:p14="http://schemas.microsoft.com/office/powerpoint/2010/main" val="878625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doi.org/10.29173/lirg760"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mailto:slessick@uci.edu"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mailto:lorie.kloda@concordia.ca" TargetMode="External"/><Relationship Id="rId5" Type="http://schemas.openxmlformats.org/officeDocument/2006/relationships/hyperlink" Target="mailto:Jodi.Philbrick@unt.edu" TargetMode="External"/><Relationship Id="rId4" Type="http://schemas.openxmlformats.org/officeDocument/2006/relationships/hyperlink" Target="http://www.mlanet.org/p/cm/ld/fid=133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1066800" y="644090"/>
            <a:ext cx="11125200" cy="1089259"/>
          </a:xfrm>
        </p:spPr>
        <p:txBody>
          <a:bodyPr>
            <a:noAutofit/>
          </a:bodyPr>
          <a:lstStyle/>
          <a:p>
            <a:r>
              <a:rPr lang="en-US" sz="3000" b="1" dirty="0">
                <a:solidFill>
                  <a:srgbClr val="073C6E"/>
                </a:solidFill>
              </a:rPr>
              <a:t>Research Training Institute (RTI) Assessment Results Two Years After:</a:t>
            </a:r>
            <a:br>
              <a:rPr lang="en-US" sz="3000" b="1" dirty="0">
                <a:solidFill>
                  <a:srgbClr val="073C6E"/>
                </a:solidFill>
              </a:rPr>
            </a:br>
            <a:r>
              <a:rPr lang="en-US" sz="2400" b="1" dirty="0">
                <a:solidFill>
                  <a:srgbClr val="073C6E"/>
                </a:solidFill>
              </a:rPr>
              <a:t>Building a Research Support System for Health Sciences Librarian-Researchers</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1603514" y="2110129"/>
            <a:ext cx="9740347" cy="3411389"/>
          </a:xfrm>
        </p:spPr>
        <p:txBody>
          <a:bodyPr>
            <a:normAutofit/>
          </a:bodyPr>
          <a:lstStyle/>
          <a:p>
            <a:endParaRPr lang="en-US" sz="1800" b="1" dirty="0"/>
          </a:p>
          <a:p>
            <a:pPr>
              <a:spcBef>
                <a:spcPts val="0"/>
              </a:spcBef>
            </a:pPr>
            <a:endParaRPr lang="en-US" sz="1800" b="1" dirty="0"/>
          </a:p>
          <a:p>
            <a:pPr>
              <a:spcBef>
                <a:spcPts val="0"/>
              </a:spcBef>
            </a:pPr>
            <a:r>
              <a:rPr lang="en-US" sz="1800" b="1" dirty="0"/>
              <a:t>Jodi L. Philbrick, MSLS, PhD, AHIP</a:t>
            </a:r>
          </a:p>
          <a:p>
            <a:pPr>
              <a:spcBef>
                <a:spcPts val="0"/>
              </a:spcBef>
            </a:pPr>
            <a:r>
              <a:rPr lang="en-US" sz="1800" dirty="0"/>
              <a:t>Senior Lecturer, Department of Information Science, University of North Texas</a:t>
            </a:r>
          </a:p>
          <a:p>
            <a:pPr>
              <a:spcBef>
                <a:spcPts val="0"/>
              </a:spcBef>
            </a:pPr>
            <a:endParaRPr lang="en-US" sz="1800" dirty="0"/>
          </a:p>
          <a:p>
            <a:pPr>
              <a:spcBef>
                <a:spcPts val="0"/>
              </a:spcBef>
            </a:pPr>
            <a:r>
              <a:rPr lang="en-US" sz="1800" b="1" dirty="0"/>
              <a:t>Lorie </a:t>
            </a:r>
            <a:r>
              <a:rPr lang="en-US" sz="1800" b="1" dirty="0" err="1"/>
              <a:t>Kloda</a:t>
            </a:r>
            <a:r>
              <a:rPr lang="en-US" sz="1800" b="1" dirty="0"/>
              <a:t>, MLIS, PhD, AHIP</a:t>
            </a:r>
          </a:p>
          <a:p>
            <a:pPr>
              <a:spcBef>
                <a:spcPts val="0"/>
              </a:spcBef>
            </a:pPr>
            <a:r>
              <a:rPr lang="en-US" sz="1800" dirty="0"/>
              <a:t>Associate University Librarian, Planning &amp; Community Relations, Concordia University</a:t>
            </a:r>
          </a:p>
          <a:p>
            <a:pPr>
              <a:spcBef>
                <a:spcPts val="0"/>
              </a:spcBef>
            </a:pPr>
            <a:r>
              <a:rPr lang="en-US" sz="1800" dirty="0"/>
              <a:t>Editor-in-Chief, Evidence Based Library and Information Practice</a:t>
            </a:r>
          </a:p>
          <a:p>
            <a:pPr>
              <a:spcBef>
                <a:spcPts val="0"/>
              </a:spcBef>
            </a:pPr>
            <a:endParaRPr lang="en-US" sz="1800" b="1" dirty="0"/>
          </a:p>
          <a:p>
            <a:pPr>
              <a:spcBef>
                <a:spcPts val="0"/>
              </a:spcBef>
            </a:pPr>
            <a:r>
              <a:rPr lang="en-US" sz="1800" b="1" dirty="0"/>
              <a:t>Susan </a:t>
            </a:r>
            <a:r>
              <a:rPr lang="en-US" sz="1800" b="1" dirty="0" err="1"/>
              <a:t>Lessick</a:t>
            </a:r>
            <a:r>
              <a:rPr lang="en-US" sz="1800" b="1" dirty="0"/>
              <a:t>, MA, MLS, AHIP, FMLA</a:t>
            </a:r>
          </a:p>
          <a:p>
            <a:pPr>
              <a:spcBef>
                <a:spcPts val="0"/>
              </a:spcBef>
            </a:pPr>
            <a:r>
              <a:rPr lang="en-US" sz="1800" dirty="0"/>
              <a:t>Project Director, MLA Research Training Institute</a:t>
            </a:r>
          </a:p>
          <a:p>
            <a:pPr>
              <a:spcBef>
                <a:spcPts val="0"/>
              </a:spcBef>
            </a:pPr>
            <a:r>
              <a:rPr lang="en-US" sz="1800" dirty="0"/>
              <a:t>Librarian Emerita, University of California, Irvine</a:t>
            </a:r>
          </a:p>
          <a:p>
            <a:pPr>
              <a:spcBef>
                <a:spcPts val="0"/>
              </a:spcBef>
            </a:pPr>
            <a:endParaRPr lang="en-US" sz="1800" dirty="0"/>
          </a:p>
          <a:p>
            <a:pPr>
              <a:spcBef>
                <a:spcPts val="0"/>
              </a:spcBef>
            </a:pPr>
            <a:endParaRPr lang="en-US" sz="1800" b="1" dirty="0"/>
          </a:p>
          <a:p>
            <a:pPr>
              <a:spcBef>
                <a:spcPts val="0"/>
              </a:spcBef>
            </a:pPr>
            <a:endParaRPr lang="en-US" dirty="0"/>
          </a:p>
        </p:txBody>
      </p:sp>
    </p:spTree>
    <p:extLst>
      <p:ext uri="{BB962C8B-B14F-4D97-AF65-F5344CB8AC3E}">
        <p14:creationId xmlns:p14="http://schemas.microsoft.com/office/powerpoint/2010/main" val="36400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1145544972"/>
              </p:ext>
            </p:extLst>
          </p:nvPr>
        </p:nvGraphicFramePr>
        <p:xfrm>
          <a:off x="145139" y="680471"/>
          <a:ext cx="11901715" cy="5952604"/>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912595">
                  <a:extLst>
                    <a:ext uri="{9D8B030D-6E8A-4147-A177-3AD203B41FA5}">
                      <a16:colId xmlns:a16="http://schemas.microsoft.com/office/drawing/2014/main" val="2076232294"/>
                    </a:ext>
                  </a:extLst>
                </a:gridCol>
                <a:gridCol w="896327">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614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a:t>
                      </a:r>
                      <a:r>
                        <a:rPr lang="en-US" sz="1800" kern="1200" dirty="0">
                          <a:solidFill>
                            <a:schemeClr val="dk1"/>
                          </a:solidFill>
                          <a:effectLst/>
                          <a:latin typeface="+mn-lt"/>
                          <a:ea typeface="+mn-ea"/>
                          <a:cs typeface="+mn-cs"/>
                        </a:rPr>
                        <a:t>Using relevant keywords and search strategies to discover literature about the research topic.</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-2.804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-2.299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2290396"/>
                  </a:ext>
                </a:extLst>
              </a:tr>
              <a:tr h="707295">
                <a:tc>
                  <a:txBody>
                    <a:bodyPr/>
                    <a:lstStyle/>
                    <a:p>
                      <a:r>
                        <a:rPr lang="en-US" dirty="0"/>
                        <a:t>7. </a:t>
                      </a:r>
                      <a:r>
                        <a:rPr lang="en-US" sz="1800" kern="1200" dirty="0">
                          <a:solidFill>
                            <a:schemeClr val="dk1"/>
                          </a:solidFill>
                          <a:effectLst/>
                          <a:latin typeface="+mn-lt"/>
                          <a:ea typeface="+mn-ea"/>
                          <a:cs typeface="+mn-cs"/>
                        </a:rPr>
                        <a:t>Assessing and synthesizing literature that is relevant to your research question.</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-2.984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-0.758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.448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3520244"/>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 </a:t>
                      </a:r>
                      <a:r>
                        <a:rPr lang="en-US" sz="1800" kern="1200" dirty="0">
                          <a:solidFill>
                            <a:schemeClr val="dk1"/>
                          </a:solidFill>
                          <a:effectLst/>
                          <a:latin typeface="+mn-lt"/>
                          <a:ea typeface="+mn-ea"/>
                          <a:cs typeface="+mn-cs"/>
                        </a:rPr>
                        <a:t>Using a theoretical framework to inform the research design of your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-2.702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0148643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sz="1800" kern="1200" dirty="0">
                          <a:solidFill>
                            <a:schemeClr val="dk1"/>
                          </a:solidFill>
                          <a:effectLst/>
                          <a:latin typeface="+mn-lt"/>
                          <a:ea typeface="+mn-ea"/>
                          <a:cs typeface="+mn-cs"/>
                        </a:rPr>
                        <a:t>Identifying sources of research funding and funding agency requirements.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597608511"/>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 </a:t>
                      </a:r>
                      <a:r>
                        <a:rPr lang="en-US" sz="1800" kern="1200" dirty="0">
                          <a:solidFill>
                            <a:schemeClr val="dk1"/>
                          </a:solidFill>
                          <a:effectLst/>
                          <a:latin typeface="+mn-lt"/>
                          <a:ea typeface="+mn-ea"/>
                          <a:cs typeface="+mn-cs"/>
                        </a:rPr>
                        <a:t>Choosing an appropriate data gathering procedure.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43069176"/>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(2)</a:t>
            </a:r>
            <a:endParaRPr lang="en-US" sz="2800" dirty="0">
              <a:solidFill>
                <a:srgbClr val="FF0000"/>
              </a:solidFill>
            </a:endParaRPr>
          </a:p>
        </p:txBody>
      </p:sp>
    </p:spTree>
    <p:extLst>
      <p:ext uri="{BB962C8B-B14F-4D97-AF65-F5344CB8AC3E}">
        <p14:creationId xmlns:p14="http://schemas.microsoft.com/office/powerpoint/2010/main" val="2054241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2639166689"/>
              </p:ext>
            </p:extLst>
          </p:nvPr>
        </p:nvGraphicFramePr>
        <p:xfrm>
          <a:off x="145139" y="680471"/>
          <a:ext cx="11901715" cy="5331289"/>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912595">
                  <a:extLst>
                    <a:ext uri="{9D8B030D-6E8A-4147-A177-3AD203B41FA5}">
                      <a16:colId xmlns:a16="http://schemas.microsoft.com/office/drawing/2014/main" val="2076232294"/>
                    </a:ext>
                  </a:extLst>
                </a:gridCol>
                <a:gridCol w="896327">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614351">
                <a:tc>
                  <a:txBody>
                    <a:bodyPr/>
                    <a:lstStyle/>
                    <a:p>
                      <a:r>
                        <a:rPr lang="en-US" dirty="0"/>
                        <a:t>11. </a:t>
                      </a:r>
                      <a:r>
                        <a:rPr lang="en-US" sz="1800" kern="1200" dirty="0">
                          <a:solidFill>
                            <a:schemeClr val="dk1"/>
                          </a:solidFill>
                          <a:effectLst/>
                          <a:latin typeface="+mn-lt"/>
                          <a:ea typeface="+mn-ea"/>
                          <a:cs typeface="+mn-cs"/>
                        </a:rPr>
                        <a:t>Determining which members of a population to include in your study. </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-3.676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2290396"/>
                  </a:ext>
                </a:extLst>
              </a:tr>
              <a:tr h="707295">
                <a:tc>
                  <a:txBody>
                    <a:bodyPr/>
                    <a:lstStyle/>
                    <a:p>
                      <a:r>
                        <a:rPr lang="en-US" dirty="0"/>
                        <a:t>12. </a:t>
                      </a:r>
                      <a:r>
                        <a:rPr lang="en-US" sz="1800" kern="1200" dirty="0">
                          <a:solidFill>
                            <a:schemeClr val="dk1"/>
                          </a:solidFill>
                          <a:effectLst/>
                          <a:latin typeface="+mn-lt"/>
                          <a:ea typeface="+mn-ea"/>
                          <a:cs typeface="+mn-cs"/>
                        </a:rPr>
                        <a:t>Knowing how to design a focus group. </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-3.804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-3.903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3520244"/>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13. Knowing how to run a focus group.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-3.682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-3.677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0148643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14. </a:t>
                      </a:r>
                      <a:r>
                        <a:rPr lang="en-US" sz="1800" kern="1200" dirty="0">
                          <a:solidFill>
                            <a:schemeClr val="dk1"/>
                          </a:solidFill>
                          <a:effectLst/>
                          <a:latin typeface="+mn-lt"/>
                          <a:ea typeface="+mn-ea"/>
                          <a:cs typeface="+mn-cs"/>
                        </a:rPr>
                        <a:t>Knowing how to design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97608511"/>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 </a:t>
                      </a:r>
                      <a:r>
                        <a:rPr lang="en-US" sz="1800" kern="1200" dirty="0">
                          <a:solidFill>
                            <a:schemeClr val="dk1"/>
                          </a:solidFill>
                          <a:effectLst/>
                          <a:latin typeface="+mn-lt"/>
                          <a:ea typeface="+mn-ea"/>
                          <a:cs typeface="+mn-cs"/>
                        </a:rPr>
                        <a:t>Knowing how to conduct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-3.903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43069176"/>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(3)</a:t>
            </a:r>
            <a:endParaRPr lang="en-US" sz="2800" dirty="0">
              <a:solidFill>
                <a:srgbClr val="FF0000"/>
              </a:solidFill>
            </a:endParaRPr>
          </a:p>
        </p:txBody>
      </p:sp>
    </p:spTree>
    <p:extLst>
      <p:ext uri="{BB962C8B-B14F-4D97-AF65-F5344CB8AC3E}">
        <p14:creationId xmlns:p14="http://schemas.microsoft.com/office/powerpoint/2010/main" val="1309254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105718015"/>
              </p:ext>
            </p:extLst>
          </p:nvPr>
        </p:nvGraphicFramePr>
        <p:xfrm>
          <a:off x="145139" y="597343"/>
          <a:ext cx="11901715" cy="6226924"/>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912595">
                  <a:extLst>
                    <a:ext uri="{9D8B030D-6E8A-4147-A177-3AD203B41FA5}">
                      <a16:colId xmlns:a16="http://schemas.microsoft.com/office/drawing/2014/main" val="2076232294"/>
                    </a:ext>
                  </a:extLst>
                </a:gridCol>
                <a:gridCol w="896327">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614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16. </a:t>
                      </a:r>
                      <a:r>
                        <a:rPr lang="en-US" sz="1800" kern="1200" dirty="0">
                          <a:solidFill>
                            <a:schemeClr val="dk1"/>
                          </a:solidFill>
                          <a:effectLst/>
                          <a:latin typeface="+mn-lt"/>
                          <a:ea typeface="+mn-ea"/>
                          <a:cs typeface="+mn-cs"/>
                        </a:rPr>
                        <a:t>Knowing how to design a survey.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-3.839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23229039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17. Knowing how to administer a survey.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3520244"/>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18. Knowing institutional processes and standards to ensure that your study is conducted ethically.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-3.274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-3.469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01486436"/>
                  </a:ext>
                </a:extLst>
              </a:tr>
              <a:tr h="707295">
                <a:tc>
                  <a:txBody>
                    <a:bodyPr/>
                    <a:lstStyle/>
                    <a:p>
                      <a:pPr marL="0" indent="0">
                        <a:buNone/>
                      </a:pPr>
                      <a:r>
                        <a:rPr lang="en-US" dirty="0"/>
                        <a:t>19. </a:t>
                      </a:r>
                      <a:r>
                        <a:rPr lang="en-US" sz="1800" kern="1200" dirty="0">
                          <a:solidFill>
                            <a:schemeClr val="dk1"/>
                          </a:solidFill>
                          <a:effectLst/>
                          <a:latin typeface="+mn-lt"/>
                          <a:ea typeface="+mn-ea"/>
                          <a:cs typeface="+mn-cs"/>
                        </a:rPr>
                        <a:t>Knowing what method of data analysis you would use for your study.</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-3.872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97608511"/>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 </a:t>
                      </a:r>
                      <a:r>
                        <a:rPr lang="en-US" sz="1800" kern="1200" dirty="0">
                          <a:solidFill>
                            <a:schemeClr val="dk1"/>
                          </a:solidFill>
                          <a:effectLst/>
                          <a:latin typeface="+mn-lt"/>
                          <a:ea typeface="+mn-ea"/>
                          <a:cs typeface="+mn-cs"/>
                        </a:rPr>
                        <a:t>Knowing what type of assistance you might need to undertake data analysis (e.g., data/statistics consulting, transcription, software).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-3.809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-3.864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43069176"/>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(4)</a:t>
            </a:r>
            <a:endParaRPr lang="en-US" sz="2800" dirty="0">
              <a:solidFill>
                <a:srgbClr val="FF0000"/>
              </a:solidFill>
            </a:endParaRPr>
          </a:p>
        </p:txBody>
      </p:sp>
    </p:spTree>
    <p:extLst>
      <p:ext uri="{BB962C8B-B14F-4D97-AF65-F5344CB8AC3E}">
        <p14:creationId xmlns:p14="http://schemas.microsoft.com/office/powerpoint/2010/main" val="2810721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1802119182"/>
              </p:ext>
            </p:extLst>
          </p:nvPr>
        </p:nvGraphicFramePr>
        <p:xfrm>
          <a:off x="145139" y="597343"/>
          <a:ext cx="11901715" cy="5971369"/>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912595">
                  <a:extLst>
                    <a:ext uri="{9D8B030D-6E8A-4147-A177-3AD203B41FA5}">
                      <a16:colId xmlns:a16="http://schemas.microsoft.com/office/drawing/2014/main" val="2076232294"/>
                    </a:ext>
                  </a:extLst>
                </a:gridCol>
                <a:gridCol w="896327">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614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21. </a:t>
                      </a:r>
                      <a:r>
                        <a:rPr lang="en-US" sz="1800" kern="1200" dirty="0">
                          <a:solidFill>
                            <a:schemeClr val="dk1"/>
                          </a:solidFill>
                          <a:effectLst/>
                          <a:latin typeface="+mn-lt"/>
                          <a:ea typeface="+mn-ea"/>
                          <a:cs typeface="+mn-cs"/>
                        </a:rPr>
                        <a:t>Knowing how to manage the data you have gathered.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-.924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.356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3229039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22. </a:t>
                      </a:r>
                      <a:r>
                        <a:rPr lang="en-US" sz="1800" kern="1200" dirty="0">
                          <a:solidFill>
                            <a:schemeClr val="dk1"/>
                          </a:solidFill>
                          <a:effectLst/>
                          <a:latin typeface="+mn-lt"/>
                          <a:ea typeface="+mn-ea"/>
                          <a:cs typeface="+mn-cs"/>
                        </a:rPr>
                        <a:t>Knowing how to code qualitative data to identify themes and sub-themes.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-3.560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3520244"/>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23. Reporting results in written format.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0148643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 </a:t>
                      </a:r>
                      <a:r>
                        <a:rPr lang="en-US" sz="1800" kern="1200" dirty="0">
                          <a:solidFill>
                            <a:schemeClr val="dk1"/>
                          </a:solidFill>
                          <a:effectLst/>
                          <a:latin typeface="+mn-lt"/>
                          <a:ea typeface="+mn-ea"/>
                          <a:cs typeface="+mn-cs"/>
                        </a:rPr>
                        <a:t>Reporting results verbally.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-3.677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97608511"/>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 </a:t>
                      </a:r>
                      <a:r>
                        <a:rPr lang="en-US" sz="1800" kern="1200" dirty="0">
                          <a:solidFill>
                            <a:schemeClr val="dk1"/>
                          </a:solidFill>
                          <a:effectLst/>
                          <a:latin typeface="+mn-lt"/>
                          <a:ea typeface="+mn-ea"/>
                          <a:cs typeface="+mn-cs"/>
                        </a:rPr>
                        <a:t>Identifying appropriate places to disseminate results.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-3.405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4306917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26. </a:t>
                      </a:r>
                      <a:r>
                        <a:rPr lang="en-US" sz="1800" kern="1200" dirty="0">
                          <a:solidFill>
                            <a:schemeClr val="dk1"/>
                          </a:solidFill>
                          <a:effectLst/>
                          <a:latin typeface="+mn-lt"/>
                          <a:ea typeface="+mn-ea"/>
                          <a:cs typeface="+mn-cs"/>
                        </a:rPr>
                        <a:t>Tracking the dissemination and impact of your research.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-3.072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644460428"/>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(5)</a:t>
            </a:r>
            <a:endParaRPr lang="en-US" sz="2800" dirty="0">
              <a:solidFill>
                <a:srgbClr val="FF0000"/>
              </a:solidFill>
            </a:endParaRPr>
          </a:p>
        </p:txBody>
      </p:sp>
    </p:spTree>
    <p:extLst>
      <p:ext uri="{BB962C8B-B14F-4D97-AF65-F5344CB8AC3E}">
        <p14:creationId xmlns:p14="http://schemas.microsoft.com/office/powerpoint/2010/main" val="2677826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38594" y="353298"/>
            <a:ext cx="7178040" cy="972457"/>
          </a:xfrm>
        </p:spPr>
        <p:txBody>
          <a:bodyPr>
            <a:normAutofit fontScale="90000"/>
          </a:bodyPr>
          <a:lstStyle/>
          <a:p>
            <a:pPr algn="l"/>
            <a:r>
              <a:rPr lang="en-US" sz="4000" b="1" dirty="0">
                <a:solidFill>
                  <a:srgbClr val="073C6E"/>
                </a:solidFill>
              </a:rPr>
              <a:t>Research Progress of Cohort 1</a:t>
            </a:r>
            <a:br>
              <a:rPr lang="en-US" sz="4000" b="1" dirty="0">
                <a:solidFill>
                  <a:srgbClr val="073C6E"/>
                </a:solidFill>
              </a:rPr>
            </a:br>
            <a:endParaRPr lang="en-US" sz="4000" b="1" dirty="0"/>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151086"/>
          </a:xfrm>
        </p:spPr>
        <p:txBody>
          <a:bodyPr>
            <a:normAutofit/>
          </a:bodyPr>
          <a:lstStyle/>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graphicFrame>
        <p:nvGraphicFramePr>
          <p:cNvPr id="4" name="Diagram 3">
            <a:extLst>
              <a:ext uri="{FF2B5EF4-FFF2-40B4-BE49-F238E27FC236}">
                <a16:creationId xmlns:a16="http://schemas.microsoft.com/office/drawing/2014/main" id="{72C94D1C-EEEB-49A7-B15E-9F7E2FE99D61}"/>
              </a:ext>
            </a:extLst>
          </p:cNvPr>
          <p:cNvGraphicFramePr/>
          <p:nvPr/>
        </p:nvGraphicFramePr>
        <p:xfrm>
          <a:off x="510177" y="1215505"/>
          <a:ext cx="11502753" cy="5566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TextBox 18">
            <a:extLst>
              <a:ext uri="{FF2B5EF4-FFF2-40B4-BE49-F238E27FC236}">
                <a16:creationId xmlns:a16="http://schemas.microsoft.com/office/drawing/2014/main" id="{AFA6CBA0-AF48-4AE2-AD9F-640A188AE1CB}"/>
              </a:ext>
            </a:extLst>
          </p:cNvPr>
          <p:cNvSpPr txBox="1"/>
          <p:nvPr/>
        </p:nvSpPr>
        <p:spPr>
          <a:xfrm>
            <a:off x="7185372" y="4237082"/>
            <a:ext cx="5189220" cy="1077218"/>
          </a:xfrm>
          <a:prstGeom prst="rect">
            <a:avLst/>
          </a:prstGeom>
          <a:noFill/>
        </p:spPr>
        <p:txBody>
          <a:bodyPr wrap="square" rtlCol="0">
            <a:spAutoFit/>
          </a:bodyPr>
          <a:lstStyle/>
          <a:p>
            <a:r>
              <a:rPr lang="en-US" sz="1600" dirty="0"/>
              <a:t>**Had to postpone research projects due to job changes and/or work-related issues.</a:t>
            </a:r>
          </a:p>
          <a:p>
            <a:endParaRPr lang="en-US" sz="1600" dirty="0"/>
          </a:p>
          <a:p>
            <a:endParaRPr lang="en-US" sz="1600" dirty="0"/>
          </a:p>
        </p:txBody>
      </p:sp>
      <p:sp>
        <p:nvSpPr>
          <p:cNvPr id="13" name="Speech Bubble: Rectangle 12">
            <a:extLst>
              <a:ext uri="{FF2B5EF4-FFF2-40B4-BE49-F238E27FC236}">
                <a16:creationId xmlns:a16="http://schemas.microsoft.com/office/drawing/2014/main" id="{5A9FD78E-EC9E-47EE-9B9A-796BCD985000}"/>
              </a:ext>
            </a:extLst>
          </p:cNvPr>
          <p:cNvSpPr/>
          <p:nvPr/>
        </p:nvSpPr>
        <p:spPr>
          <a:xfrm>
            <a:off x="1663822" y="2702601"/>
            <a:ext cx="1097280" cy="687730"/>
          </a:xfrm>
          <a:prstGeom prst="wedgeRectCallout">
            <a:avLst>
              <a:gd name="adj1" fmla="val 84964"/>
              <a:gd name="adj2" fmla="val 147373"/>
            </a:avLst>
          </a:prstGeom>
          <a:solidFill>
            <a:srgbClr val="A9F41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sp>
        <p:nvSpPr>
          <p:cNvPr id="14" name="Speech Bubble: Rectangle 13">
            <a:extLst>
              <a:ext uri="{FF2B5EF4-FFF2-40B4-BE49-F238E27FC236}">
                <a16:creationId xmlns:a16="http://schemas.microsoft.com/office/drawing/2014/main" id="{15E6844D-E1B5-48C2-8EFF-F7861F5705C0}"/>
              </a:ext>
            </a:extLst>
          </p:cNvPr>
          <p:cNvSpPr/>
          <p:nvPr/>
        </p:nvSpPr>
        <p:spPr>
          <a:xfrm>
            <a:off x="4543751" y="1989354"/>
            <a:ext cx="1097280" cy="687730"/>
          </a:xfrm>
          <a:prstGeom prst="wedgeRectCallout">
            <a:avLst>
              <a:gd name="adj1" fmla="val 84964"/>
              <a:gd name="adj2" fmla="val 147373"/>
            </a:avLst>
          </a:prstGeom>
          <a:solidFill>
            <a:srgbClr val="39EB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4</a:t>
            </a:r>
          </a:p>
        </p:txBody>
      </p:sp>
      <p:sp>
        <p:nvSpPr>
          <p:cNvPr id="17" name="Speech Bubble: Rectangle 16">
            <a:extLst>
              <a:ext uri="{FF2B5EF4-FFF2-40B4-BE49-F238E27FC236}">
                <a16:creationId xmlns:a16="http://schemas.microsoft.com/office/drawing/2014/main" id="{4AEA7322-67A7-4CA8-9826-31AD6AF158CA}"/>
              </a:ext>
            </a:extLst>
          </p:cNvPr>
          <p:cNvSpPr/>
          <p:nvPr/>
        </p:nvSpPr>
        <p:spPr>
          <a:xfrm>
            <a:off x="7501890" y="1244093"/>
            <a:ext cx="1097280" cy="687730"/>
          </a:xfrm>
          <a:prstGeom prst="wedgeRectCallout">
            <a:avLst>
              <a:gd name="adj1" fmla="val 84964"/>
              <a:gd name="adj2" fmla="val 147373"/>
            </a:avLst>
          </a:prstGeom>
          <a:solidFill>
            <a:srgbClr val="49D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5</a:t>
            </a:r>
          </a:p>
        </p:txBody>
      </p:sp>
      <p:sp>
        <p:nvSpPr>
          <p:cNvPr id="18" name="Speech Bubble: Rectangle 17">
            <a:extLst>
              <a:ext uri="{FF2B5EF4-FFF2-40B4-BE49-F238E27FC236}">
                <a16:creationId xmlns:a16="http://schemas.microsoft.com/office/drawing/2014/main" id="{ACA052ED-4211-41B0-B754-3B11E53EF053}"/>
              </a:ext>
            </a:extLst>
          </p:cNvPr>
          <p:cNvSpPr/>
          <p:nvPr/>
        </p:nvSpPr>
        <p:spPr>
          <a:xfrm>
            <a:off x="238594" y="3046466"/>
            <a:ext cx="1097280" cy="687730"/>
          </a:xfrm>
          <a:prstGeom prst="wedgeRectCallout">
            <a:avLst>
              <a:gd name="adj1" fmla="val 84964"/>
              <a:gd name="adj2" fmla="val 147373"/>
            </a:avLst>
          </a:prstGeom>
          <a:solidFill>
            <a:srgbClr val="FBEE0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
        <p:nvSpPr>
          <p:cNvPr id="20" name="Speech Bubble: Rectangle 19">
            <a:extLst>
              <a:ext uri="{FF2B5EF4-FFF2-40B4-BE49-F238E27FC236}">
                <a16:creationId xmlns:a16="http://schemas.microsoft.com/office/drawing/2014/main" id="{C8F0ECF2-6E09-4E89-8D68-700D7C844256}"/>
              </a:ext>
            </a:extLst>
          </p:cNvPr>
          <p:cNvSpPr/>
          <p:nvPr/>
        </p:nvSpPr>
        <p:spPr>
          <a:xfrm>
            <a:off x="8943506" y="893693"/>
            <a:ext cx="1097280" cy="687730"/>
          </a:xfrm>
          <a:prstGeom prst="wedgeRectCallout">
            <a:avLst>
              <a:gd name="adj1" fmla="val 84964"/>
              <a:gd name="adj2" fmla="val 147373"/>
            </a:avLst>
          </a:prstGeom>
          <a:solidFill>
            <a:srgbClr val="55B3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7</a:t>
            </a:r>
          </a:p>
        </p:txBody>
      </p:sp>
      <p:sp>
        <p:nvSpPr>
          <p:cNvPr id="22" name="Rectangle 21">
            <a:extLst>
              <a:ext uri="{FF2B5EF4-FFF2-40B4-BE49-F238E27FC236}">
                <a16:creationId xmlns:a16="http://schemas.microsoft.com/office/drawing/2014/main" id="{E8CA3139-17A4-44E7-9F89-6294E02187D5}"/>
              </a:ext>
            </a:extLst>
          </p:cNvPr>
          <p:cNvSpPr/>
          <p:nvPr/>
        </p:nvSpPr>
        <p:spPr>
          <a:xfrm>
            <a:off x="3010369" y="5581831"/>
            <a:ext cx="6000750" cy="10772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15/20 fellows submitted e-posters about their research projects for the MLA Annual Meeting in May 2019.</a:t>
            </a:r>
          </a:p>
        </p:txBody>
      </p:sp>
      <p:sp>
        <p:nvSpPr>
          <p:cNvPr id="27" name="Speech Bubble: Rectangle 13">
            <a:extLst>
              <a:ext uri="{FF2B5EF4-FFF2-40B4-BE49-F238E27FC236}">
                <a16:creationId xmlns:a16="http://schemas.microsoft.com/office/drawing/2014/main" id="{62305573-56BB-FD46-B5D0-D7014C793E74}"/>
              </a:ext>
            </a:extLst>
          </p:cNvPr>
          <p:cNvSpPr/>
          <p:nvPr/>
        </p:nvSpPr>
        <p:spPr>
          <a:xfrm>
            <a:off x="3108817" y="2333219"/>
            <a:ext cx="1097280" cy="687730"/>
          </a:xfrm>
          <a:prstGeom prst="wedgeRectCallout">
            <a:avLst>
              <a:gd name="adj1" fmla="val 84964"/>
              <a:gd name="adj2" fmla="val 147373"/>
            </a:avLst>
          </a:prstGeom>
          <a:solidFill>
            <a:srgbClr val="80F1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1**</a:t>
            </a:r>
            <a:endParaRPr lang="en-US" b="1" dirty="0">
              <a:solidFill>
                <a:schemeClr val="tx1"/>
              </a:solidFill>
            </a:endParaRPr>
          </a:p>
        </p:txBody>
      </p:sp>
      <p:sp>
        <p:nvSpPr>
          <p:cNvPr id="15" name="TextBox 14">
            <a:extLst>
              <a:ext uri="{FF2B5EF4-FFF2-40B4-BE49-F238E27FC236}">
                <a16:creationId xmlns:a16="http://schemas.microsoft.com/office/drawing/2014/main" id="{EBED0CAB-3E3A-D149-9F45-CD9C4A6B2C65}"/>
              </a:ext>
            </a:extLst>
          </p:cNvPr>
          <p:cNvSpPr txBox="1"/>
          <p:nvPr/>
        </p:nvSpPr>
        <p:spPr>
          <a:xfrm>
            <a:off x="1797142" y="728207"/>
            <a:ext cx="4298858" cy="369332"/>
          </a:xfrm>
          <a:prstGeom prst="rect">
            <a:avLst/>
          </a:prstGeom>
          <a:noFill/>
        </p:spPr>
        <p:txBody>
          <a:bodyPr wrap="square" rtlCol="0">
            <a:spAutoFit/>
          </a:bodyPr>
          <a:lstStyle/>
          <a:p>
            <a:r>
              <a:rPr lang="en-US" dirty="0">
                <a:solidFill>
                  <a:schemeClr val="accent1">
                    <a:lumMod val="50000"/>
                  </a:schemeClr>
                </a:solidFill>
              </a:rPr>
              <a:t>(as of June 2019, one-year post-workshop)</a:t>
            </a:r>
          </a:p>
        </p:txBody>
      </p:sp>
    </p:spTree>
    <p:extLst>
      <p:ext uri="{BB962C8B-B14F-4D97-AF65-F5344CB8AC3E}">
        <p14:creationId xmlns:p14="http://schemas.microsoft.com/office/powerpoint/2010/main" val="1084670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0" y="-190132"/>
            <a:ext cx="8329158" cy="972457"/>
          </a:xfrm>
        </p:spPr>
        <p:txBody>
          <a:bodyPr>
            <a:normAutofit/>
          </a:bodyPr>
          <a:lstStyle/>
          <a:p>
            <a:pPr algn="l"/>
            <a:r>
              <a:rPr lang="en-US" sz="4000" b="1" dirty="0">
                <a:solidFill>
                  <a:srgbClr val="073C6E"/>
                </a:solidFill>
              </a:rPr>
              <a:t>Research Progress of Cohort 2</a:t>
            </a:r>
            <a:endParaRPr lang="en-US" sz="4000" b="1" dirty="0"/>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151086"/>
          </a:xfrm>
        </p:spPr>
        <p:txBody>
          <a:bodyPr>
            <a:normAutofit/>
          </a:bodyPr>
          <a:lstStyle/>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graphicFrame>
        <p:nvGraphicFramePr>
          <p:cNvPr id="4" name="Diagram 3">
            <a:extLst>
              <a:ext uri="{FF2B5EF4-FFF2-40B4-BE49-F238E27FC236}">
                <a16:creationId xmlns:a16="http://schemas.microsoft.com/office/drawing/2014/main" id="{72C94D1C-EEEB-49A7-B15E-9F7E2FE99D61}"/>
              </a:ext>
            </a:extLst>
          </p:cNvPr>
          <p:cNvGraphicFramePr/>
          <p:nvPr>
            <p:extLst>
              <p:ext uri="{D42A27DB-BD31-4B8C-83A1-F6EECF244321}">
                <p14:modId xmlns:p14="http://schemas.microsoft.com/office/powerpoint/2010/main" val="2118565999"/>
              </p:ext>
            </p:extLst>
          </p:nvPr>
        </p:nvGraphicFramePr>
        <p:xfrm>
          <a:off x="510177" y="1215505"/>
          <a:ext cx="11502753" cy="5566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TextBox 18">
            <a:extLst>
              <a:ext uri="{FF2B5EF4-FFF2-40B4-BE49-F238E27FC236}">
                <a16:creationId xmlns:a16="http://schemas.microsoft.com/office/drawing/2014/main" id="{AFA6CBA0-AF48-4AE2-AD9F-640A188AE1CB}"/>
              </a:ext>
            </a:extLst>
          </p:cNvPr>
          <p:cNvSpPr txBox="1"/>
          <p:nvPr/>
        </p:nvSpPr>
        <p:spPr>
          <a:xfrm>
            <a:off x="7185372" y="4237082"/>
            <a:ext cx="4827558" cy="830997"/>
          </a:xfrm>
          <a:prstGeom prst="rect">
            <a:avLst/>
          </a:prstGeom>
          <a:noFill/>
        </p:spPr>
        <p:txBody>
          <a:bodyPr wrap="square" rtlCol="0">
            <a:spAutoFit/>
          </a:bodyPr>
          <a:lstStyle/>
          <a:p>
            <a:r>
              <a:rPr lang="en-US" sz="1600" dirty="0"/>
              <a:t>**Had delays due to COVID-19 pandemic, job changes, and/or other issues.</a:t>
            </a:r>
          </a:p>
          <a:p>
            <a:endParaRPr lang="en-US" sz="1600" dirty="0"/>
          </a:p>
        </p:txBody>
      </p:sp>
      <p:grpSp>
        <p:nvGrpSpPr>
          <p:cNvPr id="21" name="Group 20">
            <a:extLst>
              <a:ext uri="{FF2B5EF4-FFF2-40B4-BE49-F238E27FC236}">
                <a16:creationId xmlns:a16="http://schemas.microsoft.com/office/drawing/2014/main" id="{E5999A81-57C4-45E5-ACCE-937C1283BC83}"/>
              </a:ext>
            </a:extLst>
          </p:cNvPr>
          <p:cNvGrpSpPr/>
          <p:nvPr/>
        </p:nvGrpSpPr>
        <p:grpSpPr>
          <a:xfrm>
            <a:off x="179070" y="858843"/>
            <a:ext cx="9802192" cy="2840503"/>
            <a:chOff x="153338" y="1768075"/>
            <a:chExt cx="9802192" cy="2840503"/>
          </a:xfrm>
        </p:grpSpPr>
        <p:sp>
          <p:nvSpPr>
            <p:cNvPr id="14" name="Speech Bubble: Rectangle 13">
              <a:extLst>
                <a:ext uri="{FF2B5EF4-FFF2-40B4-BE49-F238E27FC236}">
                  <a16:creationId xmlns:a16="http://schemas.microsoft.com/office/drawing/2014/main" id="{15E6844D-E1B5-48C2-8EFF-F7861F5705C0}"/>
                </a:ext>
              </a:extLst>
            </p:cNvPr>
            <p:cNvSpPr/>
            <p:nvPr/>
          </p:nvSpPr>
          <p:spPr>
            <a:xfrm>
              <a:off x="4458495" y="2863736"/>
              <a:ext cx="1097280" cy="687730"/>
            </a:xfrm>
            <a:prstGeom prst="wedgeRectCallout">
              <a:avLst>
                <a:gd name="adj1" fmla="val 84964"/>
                <a:gd name="adj2" fmla="val 147373"/>
              </a:avLst>
            </a:prstGeom>
            <a:solidFill>
              <a:srgbClr val="71EA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sp>
          <p:nvSpPr>
            <p:cNvPr id="15" name="Speech Bubble: Rectangle 14">
              <a:extLst>
                <a:ext uri="{FF2B5EF4-FFF2-40B4-BE49-F238E27FC236}">
                  <a16:creationId xmlns:a16="http://schemas.microsoft.com/office/drawing/2014/main" id="{E2C1E655-647F-48F1-AF37-FCE65318DB69}"/>
                </a:ext>
              </a:extLst>
            </p:cNvPr>
            <p:cNvSpPr/>
            <p:nvPr/>
          </p:nvSpPr>
          <p:spPr>
            <a:xfrm>
              <a:off x="5953594" y="2483275"/>
              <a:ext cx="1097280" cy="687730"/>
            </a:xfrm>
            <a:prstGeom prst="wedgeRectCallout">
              <a:avLst>
                <a:gd name="adj1" fmla="val 84964"/>
                <a:gd name="adj2" fmla="val 147373"/>
              </a:avLst>
            </a:prstGeom>
            <a:solidFill>
              <a:srgbClr val="3DE2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
          <p:nvSpPr>
            <p:cNvPr id="17" name="Speech Bubble: Rectangle 16">
              <a:extLst>
                <a:ext uri="{FF2B5EF4-FFF2-40B4-BE49-F238E27FC236}">
                  <a16:creationId xmlns:a16="http://schemas.microsoft.com/office/drawing/2014/main" id="{4AEA7322-67A7-4CA8-9826-31AD6AF158CA}"/>
                </a:ext>
              </a:extLst>
            </p:cNvPr>
            <p:cNvSpPr/>
            <p:nvPr/>
          </p:nvSpPr>
          <p:spPr>
            <a:xfrm>
              <a:off x="7416634" y="2118475"/>
              <a:ext cx="1097280" cy="687730"/>
            </a:xfrm>
            <a:prstGeom prst="wedgeRectCallout">
              <a:avLst>
                <a:gd name="adj1" fmla="val 84964"/>
                <a:gd name="adj2" fmla="val 147373"/>
              </a:avLst>
            </a:prstGeom>
            <a:solidFill>
              <a:srgbClr val="49D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6</a:t>
              </a:r>
            </a:p>
          </p:txBody>
        </p:sp>
        <p:sp>
          <p:nvSpPr>
            <p:cNvPr id="18" name="Speech Bubble: Rectangle 17">
              <a:extLst>
                <a:ext uri="{FF2B5EF4-FFF2-40B4-BE49-F238E27FC236}">
                  <a16:creationId xmlns:a16="http://schemas.microsoft.com/office/drawing/2014/main" id="{ACA052ED-4211-41B0-B754-3B11E53EF053}"/>
                </a:ext>
              </a:extLst>
            </p:cNvPr>
            <p:cNvSpPr/>
            <p:nvPr/>
          </p:nvSpPr>
          <p:spPr>
            <a:xfrm>
              <a:off x="153338" y="3920848"/>
              <a:ext cx="1097280" cy="687730"/>
            </a:xfrm>
            <a:prstGeom prst="wedgeRectCallout">
              <a:avLst>
                <a:gd name="adj1" fmla="val 84964"/>
                <a:gd name="adj2" fmla="val 147373"/>
              </a:avLst>
            </a:prstGeom>
            <a:solidFill>
              <a:srgbClr val="FBEE0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3**</a:t>
              </a:r>
            </a:p>
          </p:txBody>
        </p:sp>
        <p:sp>
          <p:nvSpPr>
            <p:cNvPr id="20" name="Speech Bubble: Rectangle 19">
              <a:extLst>
                <a:ext uri="{FF2B5EF4-FFF2-40B4-BE49-F238E27FC236}">
                  <a16:creationId xmlns:a16="http://schemas.microsoft.com/office/drawing/2014/main" id="{C8F0ECF2-6E09-4E89-8D68-700D7C844256}"/>
                </a:ext>
              </a:extLst>
            </p:cNvPr>
            <p:cNvSpPr/>
            <p:nvPr/>
          </p:nvSpPr>
          <p:spPr>
            <a:xfrm>
              <a:off x="8858250" y="1768075"/>
              <a:ext cx="1097280" cy="687730"/>
            </a:xfrm>
            <a:prstGeom prst="wedgeRectCallout">
              <a:avLst>
                <a:gd name="adj1" fmla="val 84964"/>
                <a:gd name="adj2" fmla="val 147373"/>
              </a:avLst>
            </a:prstGeom>
            <a:solidFill>
              <a:srgbClr val="55B3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grpSp>
      <p:sp>
        <p:nvSpPr>
          <p:cNvPr id="22" name="Rectangle 21">
            <a:extLst>
              <a:ext uri="{FF2B5EF4-FFF2-40B4-BE49-F238E27FC236}">
                <a16:creationId xmlns:a16="http://schemas.microsoft.com/office/drawing/2014/main" id="{E8CA3139-17A4-44E7-9F89-6294E02187D5}"/>
              </a:ext>
            </a:extLst>
          </p:cNvPr>
          <p:cNvSpPr/>
          <p:nvPr/>
        </p:nvSpPr>
        <p:spPr>
          <a:xfrm>
            <a:off x="3010369" y="5581831"/>
            <a:ext cx="6000750" cy="10772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12 fellows in 2019 cohort and 3 fellows in 2018 cohort submitted e-posters about their research projects for the MLA Annual Meeting in August 2020.</a:t>
            </a:r>
          </a:p>
        </p:txBody>
      </p:sp>
      <p:sp>
        <p:nvSpPr>
          <p:cNvPr id="5" name="TextBox 4">
            <a:extLst>
              <a:ext uri="{FF2B5EF4-FFF2-40B4-BE49-F238E27FC236}">
                <a16:creationId xmlns:a16="http://schemas.microsoft.com/office/drawing/2014/main" id="{CB728228-E143-504A-8CA4-CB4DF8B8947C}"/>
              </a:ext>
            </a:extLst>
          </p:cNvPr>
          <p:cNvSpPr txBox="1"/>
          <p:nvPr/>
        </p:nvSpPr>
        <p:spPr>
          <a:xfrm>
            <a:off x="2131538" y="727706"/>
            <a:ext cx="4300536" cy="369332"/>
          </a:xfrm>
          <a:prstGeom prst="rect">
            <a:avLst/>
          </a:prstGeom>
          <a:noFill/>
        </p:spPr>
        <p:txBody>
          <a:bodyPr wrap="square" rtlCol="0">
            <a:spAutoFit/>
          </a:bodyPr>
          <a:lstStyle/>
          <a:p>
            <a:r>
              <a:rPr lang="en-US" dirty="0">
                <a:solidFill>
                  <a:schemeClr val="accent1">
                    <a:lumMod val="50000"/>
                  </a:schemeClr>
                </a:solidFill>
              </a:rPr>
              <a:t>(as of June 2020, one-year post workshop)</a:t>
            </a:r>
          </a:p>
        </p:txBody>
      </p:sp>
      <p:sp>
        <p:nvSpPr>
          <p:cNvPr id="6" name="Rectangular Callout 5">
            <a:extLst>
              <a:ext uri="{FF2B5EF4-FFF2-40B4-BE49-F238E27FC236}">
                <a16:creationId xmlns:a16="http://schemas.microsoft.com/office/drawing/2014/main" id="{2C7C8E35-33EC-974F-8328-78C9F97E3E94}"/>
              </a:ext>
            </a:extLst>
          </p:cNvPr>
          <p:cNvSpPr/>
          <p:nvPr/>
        </p:nvSpPr>
        <p:spPr>
          <a:xfrm>
            <a:off x="10584543" y="571399"/>
            <a:ext cx="1097280" cy="687730"/>
          </a:xfrm>
          <a:prstGeom prst="wedgeRectCallout">
            <a:avLst>
              <a:gd name="adj1" fmla="val -14583"/>
              <a:gd name="adj2" fmla="val 1697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1">
                    <a:lumMod val="50000"/>
                  </a:schemeClr>
                </a:solidFill>
              </a:rPr>
              <a:t>4</a:t>
            </a:r>
          </a:p>
        </p:txBody>
      </p:sp>
      <p:sp>
        <p:nvSpPr>
          <p:cNvPr id="16" name="Speech Bubble: Rectangle 17">
            <a:extLst>
              <a:ext uri="{FF2B5EF4-FFF2-40B4-BE49-F238E27FC236}">
                <a16:creationId xmlns:a16="http://schemas.microsoft.com/office/drawing/2014/main" id="{BAF2BC26-8AA3-B44E-8901-63A3196BF251}"/>
              </a:ext>
            </a:extLst>
          </p:cNvPr>
          <p:cNvSpPr/>
          <p:nvPr/>
        </p:nvSpPr>
        <p:spPr>
          <a:xfrm>
            <a:off x="1583686" y="2642234"/>
            <a:ext cx="1097280" cy="687730"/>
          </a:xfrm>
          <a:prstGeom prst="wedgeRectCallout">
            <a:avLst>
              <a:gd name="adj1" fmla="val 84964"/>
              <a:gd name="adj2" fmla="val 147373"/>
            </a:avLst>
          </a:prstGeom>
          <a:solidFill>
            <a:srgbClr val="CDEA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spTree>
    <p:extLst>
      <p:ext uri="{BB962C8B-B14F-4D97-AF65-F5344CB8AC3E}">
        <p14:creationId xmlns:p14="http://schemas.microsoft.com/office/powerpoint/2010/main" val="11295971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1D50AA55-728F-4D02-BA48-38841850745F}"/>
              </a:ext>
            </a:extLst>
          </p:cNvPr>
          <p:cNvGraphicFramePr>
            <a:graphicFrameLocks noGrp="1"/>
          </p:cNvGraphicFramePr>
          <p:nvPr>
            <p:extLst>
              <p:ext uri="{D42A27DB-BD31-4B8C-83A1-F6EECF244321}">
                <p14:modId xmlns:p14="http://schemas.microsoft.com/office/powerpoint/2010/main" val="524011634"/>
              </p:ext>
            </p:extLst>
          </p:nvPr>
        </p:nvGraphicFramePr>
        <p:xfrm>
          <a:off x="0" y="39509"/>
          <a:ext cx="12191998" cy="6879539"/>
        </p:xfrm>
        <a:graphic>
          <a:graphicData uri="http://schemas.openxmlformats.org/drawingml/2006/table">
            <a:tbl>
              <a:tblPr firstRow="1" bandRow="1">
                <a:tableStyleId>{5C22544A-7EE6-4342-B048-85BDC9FD1C3A}</a:tableStyleId>
              </a:tblPr>
              <a:tblGrid>
                <a:gridCol w="7836456">
                  <a:extLst>
                    <a:ext uri="{9D8B030D-6E8A-4147-A177-3AD203B41FA5}">
                      <a16:colId xmlns:a16="http://schemas.microsoft.com/office/drawing/2014/main" val="3098380886"/>
                    </a:ext>
                  </a:extLst>
                </a:gridCol>
                <a:gridCol w="2235592">
                  <a:extLst>
                    <a:ext uri="{9D8B030D-6E8A-4147-A177-3AD203B41FA5}">
                      <a16:colId xmlns:a16="http://schemas.microsoft.com/office/drawing/2014/main" val="839940981"/>
                    </a:ext>
                  </a:extLst>
                </a:gridCol>
                <a:gridCol w="2119950">
                  <a:extLst>
                    <a:ext uri="{9D8B030D-6E8A-4147-A177-3AD203B41FA5}">
                      <a16:colId xmlns:a16="http://schemas.microsoft.com/office/drawing/2014/main" val="560162594"/>
                    </a:ext>
                  </a:extLst>
                </a:gridCol>
              </a:tblGrid>
              <a:tr h="448259">
                <a:tc gridSpan="3">
                  <a:txBody>
                    <a:bodyPr/>
                    <a:lstStyle/>
                    <a:p>
                      <a:pPr algn="ctr"/>
                      <a:r>
                        <a:rPr lang="en-US" sz="2200" dirty="0"/>
                        <a:t>Impact of RTI on Cohort 1 &amp; Cohort 2 &amp; their Institutions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dirty="0"/>
                    </a:p>
                  </a:txBody>
                  <a:tcPr/>
                </a:tc>
                <a:tc hMerge="1">
                  <a:txBody>
                    <a:bodyPr/>
                    <a:lstStyle/>
                    <a:p>
                      <a:pPr algn="ctr"/>
                      <a:endParaRPr lang="en-US" sz="2400" dirty="0"/>
                    </a:p>
                  </a:txBody>
                  <a:tcPr/>
                </a:tc>
                <a:extLst>
                  <a:ext uri="{0D108BD9-81ED-4DB2-BD59-A6C34878D82A}">
                    <a16:rowId xmlns:a16="http://schemas.microsoft.com/office/drawing/2014/main" val="1607820749"/>
                  </a:ext>
                </a:extLst>
              </a:tr>
              <a:tr h="392479">
                <a:tc>
                  <a:txBody>
                    <a:bodyPr/>
                    <a:lstStyle/>
                    <a:p>
                      <a:pPr algn="ctr"/>
                      <a:r>
                        <a:rPr lang="en-US" sz="2000" b="1" dirty="0"/>
                        <a:t>Type of Impact</a:t>
                      </a:r>
                      <a:endParaRPr lang="en-US" sz="2000" b="1" dirty="0">
                        <a:solidFill>
                          <a:schemeClr val="bg1">
                            <a:lumMod val="9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a:t>C1 Frequency </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b="1" dirty="0">
                          <a:solidFill>
                            <a:schemeClr val="tx1"/>
                          </a:solidFill>
                        </a:rPr>
                        <a:t>C2 Frequency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99259016"/>
                  </a:ext>
                </a:extLst>
              </a:tr>
              <a:tr h="3320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Formed internal and external research collaborations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021514130"/>
                  </a:ext>
                </a:extLst>
              </a:tr>
              <a:tr h="332097">
                <a:tc>
                  <a:txBody>
                    <a:bodyPr/>
                    <a:lstStyle/>
                    <a:p>
                      <a:r>
                        <a:rPr lang="en-US" sz="1600" dirty="0"/>
                        <a:t>Shared RTI experience with colleagues through informal and formal venues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288121053"/>
                  </a:ext>
                </a:extLst>
              </a:tr>
              <a:tr h="332097">
                <a:tc>
                  <a:txBody>
                    <a:bodyPr/>
                    <a:lstStyle/>
                    <a:p>
                      <a:r>
                        <a:rPr lang="en-US" sz="1600" dirty="0"/>
                        <a:t>Provided leadership to strengthen research capacity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52525738"/>
                  </a:ext>
                </a:extLst>
              </a:tr>
              <a:tr h="332097">
                <a:tc>
                  <a:txBody>
                    <a:bodyPr/>
                    <a:lstStyle/>
                    <a:p>
                      <a:r>
                        <a:rPr lang="en-US" sz="1600" dirty="0"/>
                        <a:t>Strengthened relationships with individuals outside of the library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8593495"/>
                  </a:ext>
                </a:extLst>
              </a:tr>
              <a:tr h="332097">
                <a:tc>
                  <a:txBody>
                    <a:bodyPr/>
                    <a:lstStyle/>
                    <a:p>
                      <a:r>
                        <a:rPr lang="en-US" sz="1600" dirty="0"/>
                        <a:t>Increased visibility of the library and its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65293732"/>
                  </a:ext>
                </a:extLst>
              </a:tr>
              <a:tr h="332097">
                <a:tc>
                  <a:txBody>
                    <a:bodyPr/>
                    <a:lstStyle/>
                    <a:p>
                      <a:r>
                        <a:rPr lang="en-US" sz="1600" dirty="0"/>
                        <a:t>Improved or initiated new library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978359343"/>
                  </a:ext>
                </a:extLst>
              </a:tr>
              <a:tr h="332097">
                <a:tc>
                  <a:txBody>
                    <a:bodyPr/>
                    <a:lstStyle/>
                    <a:p>
                      <a:r>
                        <a:rPr lang="en-US" sz="1600" dirty="0"/>
                        <a:t>Gained a better understanding of the users 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19573381"/>
                  </a:ext>
                </a:extLst>
              </a:tr>
              <a:tr h="332097">
                <a:tc>
                  <a:txBody>
                    <a:bodyPr/>
                    <a:lstStyle/>
                    <a:p>
                      <a:r>
                        <a:rPr lang="en-US" sz="1600" dirty="0"/>
                        <a:t>Received recognition for research</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5</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205138312"/>
                  </a:ext>
                </a:extLst>
              </a:tr>
              <a:tr h="3320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Decided to pursue more research education</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4</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637494308"/>
                  </a:ext>
                </a:extLst>
              </a:tr>
              <a:tr h="332097">
                <a:tc>
                  <a:txBody>
                    <a:bodyPr/>
                    <a:lstStyle/>
                    <a:p>
                      <a:r>
                        <a:rPr lang="en-US" sz="1600" dirty="0"/>
                        <a:t>Participated in other research activities</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4</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4152281"/>
                  </a:ext>
                </a:extLst>
              </a:tr>
              <a:tr h="332097">
                <a:tc>
                  <a:txBody>
                    <a:bodyPr/>
                    <a:lstStyle/>
                    <a:p>
                      <a:r>
                        <a:rPr lang="en-US" sz="1600" dirty="0"/>
                        <a:t>Increased confidence in conducting research</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3</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179703580"/>
                  </a:ext>
                </a:extLst>
              </a:tr>
              <a:tr h="332097">
                <a:tc>
                  <a:txBody>
                    <a:bodyPr/>
                    <a:lstStyle/>
                    <a:p>
                      <a:r>
                        <a:rPr lang="en-US" sz="1600" dirty="0"/>
                        <a:t>Developed research support materials</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2</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93947990"/>
                  </a:ext>
                </a:extLst>
              </a:tr>
              <a:tr h="332097">
                <a:tc>
                  <a:txBody>
                    <a:bodyPr/>
                    <a:lstStyle/>
                    <a:p>
                      <a:r>
                        <a:rPr lang="en-US" sz="1600" dirty="0"/>
                        <a:t>Impacted way research is conducted at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480523394"/>
                  </a:ext>
                </a:extLst>
              </a:tr>
              <a:tr h="332097">
                <a:tc>
                  <a:txBody>
                    <a:bodyPr/>
                    <a:lstStyle/>
                    <a:p>
                      <a:r>
                        <a:rPr lang="en-US" sz="1600" dirty="0"/>
                        <a:t>Gained institution’s interest in study findings</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847779302"/>
                  </a:ext>
                </a:extLst>
              </a:tr>
              <a:tr h="332097">
                <a:tc>
                  <a:txBody>
                    <a:bodyPr/>
                    <a:lstStyle/>
                    <a:p>
                      <a:r>
                        <a:rPr lang="en-US" sz="1600" dirty="0"/>
                        <a:t>Increased the research culture at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37502842"/>
                  </a:ext>
                </a:extLst>
              </a:tr>
              <a:tr h="332097">
                <a:tc>
                  <a:txBody>
                    <a:bodyPr/>
                    <a:lstStyle/>
                    <a:p>
                      <a:r>
                        <a:rPr lang="en-US" sz="1600" dirty="0"/>
                        <a:t>Guided and educated users about the research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068534400"/>
                  </a:ext>
                </a:extLst>
              </a:tr>
              <a:tr h="332097">
                <a:tc>
                  <a:txBody>
                    <a:bodyPr/>
                    <a:lstStyle/>
                    <a:p>
                      <a:r>
                        <a:rPr lang="en-US" sz="1600" dirty="0"/>
                        <a:t>Received research funding/support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85516440"/>
                  </a:ext>
                </a:extLst>
              </a:tr>
              <a:tr h="332097">
                <a:tc>
                  <a:txBody>
                    <a:bodyPr/>
                    <a:lstStyle/>
                    <a:p>
                      <a:r>
                        <a:rPr lang="en-US" sz="1600" dirty="0"/>
                        <a:t>Communicated about research with others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174580674"/>
                  </a:ext>
                </a:extLst>
              </a:tr>
            </a:tbl>
          </a:graphicData>
        </a:graphic>
      </p:graphicFrame>
    </p:spTree>
    <p:extLst>
      <p:ext uri="{BB962C8B-B14F-4D97-AF65-F5344CB8AC3E}">
        <p14:creationId xmlns:p14="http://schemas.microsoft.com/office/powerpoint/2010/main" val="2134621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115388"/>
            <a:ext cx="9144000" cy="972457"/>
          </a:xfrm>
        </p:spPr>
        <p:txBody>
          <a:bodyPr>
            <a:normAutofit/>
          </a:bodyPr>
          <a:lstStyle/>
          <a:p>
            <a:pPr algn="l"/>
            <a:r>
              <a:rPr lang="en-US" sz="4000" b="1" dirty="0"/>
              <a:t>Conclusions</a:t>
            </a:r>
            <a:endParaRPr lang="en-US" sz="4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087845"/>
            <a:ext cx="9681210" cy="4937760"/>
          </a:xfrm>
        </p:spPr>
        <p:txBody>
          <a:bodyPr>
            <a:normAutofit/>
          </a:bodyPr>
          <a:lstStyle/>
          <a:p>
            <a:pPr algn="l">
              <a:buClr>
                <a:srgbClr val="1A71A6"/>
              </a:buClr>
            </a:pPr>
            <a:endParaRPr lang="en-US" sz="2900" dirty="0"/>
          </a:p>
          <a:p>
            <a:pPr algn="l">
              <a:buClr>
                <a:srgbClr val="1A71A6"/>
              </a:buClr>
            </a:pPr>
            <a:r>
              <a:rPr lang="en-US" sz="2900" dirty="0"/>
              <a:t>Based on our assessment:</a:t>
            </a:r>
          </a:p>
          <a:p>
            <a:pPr marL="800100" lvl="1" indent="-342900" algn="l">
              <a:buClr>
                <a:srgbClr val="1A71A6"/>
              </a:buClr>
              <a:buFont typeface="Arial" panose="020B0604020202020204" pitchFamily="34" charset="0"/>
              <a:buChar char="•"/>
            </a:pPr>
            <a:r>
              <a:rPr lang="en-US" sz="2800" dirty="0"/>
              <a:t>RTI has increased the research confidence of both cohorts</a:t>
            </a:r>
          </a:p>
          <a:p>
            <a:pPr marL="800100" lvl="1" indent="-342900" algn="l">
              <a:buClr>
                <a:srgbClr val="1A71A6"/>
              </a:buClr>
              <a:buFont typeface="Arial" panose="020B0604020202020204" pitchFamily="34" charset="0"/>
              <a:buChar char="•"/>
            </a:pPr>
            <a:endParaRPr lang="en-US" sz="2800" dirty="0"/>
          </a:p>
          <a:p>
            <a:pPr marL="800100" lvl="1" indent="-342900" algn="l">
              <a:buClr>
                <a:srgbClr val="1A71A6"/>
              </a:buClr>
              <a:buFont typeface="Arial" panose="020B0604020202020204" pitchFamily="34" charset="0"/>
              <a:buChar char="•"/>
            </a:pPr>
            <a:r>
              <a:rPr lang="en-US" sz="2800" dirty="0"/>
              <a:t>Cohort 1 and Cohort 2 are consistent in their amount of research progress at the one-year mark*</a:t>
            </a:r>
          </a:p>
          <a:p>
            <a:pPr lvl="1" algn="l">
              <a:buClr>
                <a:srgbClr val="1A71A6"/>
              </a:buClr>
            </a:pPr>
            <a:endParaRPr lang="en-US" sz="2800" dirty="0"/>
          </a:p>
          <a:p>
            <a:pPr marL="800100" lvl="1" indent="-342900" algn="l">
              <a:buClr>
                <a:srgbClr val="1A71A6"/>
              </a:buClr>
              <a:buFont typeface="Arial" panose="020B0604020202020204" pitchFamily="34" charset="0"/>
              <a:buChar char="•"/>
            </a:pPr>
            <a:r>
              <a:rPr lang="en-US" sz="2800" dirty="0"/>
              <a:t>The most frequently reported impact of the RTI for both cohorts is forming internal and external research partnerships</a:t>
            </a:r>
          </a:p>
          <a:p>
            <a:pPr lvl="1" algn="l">
              <a:buClr>
                <a:srgbClr val="1A71A6"/>
              </a:buClr>
            </a:pPr>
            <a:endParaRPr lang="en-US" sz="2400" dirty="0"/>
          </a:p>
          <a:p>
            <a:pPr marL="1257300" lvl="2" indent="-342900" algn="l">
              <a:buClr>
                <a:srgbClr val="1A71A6"/>
              </a:buClr>
              <a:buFont typeface="Arial" charset="0"/>
              <a:buChar char="•"/>
            </a:pPr>
            <a:endParaRPr lang="en-US" sz="2400"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020635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7185709"/>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256327"/>
            <a:ext cx="9144000" cy="972457"/>
          </a:xfrm>
        </p:spPr>
        <p:txBody>
          <a:bodyPr>
            <a:normAutofit/>
          </a:bodyPr>
          <a:lstStyle/>
          <a:p>
            <a:pPr algn="l"/>
            <a:r>
              <a:rPr lang="en-US" sz="4000" b="1" dirty="0"/>
              <a:t>Reference</a:t>
            </a:r>
            <a:endParaRPr lang="en-US" sz="4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703548"/>
          </a:xfrm>
        </p:spPr>
        <p:txBody>
          <a:bodyPr>
            <a:normAutofit/>
          </a:bodyPr>
          <a:lstStyle/>
          <a:p>
            <a:pPr marL="342900" indent="-342900" algn="l">
              <a:buClr>
                <a:srgbClr val="1A71A6"/>
              </a:buClr>
              <a:buFont typeface="Arial" panose="020B0604020202020204" pitchFamily="34" charset="0"/>
              <a:buChar char="•"/>
            </a:pPr>
            <a:r>
              <a:rPr lang="en-US" dirty="0" err="1"/>
              <a:t>Brancolini</a:t>
            </a:r>
            <a:r>
              <a:rPr lang="en-US" dirty="0"/>
              <a:t>, K.R., &amp; Kennedy, M.R. (2017).  The development and use of a research self-efficacy scale to assess the effectiveness of a research training program for academic librarians. </a:t>
            </a:r>
            <a:r>
              <a:rPr lang="en-US" i="1" dirty="0"/>
              <a:t>Library and Information Research, 41</a:t>
            </a:r>
            <a:r>
              <a:rPr lang="en-US" dirty="0"/>
              <a:t>(24), 44-84. </a:t>
            </a:r>
            <a:r>
              <a:rPr lang="en-US" dirty="0">
                <a:hlinkClick r:id="rId4"/>
              </a:rPr>
              <a:t>https://doi.org/10.29173/lirg760</a:t>
            </a:r>
            <a:r>
              <a:rPr lang="en-US" dirty="0"/>
              <a:t> </a:t>
            </a:r>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338668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401444"/>
            <a:ext cx="9144000" cy="780585"/>
          </a:xfrm>
        </p:spPr>
        <p:txBody>
          <a:bodyPr>
            <a:normAutofit/>
          </a:bodyPr>
          <a:lstStyle/>
          <a:p>
            <a:pPr algn="l"/>
            <a:r>
              <a:rPr lang="en-US" sz="4000" b="1" dirty="0">
                <a:solidFill>
                  <a:srgbClr val="073C6E"/>
                </a:solidFill>
              </a:rPr>
              <a:t>Comments/Questions?</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382751"/>
            <a:ext cx="9144000" cy="4626163"/>
          </a:xfrm>
        </p:spPr>
        <p:txBody>
          <a:bodyPr>
            <a:normAutofit fontScale="92500" lnSpcReduction="10000"/>
          </a:bodyPr>
          <a:lstStyle/>
          <a:p>
            <a:pPr marL="342900" indent="-342900" algn="l">
              <a:buClr>
                <a:srgbClr val="27649D"/>
              </a:buClr>
              <a:buFont typeface="Arial" panose="020B0604020202020204" pitchFamily="34" charset="0"/>
              <a:buChar char="•"/>
            </a:pPr>
            <a:r>
              <a:rPr lang="en-US" b="1" dirty="0">
                <a:solidFill>
                  <a:schemeClr val="tx1">
                    <a:lumMod val="95000"/>
                    <a:lumOff val="5000"/>
                  </a:schemeClr>
                </a:solidFill>
              </a:rPr>
              <a:t>For additional information about RTI:</a:t>
            </a:r>
          </a:p>
          <a:p>
            <a:pPr marL="800100" lvl="1" indent="-342900" algn="l">
              <a:buClr>
                <a:srgbClr val="27649D"/>
              </a:buClr>
              <a:buFont typeface="Arial" panose="020B0604020202020204" pitchFamily="34" charset="0"/>
              <a:buChar char="•"/>
            </a:pPr>
            <a:r>
              <a:rPr lang="en-US" sz="2400" dirty="0"/>
              <a:t>RTI web site</a:t>
            </a:r>
          </a:p>
          <a:p>
            <a:pPr marL="1257300" lvl="2" indent="-342900" algn="l">
              <a:buClr>
                <a:srgbClr val="27649D"/>
              </a:buClr>
              <a:buFont typeface="Arial" panose="020B0604020202020204" pitchFamily="34" charset="0"/>
              <a:buChar char="•"/>
            </a:pPr>
            <a:r>
              <a:rPr lang="en-US" sz="2400" dirty="0"/>
              <a:t>MLANET, under “Professional Development” link at top of page</a:t>
            </a:r>
          </a:p>
          <a:p>
            <a:pPr marL="1257300" lvl="2" indent="-342900" algn="l">
              <a:buClr>
                <a:srgbClr val="27649D"/>
              </a:buClr>
              <a:buFont typeface="Arial" panose="020B0604020202020204" pitchFamily="34" charset="0"/>
              <a:buChar char="•"/>
            </a:pPr>
            <a:r>
              <a:rPr lang="en-US" sz="2400" dirty="0">
                <a:hlinkClick r:id="rId4"/>
              </a:rPr>
              <a:t>http://www.mlanet.org/p/cm/ld/fid=1333</a:t>
            </a:r>
            <a:endParaRPr lang="en-US" sz="2400" b="1" dirty="0">
              <a:solidFill>
                <a:schemeClr val="tx1">
                  <a:lumMod val="95000"/>
                  <a:lumOff val="5000"/>
                </a:schemeClr>
              </a:solidFill>
            </a:endParaRPr>
          </a:p>
          <a:p>
            <a:pPr marL="342900" indent="-342900" algn="l">
              <a:buClr>
                <a:srgbClr val="27649D"/>
              </a:buClr>
              <a:buFont typeface="Arial" panose="020B0604020202020204" pitchFamily="34" charset="0"/>
              <a:buChar char="•"/>
            </a:pPr>
            <a:r>
              <a:rPr lang="en-US" b="1" dirty="0">
                <a:solidFill>
                  <a:schemeClr val="tx1">
                    <a:lumMod val="95000"/>
                    <a:lumOff val="5000"/>
                  </a:schemeClr>
                </a:solidFill>
              </a:rPr>
              <a:t>Contact Us:</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Jodi Philbrick (</a:t>
            </a:r>
            <a:r>
              <a:rPr lang="en-US" sz="2400" dirty="0">
                <a:solidFill>
                  <a:schemeClr val="tx1">
                    <a:lumMod val="95000"/>
                    <a:lumOff val="5000"/>
                  </a:schemeClr>
                </a:solidFill>
                <a:hlinkClick r:id="rId5"/>
              </a:rPr>
              <a:t>Jodi.Philbrick@unt.edu</a:t>
            </a:r>
            <a:r>
              <a:rPr lang="en-US" sz="2400" dirty="0">
                <a:solidFill>
                  <a:schemeClr val="tx1">
                    <a:lumMod val="95000"/>
                    <a:lumOff val="5000"/>
                  </a:schemeClr>
                </a:solidFill>
              </a:rPr>
              <a:t>)</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Lorie </a:t>
            </a:r>
            <a:r>
              <a:rPr lang="en-US" sz="2400" dirty="0" err="1">
                <a:solidFill>
                  <a:schemeClr val="tx1">
                    <a:lumMod val="95000"/>
                    <a:lumOff val="5000"/>
                  </a:schemeClr>
                </a:solidFill>
              </a:rPr>
              <a:t>Kloda</a:t>
            </a:r>
            <a:r>
              <a:rPr lang="en-US" sz="2400" dirty="0">
                <a:solidFill>
                  <a:schemeClr val="tx1">
                    <a:lumMod val="95000"/>
                    <a:lumOff val="5000"/>
                  </a:schemeClr>
                </a:solidFill>
              </a:rPr>
              <a:t> (</a:t>
            </a:r>
            <a:r>
              <a:rPr lang="en-US" sz="2400" dirty="0">
                <a:solidFill>
                  <a:schemeClr val="tx1">
                    <a:lumMod val="95000"/>
                    <a:lumOff val="5000"/>
                  </a:schemeClr>
                </a:solidFill>
                <a:hlinkClick r:id="rId6"/>
              </a:rPr>
              <a:t>lorie.kloda@concordia.ca</a:t>
            </a:r>
            <a:r>
              <a:rPr lang="en-US" sz="2400" dirty="0">
                <a:solidFill>
                  <a:schemeClr val="tx1">
                    <a:lumMod val="95000"/>
                    <a:lumOff val="5000"/>
                  </a:schemeClr>
                </a:solidFill>
              </a:rPr>
              <a:t>)</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Susan Lessick (</a:t>
            </a:r>
            <a:r>
              <a:rPr lang="en-US" sz="2400" dirty="0">
                <a:solidFill>
                  <a:schemeClr val="tx1">
                    <a:lumMod val="95000"/>
                    <a:lumOff val="5000"/>
                  </a:schemeClr>
                </a:solidFill>
                <a:hlinkClick r:id="rId7"/>
              </a:rPr>
              <a:t>slessick@uci.edu</a:t>
            </a:r>
            <a:r>
              <a:rPr lang="en-US" sz="2400" dirty="0">
                <a:solidFill>
                  <a:schemeClr val="tx1">
                    <a:lumMod val="95000"/>
                    <a:lumOff val="5000"/>
                  </a:schemeClr>
                </a:solidFill>
              </a:rPr>
              <a:t>)</a:t>
            </a:r>
          </a:p>
          <a:p>
            <a:pPr marL="800100" lvl="1" indent="-342900" algn="l">
              <a:buClr>
                <a:srgbClr val="27649D"/>
              </a:buClr>
              <a:buFont typeface="Arial" panose="020B0604020202020204" pitchFamily="34" charset="0"/>
              <a:buChar char="•"/>
            </a:pPr>
            <a:endParaRPr lang="en-US" sz="2400" dirty="0">
              <a:solidFill>
                <a:schemeClr val="tx1">
                  <a:lumMod val="95000"/>
                  <a:lumOff val="5000"/>
                </a:schemeClr>
              </a:solidFill>
            </a:endParaRPr>
          </a:p>
          <a:p>
            <a:pPr marL="800100" lvl="1" indent="-342900" algn="l">
              <a:buClr>
                <a:srgbClr val="27649D"/>
              </a:buClr>
              <a:buFont typeface="Arial" panose="020B0604020202020204" pitchFamily="34" charset="0"/>
              <a:buChar char="•"/>
            </a:pPr>
            <a:endParaRPr lang="en-US" sz="2400" dirty="0">
              <a:solidFill>
                <a:schemeClr val="tx1">
                  <a:lumMod val="95000"/>
                  <a:lumOff val="5000"/>
                </a:schemeClr>
              </a:solidFill>
            </a:endParaRPr>
          </a:p>
          <a:p>
            <a:pPr marL="800100" lvl="1" indent="-342900" algn="l">
              <a:buClr>
                <a:srgbClr val="27649D"/>
              </a:buClr>
              <a:buFont typeface="Arial" panose="020B0604020202020204" pitchFamily="34" charset="0"/>
              <a:buChar char="•"/>
            </a:pPr>
            <a:endParaRPr lang="en-US" sz="2400" dirty="0">
              <a:solidFill>
                <a:schemeClr val="tx1">
                  <a:lumMod val="95000"/>
                  <a:lumOff val="5000"/>
                </a:schemeClr>
              </a:solidFill>
            </a:endParaRPr>
          </a:p>
          <a:p>
            <a:pPr algn="l">
              <a:buClr>
                <a:srgbClr val="27649D"/>
              </a:buClr>
            </a:pPr>
            <a:r>
              <a:rPr lang="en-US" dirty="0"/>
              <a:t>This project was made possible in part by the Institute of Museum and Library Services (RE-95-17-0025-17).</a:t>
            </a:r>
          </a:p>
        </p:txBody>
      </p:sp>
    </p:spTree>
    <p:extLst>
      <p:ext uri="{BB962C8B-B14F-4D97-AF65-F5344CB8AC3E}">
        <p14:creationId xmlns:p14="http://schemas.microsoft.com/office/powerpoint/2010/main" val="94596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95532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078182" y="416324"/>
            <a:ext cx="9348583" cy="915765"/>
          </a:xfrm>
        </p:spPr>
        <p:txBody>
          <a:bodyPr>
            <a:normAutofit/>
          </a:bodyPr>
          <a:lstStyle/>
          <a:p>
            <a:pPr algn="l"/>
            <a:r>
              <a:rPr lang="en-US" sz="4000" b="1" dirty="0">
                <a:solidFill>
                  <a:srgbClr val="073C6E"/>
                </a:solidFill>
              </a:rPr>
              <a:t>Goals of MLA Research Training Institute</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078182" y="1456267"/>
            <a:ext cx="9656618" cy="4459110"/>
          </a:xfrm>
        </p:spPr>
        <p:txBody>
          <a:bodyPr>
            <a:normAutofit/>
          </a:bodyPr>
          <a:lstStyle/>
          <a:p>
            <a:pPr marL="800100" lvl="1"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r>
              <a:rPr lang="en-US" sz="3200" dirty="0"/>
              <a:t>Increase research competencies</a:t>
            </a:r>
          </a:p>
          <a:p>
            <a:pPr marL="342900" indent="-342900" algn="l">
              <a:buClr>
                <a:srgbClr val="1A71A6"/>
              </a:buClr>
              <a:buFont typeface="Arial" panose="020B0604020202020204" pitchFamily="34" charset="0"/>
              <a:buChar char="•"/>
            </a:pPr>
            <a:endParaRPr lang="en-US" sz="3200" dirty="0"/>
          </a:p>
          <a:p>
            <a:pPr marL="342900" indent="-342900" algn="l">
              <a:buClr>
                <a:srgbClr val="1A71A6"/>
              </a:buClr>
              <a:buFont typeface="Arial" panose="020B0604020202020204" pitchFamily="34" charset="0"/>
              <a:buChar char="•"/>
            </a:pPr>
            <a:r>
              <a:rPr lang="en-US" sz="3200" dirty="0"/>
              <a:t>Increase research quality, quantity, and dissemination</a:t>
            </a:r>
          </a:p>
          <a:p>
            <a:pPr marL="342900" indent="-342900" algn="l">
              <a:buClr>
                <a:srgbClr val="1A71A6"/>
              </a:buClr>
              <a:buFont typeface="Arial" panose="020B0604020202020204" pitchFamily="34" charset="0"/>
              <a:buChar char="•"/>
            </a:pPr>
            <a:endParaRPr lang="en-US" sz="3200" dirty="0"/>
          </a:p>
          <a:p>
            <a:pPr marL="342900" indent="-342900" algn="l">
              <a:buClr>
                <a:srgbClr val="1A71A6"/>
              </a:buClr>
              <a:buFont typeface="Arial" panose="020B0604020202020204" pitchFamily="34" charset="0"/>
              <a:buChar char="•"/>
            </a:pPr>
            <a:r>
              <a:rPr lang="en-US" sz="3200" dirty="0"/>
              <a:t>Build research capacity to contribute to health and library improvements</a:t>
            </a:r>
          </a:p>
          <a:p>
            <a:pPr lvl="1" algn="l">
              <a:buClr>
                <a:srgbClr val="1A71A6"/>
              </a:buClr>
            </a:pPr>
            <a:endParaRPr lang="en-US" dirty="0"/>
          </a:p>
        </p:txBody>
      </p:sp>
    </p:spTree>
    <p:extLst>
      <p:ext uri="{BB962C8B-B14F-4D97-AF65-F5344CB8AC3E}">
        <p14:creationId xmlns:p14="http://schemas.microsoft.com/office/powerpoint/2010/main" val="1859175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778237" y="188686"/>
            <a:ext cx="8121991" cy="682171"/>
          </a:xfrm>
        </p:spPr>
        <p:txBody>
          <a:bodyPr>
            <a:normAutofit/>
          </a:bodyPr>
          <a:lstStyle/>
          <a:p>
            <a:pPr algn="l"/>
            <a:r>
              <a:rPr lang="en-US" sz="4000" b="1" dirty="0">
                <a:solidFill>
                  <a:srgbClr val="073C6E"/>
                </a:solidFill>
              </a:rPr>
              <a:t>RTI Program Features </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611454" y="870857"/>
            <a:ext cx="8120546" cy="5211230"/>
          </a:xfrm>
        </p:spPr>
        <p:txBody>
          <a:bodyPr>
            <a:normAutofit fontScale="85000" lnSpcReduction="20000"/>
          </a:bodyPr>
          <a:lstStyle/>
          <a:p>
            <a:pPr marL="342900" indent="-342900" algn="l">
              <a:lnSpc>
                <a:spcPct val="140000"/>
              </a:lnSpc>
              <a:buClr>
                <a:srgbClr val="1A71A6"/>
              </a:buClr>
              <a:buFont typeface="Arial" panose="020B0604020202020204" pitchFamily="34" charset="0"/>
              <a:buChar char="•"/>
            </a:pPr>
            <a:r>
              <a:rPr lang="en-US" sz="2000" dirty="0"/>
              <a:t>Objective application process</a:t>
            </a:r>
          </a:p>
          <a:p>
            <a:pPr marL="342900" indent="-342900" algn="l">
              <a:lnSpc>
                <a:spcPct val="140000"/>
              </a:lnSpc>
              <a:buClr>
                <a:srgbClr val="1A71A6"/>
              </a:buClr>
              <a:buFont typeface="Arial" panose="020B0604020202020204" pitchFamily="34" charset="0"/>
              <a:buChar char="•"/>
            </a:pPr>
            <a:r>
              <a:rPr lang="en-US" sz="2000" dirty="0"/>
              <a:t>IMLS, AAHSL, and MLA scholarship support for RTI Fellows</a:t>
            </a:r>
          </a:p>
          <a:p>
            <a:pPr marL="342900" lvl="1" indent="-342900" algn="l">
              <a:lnSpc>
                <a:spcPct val="140000"/>
              </a:lnSpc>
              <a:spcBef>
                <a:spcPts val="1000"/>
              </a:spcBef>
              <a:buClr>
                <a:srgbClr val="1A71A6"/>
              </a:buClr>
              <a:buFont typeface="Arial" panose="020B0604020202020204" pitchFamily="34" charset="0"/>
              <a:buChar char="•"/>
            </a:pPr>
            <a:r>
              <a:rPr lang="en-US" dirty="0"/>
              <a:t>5-member teaching faculty</a:t>
            </a:r>
          </a:p>
          <a:p>
            <a:pPr marL="342900" indent="-342900" algn="l">
              <a:lnSpc>
                <a:spcPct val="140000"/>
              </a:lnSpc>
              <a:buClr>
                <a:srgbClr val="1A71A6"/>
              </a:buClr>
              <a:buFont typeface="Arial" panose="020B0604020202020204" pitchFamily="34" charset="0"/>
              <a:buChar char="•"/>
            </a:pPr>
            <a:r>
              <a:rPr lang="en-US" sz="2000" dirty="0"/>
              <a:t>Research training is designed to meet special needs of health sciences librarians; curriculum focuses on advanced research methods and emphasizes use of theoretical frameworks</a:t>
            </a:r>
          </a:p>
          <a:p>
            <a:pPr marL="342900" indent="-342900" algn="l">
              <a:lnSpc>
                <a:spcPct val="140000"/>
              </a:lnSpc>
              <a:buClr>
                <a:srgbClr val="1A71A6"/>
              </a:buClr>
              <a:buFont typeface="Arial" panose="020B0604020202020204" pitchFamily="34" charset="0"/>
              <a:buChar char="•"/>
            </a:pPr>
            <a:r>
              <a:rPr lang="en-US" sz="2000" dirty="0"/>
              <a:t>Research projects of Fellows address research questions, topics, and populations of importance and interest to HS librarians</a:t>
            </a:r>
          </a:p>
          <a:p>
            <a:pPr marL="342900" indent="-342900" algn="l">
              <a:lnSpc>
                <a:spcPct val="140000"/>
              </a:lnSpc>
              <a:buClr>
                <a:srgbClr val="1A71A6"/>
              </a:buClr>
              <a:buFont typeface="Arial" panose="020B0604020202020204" pitchFamily="34" charset="0"/>
              <a:buChar char="•"/>
            </a:pPr>
            <a:r>
              <a:rPr lang="en-US" sz="2000" dirty="0"/>
              <a:t>Structured mentor-based support after workshop as Fellows complete research projects</a:t>
            </a:r>
          </a:p>
          <a:p>
            <a:pPr marL="342900" indent="-342900" algn="l">
              <a:lnSpc>
                <a:spcPct val="140000"/>
              </a:lnSpc>
              <a:buClr>
                <a:srgbClr val="1A71A6"/>
              </a:buClr>
              <a:buFont typeface="Arial"/>
              <a:buChar char="•"/>
            </a:pPr>
            <a:r>
              <a:rPr lang="en-US" sz="2000" dirty="0"/>
              <a:t>Active online RTI Community of Practice</a:t>
            </a:r>
          </a:p>
          <a:p>
            <a:pPr marL="342900" indent="-342900" algn="l">
              <a:lnSpc>
                <a:spcPct val="140000"/>
              </a:lnSpc>
              <a:buClr>
                <a:srgbClr val="1A71A6"/>
              </a:buClr>
              <a:buFont typeface="Arial" panose="020B0604020202020204" pitchFamily="34" charset="0"/>
              <a:buChar char="•"/>
            </a:pPr>
            <a:r>
              <a:rPr lang="en-US" sz="2000" dirty="0"/>
              <a:t>Capstone research presentation</a:t>
            </a:r>
          </a:p>
          <a:p>
            <a:pPr marL="342900" indent="-342900" algn="l">
              <a:lnSpc>
                <a:spcPct val="140000"/>
              </a:lnSpc>
              <a:buClr>
                <a:srgbClr val="1A71A6"/>
              </a:buClr>
              <a:buFont typeface="Arial" panose="020B0604020202020204" pitchFamily="34" charset="0"/>
              <a:buChar char="•"/>
            </a:pPr>
            <a:r>
              <a:rPr lang="en-US" sz="2000" dirty="0"/>
              <a:t>Comprehensive assessment plan; results shared and used for program improvement </a:t>
            </a:r>
          </a:p>
          <a:p>
            <a:pPr marL="342900" indent="-342900" algn="l">
              <a:lnSpc>
                <a:spcPct val="140000"/>
              </a:lnSpc>
              <a:buClr>
                <a:srgbClr val="1A71A6"/>
              </a:buClr>
              <a:buFont typeface="Arial" panose="020B0604020202020204" pitchFamily="34" charset="0"/>
              <a:buChar char="•"/>
            </a:pPr>
            <a:endParaRPr lang="en-US"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3787246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95532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078182" y="416324"/>
            <a:ext cx="9348583" cy="915765"/>
          </a:xfrm>
        </p:spPr>
        <p:txBody>
          <a:bodyPr>
            <a:normAutofit/>
          </a:bodyPr>
          <a:lstStyle/>
          <a:p>
            <a:pPr algn="l"/>
            <a:r>
              <a:rPr lang="en-US" sz="4000" b="1" dirty="0">
                <a:solidFill>
                  <a:srgbClr val="073C6E"/>
                </a:solidFill>
              </a:rPr>
              <a:t>Features of the Research Training Institute</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078182" y="1456267"/>
            <a:ext cx="9656618" cy="4459110"/>
          </a:xfrm>
        </p:spPr>
        <p:txBody>
          <a:bodyPr>
            <a:normAutofit/>
          </a:bodyPr>
          <a:lstStyle/>
          <a:p>
            <a:pPr marL="800100" lvl="1" indent="-342900" algn="l">
              <a:buClr>
                <a:srgbClr val="1A71A6"/>
              </a:buClr>
              <a:buFont typeface="Arial" panose="020B0604020202020204" pitchFamily="34" charset="0"/>
              <a:buChar char="•"/>
            </a:pPr>
            <a:endParaRPr lang="en-US" dirty="0"/>
          </a:p>
          <a:p>
            <a:pPr algn="l">
              <a:buClr>
                <a:srgbClr val="1A71A6"/>
              </a:buClr>
            </a:pPr>
            <a:r>
              <a:rPr lang="en-US" sz="3200" dirty="0"/>
              <a:t>One-year institute that includes:</a:t>
            </a:r>
          </a:p>
          <a:p>
            <a:pPr marL="971550" lvl="1" indent="-514350" algn="l">
              <a:buClr>
                <a:srgbClr val="1A71A6"/>
              </a:buClr>
              <a:buFont typeface="+mj-lt"/>
              <a:buAutoNum type="arabicPeriod"/>
            </a:pPr>
            <a:r>
              <a:rPr lang="en-US" sz="2800" dirty="0"/>
              <a:t>Immersive training workshop</a:t>
            </a:r>
          </a:p>
          <a:p>
            <a:pPr marL="1714500" lvl="3" indent="-342900" algn="l">
              <a:buClr>
                <a:srgbClr val="1A71A6"/>
              </a:buClr>
              <a:buFont typeface="Arial" panose="020B0604020202020204" pitchFamily="34" charset="0"/>
              <a:buChar char="•"/>
            </a:pPr>
            <a:r>
              <a:rPr lang="en-US" sz="2400" dirty="0"/>
              <a:t>Online coursework (~15 hours) and supporting resources</a:t>
            </a:r>
          </a:p>
          <a:p>
            <a:pPr marL="1714500" lvl="3" indent="-342900" algn="l">
              <a:buClr>
                <a:srgbClr val="1A71A6"/>
              </a:buClr>
              <a:buFont typeface="Arial" panose="020B0604020202020204" pitchFamily="34" charset="0"/>
              <a:buChar char="•"/>
            </a:pPr>
            <a:r>
              <a:rPr lang="en-US" sz="2400" dirty="0"/>
              <a:t>Face-to-face 5-day workshop</a:t>
            </a:r>
          </a:p>
          <a:p>
            <a:pPr marL="971550" lvl="1" indent="-514350" algn="l">
              <a:buClr>
                <a:srgbClr val="1A71A6"/>
              </a:buClr>
              <a:buFont typeface="+mj-lt"/>
              <a:buAutoNum type="arabicPeriod"/>
            </a:pPr>
            <a:r>
              <a:rPr lang="en-US" sz="2800" dirty="0"/>
              <a:t>Mentoring and monitoring </a:t>
            </a:r>
          </a:p>
          <a:p>
            <a:pPr marL="971550" lvl="1" indent="-514350" algn="l">
              <a:buClr>
                <a:srgbClr val="1A71A6"/>
              </a:buClr>
              <a:buFont typeface="+mj-lt"/>
              <a:buAutoNum type="arabicPeriod"/>
            </a:pPr>
            <a:r>
              <a:rPr lang="en-US" sz="2800" dirty="0"/>
              <a:t>Online community of practice</a:t>
            </a:r>
          </a:p>
          <a:p>
            <a:pPr marL="971550" lvl="1" indent="-514350" algn="l">
              <a:buClr>
                <a:srgbClr val="1A71A6"/>
              </a:buClr>
              <a:buFont typeface="+mj-lt"/>
              <a:buAutoNum type="arabicPeriod"/>
            </a:pPr>
            <a:r>
              <a:rPr lang="en-US" sz="2800" dirty="0"/>
              <a:t>Capstone presentation at MLA Annual meeting </a:t>
            </a:r>
          </a:p>
          <a:p>
            <a:pPr lvl="1" algn="l">
              <a:buClr>
                <a:srgbClr val="1A71A6"/>
              </a:buClr>
            </a:pPr>
            <a:endParaRPr lang="en-US" dirty="0"/>
          </a:p>
        </p:txBody>
      </p:sp>
    </p:spTree>
    <p:extLst>
      <p:ext uri="{BB962C8B-B14F-4D97-AF65-F5344CB8AC3E}">
        <p14:creationId xmlns:p14="http://schemas.microsoft.com/office/powerpoint/2010/main" val="2818101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421049" y="188686"/>
            <a:ext cx="8121991" cy="682171"/>
          </a:xfrm>
        </p:spPr>
        <p:txBody>
          <a:bodyPr>
            <a:normAutofit/>
          </a:bodyPr>
          <a:lstStyle/>
          <a:p>
            <a:pPr algn="l"/>
            <a:r>
              <a:rPr lang="en-US" sz="4000" b="1" dirty="0">
                <a:solidFill>
                  <a:srgbClr val="073C6E"/>
                </a:solidFill>
              </a:rPr>
              <a:t>RTI Cohorts</a:t>
            </a:r>
          </a:p>
        </p:txBody>
      </p:sp>
      <p:graphicFrame>
        <p:nvGraphicFramePr>
          <p:cNvPr id="7" name="Diagram 6">
            <a:extLst>
              <a:ext uri="{FF2B5EF4-FFF2-40B4-BE49-F238E27FC236}">
                <a16:creationId xmlns:a16="http://schemas.microsoft.com/office/drawing/2014/main" id="{780092E9-3E9F-9D43-98C5-A41D569A1760}"/>
              </a:ext>
            </a:extLst>
          </p:cNvPr>
          <p:cNvGraphicFramePr/>
          <p:nvPr>
            <p:extLst>
              <p:ext uri="{D42A27DB-BD31-4B8C-83A1-F6EECF244321}">
                <p14:modId xmlns:p14="http://schemas.microsoft.com/office/powerpoint/2010/main" val="1844311982"/>
              </p:ext>
            </p:extLst>
          </p:nvPr>
        </p:nvGraphicFramePr>
        <p:xfrm>
          <a:off x="2114550" y="511893"/>
          <a:ext cx="9947387" cy="47291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2" name="Group 11">
            <a:extLst>
              <a:ext uri="{FF2B5EF4-FFF2-40B4-BE49-F238E27FC236}">
                <a16:creationId xmlns:a16="http://schemas.microsoft.com/office/drawing/2014/main" id="{9F20A4A8-43CF-054A-BCD6-18E2BCFB37F6}"/>
              </a:ext>
            </a:extLst>
          </p:cNvPr>
          <p:cNvGrpSpPr/>
          <p:nvPr/>
        </p:nvGrpSpPr>
        <p:grpSpPr>
          <a:xfrm>
            <a:off x="2421049" y="4895434"/>
            <a:ext cx="5300662" cy="1337664"/>
            <a:chOff x="2628899" y="4913011"/>
            <a:chExt cx="5300662" cy="1337664"/>
          </a:xfrm>
        </p:grpSpPr>
        <p:sp>
          <p:nvSpPr>
            <p:cNvPr id="9" name="Right Brace 8">
              <a:extLst>
                <a:ext uri="{FF2B5EF4-FFF2-40B4-BE49-F238E27FC236}">
                  <a16:creationId xmlns:a16="http://schemas.microsoft.com/office/drawing/2014/main" id="{A08D33DB-4C00-BB41-A00A-6EC79FB8B31F}"/>
                </a:ext>
              </a:extLst>
            </p:cNvPr>
            <p:cNvSpPr/>
            <p:nvPr/>
          </p:nvSpPr>
          <p:spPr>
            <a:xfrm rot="5400000">
              <a:off x="5072063" y="2469847"/>
              <a:ext cx="414333" cy="5300662"/>
            </a:xfrm>
            <a:prstGeom prst="rightBrace">
              <a:avLst/>
            </a:prstGeom>
            <a:ln w="698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0"/>
            </a:p>
          </p:txBody>
        </p:sp>
        <p:sp>
          <p:nvSpPr>
            <p:cNvPr id="11" name="TextBox 10">
              <a:extLst>
                <a:ext uri="{FF2B5EF4-FFF2-40B4-BE49-F238E27FC236}">
                  <a16:creationId xmlns:a16="http://schemas.microsoft.com/office/drawing/2014/main" id="{EB158952-1FD1-2C47-BFB6-AA38C8F18EFA}"/>
                </a:ext>
              </a:extLst>
            </p:cNvPr>
            <p:cNvSpPr txBox="1"/>
            <p:nvPr/>
          </p:nvSpPr>
          <p:spPr>
            <a:xfrm>
              <a:off x="3525768" y="5327345"/>
              <a:ext cx="3506922" cy="923330"/>
            </a:xfrm>
            <a:prstGeom prst="rect">
              <a:avLst/>
            </a:prstGeom>
            <a:solidFill>
              <a:srgbClr val="49DCCC"/>
            </a:solidFill>
          </p:spPr>
          <p:txBody>
            <a:bodyPr wrap="none" rtlCol="0">
              <a:spAutoFit/>
            </a:bodyPr>
            <a:lstStyle/>
            <a:p>
              <a:pPr algn="ctr"/>
              <a:r>
                <a:rPr lang="en-US" dirty="0"/>
                <a:t>Pre- and post-test assessment data </a:t>
              </a:r>
            </a:p>
            <a:p>
              <a:pPr algn="ctr"/>
              <a:r>
                <a:rPr lang="en-US" dirty="0"/>
                <a:t>Research progress</a:t>
              </a:r>
            </a:p>
            <a:p>
              <a:pPr algn="ctr"/>
              <a:r>
                <a:rPr lang="en-US" dirty="0"/>
                <a:t>RTI impact  </a:t>
              </a:r>
            </a:p>
          </p:txBody>
        </p:sp>
      </p:grpSp>
    </p:spTree>
    <p:extLst>
      <p:ext uri="{BB962C8B-B14F-4D97-AF65-F5344CB8AC3E}">
        <p14:creationId xmlns:p14="http://schemas.microsoft.com/office/powerpoint/2010/main" val="1277157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778237" y="188686"/>
            <a:ext cx="8121991" cy="682171"/>
          </a:xfrm>
        </p:spPr>
        <p:txBody>
          <a:bodyPr>
            <a:normAutofit/>
          </a:bodyPr>
          <a:lstStyle/>
          <a:p>
            <a:pPr algn="l"/>
            <a:r>
              <a:rPr lang="en-US" sz="4000" b="1" dirty="0">
                <a:solidFill>
                  <a:srgbClr val="073C6E"/>
                </a:solidFill>
              </a:rPr>
              <a:t>Research Questions</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778236" y="870857"/>
            <a:ext cx="7953763" cy="5211230"/>
          </a:xfrm>
        </p:spPr>
        <p:txBody>
          <a:bodyPr>
            <a:normAutofit/>
          </a:bodyPr>
          <a:lstStyle/>
          <a:p>
            <a:pPr algn="l">
              <a:lnSpc>
                <a:spcPct val="140000"/>
              </a:lnSpc>
              <a:buClr>
                <a:srgbClr val="1A71A6"/>
              </a:buClr>
            </a:pPr>
            <a:endParaRPr lang="en-US" sz="2000" dirty="0"/>
          </a:p>
          <a:p>
            <a:pPr algn="l"/>
            <a:endParaRPr lang="en-US" sz="3200" dirty="0"/>
          </a:p>
          <a:p>
            <a:pPr marL="514350" indent="-514350" algn="l">
              <a:buAutoNum type="arabicPeriod"/>
            </a:pPr>
            <a:r>
              <a:rPr lang="en-US" sz="3200" dirty="0"/>
              <a:t>Is the RTI effective for improving fellows’ </a:t>
            </a:r>
            <a:r>
              <a:rPr lang="en-US" sz="3200" b="1" dirty="0"/>
              <a:t>confidence</a:t>
            </a:r>
            <a:r>
              <a:rPr lang="en-US" sz="3200" dirty="0"/>
              <a:t> and </a:t>
            </a:r>
            <a:r>
              <a:rPr lang="en-US" sz="3200" b="1" dirty="0"/>
              <a:t>research output</a:t>
            </a:r>
            <a:r>
              <a:rPr lang="en-US" sz="3200" dirty="0"/>
              <a:t>?</a:t>
            </a:r>
          </a:p>
          <a:p>
            <a:pPr marL="514350" indent="-514350" algn="l">
              <a:buAutoNum type="arabicPeriod"/>
            </a:pPr>
            <a:endParaRPr lang="en-US" sz="3200" dirty="0"/>
          </a:p>
          <a:p>
            <a:pPr marL="514350" indent="-514350" algn="l">
              <a:buAutoNum type="arabicPeriod"/>
            </a:pPr>
            <a:r>
              <a:rPr lang="en-US" sz="3200" dirty="0"/>
              <a:t>How do Cohort 1 and the Cohort 2 fellows’ </a:t>
            </a:r>
            <a:r>
              <a:rPr lang="en-US" sz="3200" b="1" dirty="0"/>
              <a:t>confidence</a:t>
            </a:r>
            <a:r>
              <a:rPr lang="en-US" sz="3200" dirty="0"/>
              <a:t> and </a:t>
            </a:r>
            <a:r>
              <a:rPr lang="en-US" sz="3200" b="1" dirty="0"/>
              <a:t>research output </a:t>
            </a:r>
            <a:r>
              <a:rPr lang="en-US" sz="3200" dirty="0"/>
              <a:t>compare?</a:t>
            </a:r>
          </a:p>
          <a:p>
            <a:endParaRPr lang="en-US" dirty="0"/>
          </a:p>
          <a:p>
            <a:pPr algn="l">
              <a:lnSpc>
                <a:spcPct val="140000"/>
              </a:lnSpc>
              <a:buClr>
                <a:srgbClr val="1A71A6"/>
              </a:buClr>
            </a:pPr>
            <a:endParaRPr lang="en-US"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727538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C76E2EC-D039-1E4D-97DE-9C427D86193C}"/>
              </a:ext>
            </a:extLst>
          </p:cNvPr>
          <p:cNvGraphicFramePr>
            <a:graphicFrameLocks noGrp="1"/>
          </p:cNvGraphicFramePr>
          <p:nvPr>
            <p:extLst>
              <p:ext uri="{D42A27DB-BD31-4B8C-83A1-F6EECF244321}">
                <p14:modId xmlns:p14="http://schemas.microsoft.com/office/powerpoint/2010/main" val="3346605963"/>
              </p:ext>
            </p:extLst>
          </p:nvPr>
        </p:nvGraphicFramePr>
        <p:xfrm>
          <a:off x="182880" y="766765"/>
          <a:ext cx="11686142" cy="5100634"/>
        </p:xfrm>
        <a:graphic>
          <a:graphicData uri="http://schemas.openxmlformats.org/drawingml/2006/table">
            <a:tbl>
              <a:tblPr firstRow="1" bandRow="1">
                <a:tableStyleId>{FABFCF23-3B69-468F-B69F-88F6DE6A72F2}</a:tableStyleId>
              </a:tblPr>
              <a:tblGrid>
                <a:gridCol w="6349628">
                  <a:extLst>
                    <a:ext uri="{9D8B030D-6E8A-4147-A177-3AD203B41FA5}">
                      <a16:colId xmlns:a16="http://schemas.microsoft.com/office/drawing/2014/main" val="1399435913"/>
                    </a:ext>
                  </a:extLst>
                </a:gridCol>
                <a:gridCol w="2668257">
                  <a:extLst>
                    <a:ext uri="{9D8B030D-6E8A-4147-A177-3AD203B41FA5}">
                      <a16:colId xmlns:a16="http://schemas.microsoft.com/office/drawing/2014/main" val="3960428219"/>
                    </a:ext>
                  </a:extLst>
                </a:gridCol>
                <a:gridCol w="2668257">
                  <a:extLst>
                    <a:ext uri="{9D8B030D-6E8A-4147-A177-3AD203B41FA5}">
                      <a16:colId xmlns:a16="http://schemas.microsoft.com/office/drawing/2014/main" val="587751035"/>
                    </a:ext>
                  </a:extLst>
                </a:gridCol>
              </a:tblGrid>
              <a:tr h="713961">
                <a:tc>
                  <a:txBody>
                    <a:bodyPr/>
                    <a:lstStyle/>
                    <a:p>
                      <a:r>
                        <a:rPr lang="en-US" sz="2000" b="0" dirty="0">
                          <a:solidFill>
                            <a:schemeClr val="bg1"/>
                          </a:solidFill>
                        </a:rPr>
                        <a:t>Prior research experience since obtaining LIS master’s degree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1 (N=19)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2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865245719"/>
                  </a:ext>
                </a:extLst>
              </a:tr>
              <a:tr h="522467">
                <a:tc>
                  <a:txBody>
                    <a:bodyPr/>
                    <a:lstStyle/>
                    <a:p>
                      <a:r>
                        <a:rPr lang="en-US" sz="2000" dirty="0"/>
                        <a:t>Have conducted research since master’s degree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47478250"/>
                  </a:ext>
                </a:extLst>
              </a:tr>
              <a:tr h="507101">
                <a:tc>
                  <a:txBody>
                    <a:bodyPr/>
                    <a:lstStyle/>
                    <a:p>
                      <a:pPr algn="l"/>
                      <a:r>
                        <a:rPr lang="en-US" sz="2000" b="0" dirty="0">
                          <a:solidFill>
                            <a:schemeClr val="bg1"/>
                          </a:solidFill>
                        </a:rPr>
                        <a:t>Prior research education activities of participants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1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2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91933121"/>
                  </a:ext>
                </a:extLst>
              </a:tr>
              <a:tr h="476367">
                <a:tc>
                  <a:txBody>
                    <a:bodyPr/>
                    <a:lstStyle/>
                    <a:p>
                      <a:r>
                        <a:rPr lang="en-US" sz="2000" dirty="0"/>
                        <a:t>Continuing education programs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7816432"/>
                  </a:ext>
                </a:extLst>
              </a:tr>
              <a:tr h="491733">
                <a:tc>
                  <a:txBody>
                    <a:bodyPr/>
                    <a:lstStyle/>
                    <a:p>
                      <a:r>
                        <a:rPr lang="en-US" sz="2000" dirty="0"/>
                        <a:t>Formal master’s degree and information science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004313208"/>
                  </a:ext>
                </a:extLst>
              </a:tr>
              <a:tr h="461000">
                <a:tc>
                  <a:txBody>
                    <a:bodyPr/>
                    <a:lstStyle/>
                    <a:p>
                      <a:r>
                        <a:rPr lang="en-US" sz="2000" dirty="0"/>
                        <a:t>Staff development programs provided by your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55883813"/>
                  </a:ext>
                </a:extLst>
              </a:tr>
              <a:tr h="514270">
                <a:tc>
                  <a:txBody>
                    <a:bodyPr/>
                    <a:lstStyle/>
                    <a:p>
                      <a:r>
                        <a:rPr lang="en-US" sz="2000" dirty="0"/>
                        <a:t>Formal degree non-LIS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642775045"/>
                  </a:ext>
                </a:extLst>
              </a:tr>
              <a:tr h="461001">
                <a:tc>
                  <a:txBody>
                    <a:bodyPr/>
                    <a:lstStyle/>
                    <a:p>
                      <a:r>
                        <a:rPr lang="en-US" sz="2000" dirty="0"/>
                        <a:t>Self-education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286115632"/>
                  </a:ext>
                </a:extLst>
              </a:tr>
              <a:tr h="452805">
                <a:tc>
                  <a:txBody>
                    <a:bodyPr/>
                    <a:lstStyle/>
                    <a:p>
                      <a:r>
                        <a:rPr lang="en-US" sz="2000" dirty="0"/>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179328392"/>
                  </a:ext>
                </a:extLst>
              </a:tr>
              <a:tr h="499929">
                <a:tc>
                  <a:txBody>
                    <a:bodyPr/>
                    <a:lstStyle/>
                    <a:p>
                      <a:r>
                        <a:rPr lang="en-US" sz="2000" dirty="0"/>
                        <a:t>Formal doctoral degree LIS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116739429"/>
                  </a:ext>
                </a:extLst>
              </a:tr>
            </a:tbl>
          </a:graphicData>
        </a:graphic>
      </p:graphicFrame>
      <p:sp>
        <p:nvSpPr>
          <p:cNvPr id="3" name="TextBox 2"/>
          <p:cNvSpPr txBox="1"/>
          <p:nvPr/>
        </p:nvSpPr>
        <p:spPr>
          <a:xfrm rot="10800000" flipV="1">
            <a:off x="0" y="30779"/>
            <a:ext cx="12175290" cy="461665"/>
          </a:xfrm>
          <a:prstGeom prst="rect">
            <a:avLst/>
          </a:prstGeom>
          <a:noFill/>
        </p:spPr>
        <p:txBody>
          <a:bodyPr wrap="square" rtlCol="0">
            <a:spAutoFit/>
          </a:bodyPr>
          <a:lstStyle/>
          <a:p>
            <a:pPr algn="ctr"/>
            <a:r>
              <a:rPr lang="en-US" sz="2400" b="1" dirty="0"/>
              <a:t>RTI Fellows’ Prior Research Experience &amp; Research Education Activities</a:t>
            </a:r>
          </a:p>
        </p:txBody>
      </p:sp>
    </p:spTree>
    <p:extLst>
      <p:ext uri="{BB962C8B-B14F-4D97-AF65-F5344CB8AC3E}">
        <p14:creationId xmlns:p14="http://schemas.microsoft.com/office/powerpoint/2010/main" val="1076088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extLst>
              <p:ext uri="{D42A27DB-BD31-4B8C-83A1-F6EECF244321}">
                <p14:modId xmlns:p14="http://schemas.microsoft.com/office/powerpoint/2010/main" val="306145982"/>
              </p:ext>
            </p:extLst>
          </p:nvPr>
        </p:nvGraphicFramePr>
        <p:xfrm>
          <a:off x="327659" y="452826"/>
          <a:ext cx="11536682" cy="6083764"/>
        </p:xfrm>
        <a:graphic>
          <a:graphicData uri="http://schemas.openxmlformats.org/drawingml/2006/table">
            <a:tbl>
              <a:tblPr firstRow="1" bandRow="1">
                <a:tableStyleId>{B301B821-A1FF-4177-AEE7-76D212191A09}</a:tableStyleId>
              </a:tblPr>
              <a:tblGrid>
                <a:gridCol w="6050281">
                  <a:extLst>
                    <a:ext uri="{9D8B030D-6E8A-4147-A177-3AD203B41FA5}">
                      <a16:colId xmlns:a16="http://schemas.microsoft.com/office/drawing/2014/main" val="1523869062"/>
                    </a:ext>
                  </a:extLst>
                </a:gridCol>
                <a:gridCol w="1013460">
                  <a:extLst>
                    <a:ext uri="{9D8B030D-6E8A-4147-A177-3AD203B41FA5}">
                      <a16:colId xmlns:a16="http://schemas.microsoft.com/office/drawing/2014/main" val="2855652179"/>
                    </a:ext>
                  </a:extLst>
                </a:gridCol>
                <a:gridCol w="4472941">
                  <a:extLst>
                    <a:ext uri="{9D8B030D-6E8A-4147-A177-3AD203B41FA5}">
                      <a16:colId xmlns:a16="http://schemas.microsoft.com/office/drawing/2014/main" val="161540658"/>
                    </a:ext>
                  </a:extLst>
                </a:gridCol>
              </a:tblGrid>
              <a:tr h="446334">
                <a:tc>
                  <a:txBody>
                    <a:bodyPr/>
                    <a:lstStyle/>
                    <a:p>
                      <a:pPr algn="ctr"/>
                      <a:r>
                        <a:rPr lang="en-US" sz="2000" dirty="0"/>
                        <a:t>REASONS (N=20)</a:t>
                      </a:r>
                      <a:endParaRPr lang="en-US" sz="2000" b="1" dirty="0"/>
                    </a:p>
                  </a:txBody>
                  <a:tcPr>
                    <a:lnB w="12700" cap="flat" cmpd="sng" algn="ctr">
                      <a:solidFill>
                        <a:schemeClr val="tx1"/>
                      </a:solidFill>
                      <a:prstDash val="solid"/>
                      <a:round/>
                      <a:headEnd type="none" w="med" len="med"/>
                      <a:tailEnd type="none" w="med" len="med"/>
                    </a:lnB>
                  </a:tcPr>
                </a:tc>
                <a:tc>
                  <a:txBody>
                    <a:bodyPr/>
                    <a:lstStyle/>
                    <a:p>
                      <a:pPr algn="ctr"/>
                      <a:r>
                        <a:rPr lang="en-US" sz="2000" b="1" dirty="0"/>
                        <a:t>GROUP</a:t>
                      </a:r>
                    </a:p>
                  </a:txBody>
                  <a:tcPr>
                    <a:lnB w="12700" cap="flat" cmpd="sng" algn="ctr">
                      <a:solidFill>
                        <a:schemeClr val="tx1"/>
                      </a:solidFill>
                      <a:prstDash val="solid"/>
                      <a:round/>
                      <a:headEnd type="none" w="med" len="med"/>
                      <a:tailEnd type="none" w="med" len="med"/>
                    </a:lnB>
                  </a:tcPr>
                </a:tc>
                <a:tc>
                  <a:txBody>
                    <a:bodyPr/>
                    <a:lstStyle/>
                    <a:p>
                      <a:pPr algn="ctr"/>
                      <a:r>
                        <a:rPr lang="en-US" sz="2000" b="1" dirty="0"/>
                        <a:t>% IN AGREEMENT </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7237059"/>
                  </a:ext>
                </a:extLst>
              </a:tr>
              <a:tr h="441275">
                <a:tc rowSpan="2">
                  <a:txBody>
                    <a:bodyPr/>
                    <a:lstStyle/>
                    <a:p>
                      <a:endParaRPr lang="en-US" sz="2000" dirty="0"/>
                    </a:p>
                    <a:p>
                      <a:r>
                        <a:rPr lang="en-US" sz="2000" dirty="0"/>
                        <a:t>Will help me contribute to research and scholarship</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b="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3118415786"/>
                  </a:ext>
                </a:extLst>
              </a:tr>
              <a:tr h="441275">
                <a:tc vMerge="1">
                  <a:txBody>
                    <a:bodyPr/>
                    <a:lstStyle/>
                    <a:p>
                      <a:endParaRPr lang="en-US" sz="2000" b="1" dirty="0"/>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802932946"/>
                  </a:ext>
                </a:extLst>
              </a:tr>
              <a:tr h="351224">
                <a:tc rowSpan="2">
                  <a:txBody>
                    <a:bodyPr/>
                    <a:lstStyle/>
                    <a:p>
                      <a:r>
                        <a:rPr lang="en-US" sz="2000" dirty="0"/>
                        <a:t>Will increase likelihood I will conduct program evaluations and assessments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100%</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881518039"/>
                  </a:ext>
                </a:extLst>
              </a:tr>
              <a:tr h="351224">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86138192"/>
                  </a:ext>
                </a:extLst>
              </a:tr>
              <a:tr h="351224">
                <a:tc rowSpan="2">
                  <a:txBody>
                    <a:bodyPr/>
                    <a:lstStyle/>
                    <a:p>
                      <a:r>
                        <a:rPr lang="en-US" sz="2000" dirty="0"/>
                        <a:t>Will advance the profession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91751503"/>
                  </a:ext>
                </a:extLst>
              </a:tr>
              <a:tr h="351224">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63299671"/>
                  </a:ext>
                </a:extLst>
              </a:tr>
              <a:tr h="22063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Will provide opportunity to partner with and understand the needs of researchers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877319743"/>
                  </a:ext>
                </a:extLst>
              </a:tr>
              <a:tr h="0">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03581141"/>
                  </a:ext>
                </a:extLst>
              </a:tr>
              <a:tr h="350520">
                <a:tc rowSpan="2">
                  <a:txBody>
                    <a:bodyPr/>
                    <a:lstStyle/>
                    <a:p>
                      <a:r>
                        <a:rPr lang="en-US" sz="2000" dirty="0"/>
                        <a:t>Will increase likelihood I will engage in evidence-based decision making</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95%</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551521089"/>
                  </a:ext>
                </a:extLst>
              </a:tr>
              <a:tr h="350520">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7981319"/>
                  </a:ext>
                </a:extLst>
              </a:tr>
              <a:tr h="351224">
                <a:tc rowSpan="2">
                  <a:txBody>
                    <a:bodyPr/>
                    <a:lstStyle/>
                    <a:p>
                      <a:r>
                        <a:rPr lang="en-US" sz="2000" dirty="0"/>
                        <a:t>Will help demonstrate the value of my library to my administration and users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12968247"/>
                  </a:ext>
                </a:extLst>
              </a:tr>
              <a:tr h="351224">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817431971"/>
                  </a:ext>
                </a:extLst>
              </a:tr>
              <a:tr h="386115">
                <a:tc rowSpan="2">
                  <a:txBody>
                    <a:bodyPr/>
                    <a:lstStyle/>
                    <a:p>
                      <a:r>
                        <a:rPr lang="en-US" sz="2000" dirty="0"/>
                        <a:t>Will support my tenure and/or promotion efforts</a:t>
                      </a:r>
                    </a:p>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099065832"/>
                  </a:ext>
                </a:extLst>
              </a:tr>
              <a:tr h="386115">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991296915"/>
                  </a:ext>
                </a:extLst>
              </a:tr>
            </a:tbl>
          </a:graphicData>
        </a:graphic>
      </p:graphicFrame>
      <p:sp>
        <p:nvSpPr>
          <p:cNvPr id="2" name="TextBox 1"/>
          <p:cNvSpPr txBox="1"/>
          <p:nvPr/>
        </p:nvSpPr>
        <p:spPr>
          <a:xfrm>
            <a:off x="-177537" y="0"/>
            <a:ext cx="12369537" cy="523220"/>
          </a:xfrm>
          <a:prstGeom prst="rect">
            <a:avLst/>
          </a:prstGeom>
          <a:noFill/>
        </p:spPr>
        <p:txBody>
          <a:bodyPr wrap="square" rtlCol="0">
            <a:spAutoFit/>
          </a:bodyPr>
          <a:lstStyle/>
          <a:p>
            <a:pPr algn="ctr"/>
            <a:r>
              <a:rPr lang="en-US" sz="2800" b="1" dirty="0"/>
              <a:t>Fellows’ Reasons for Participating in the RTI </a:t>
            </a:r>
          </a:p>
        </p:txBody>
      </p:sp>
    </p:spTree>
    <p:extLst>
      <p:ext uri="{BB962C8B-B14F-4D97-AF65-F5344CB8AC3E}">
        <p14:creationId xmlns:p14="http://schemas.microsoft.com/office/powerpoint/2010/main" val="1165791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rotWithShape="1">
          <a:blip r:embed="rId3"/>
          <a:srcRect l="-1580" r="-1580"/>
          <a:stretch/>
        </p:blipFill>
        <p:spPr>
          <a:xfrm>
            <a:off x="-192633"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349473" y="0"/>
            <a:ext cx="9144000" cy="972457"/>
          </a:xfrm>
        </p:spPr>
        <p:txBody>
          <a:bodyPr>
            <a:normAutofit/>
          </a:bodyPr>
          <a:lstStyle/>
          <a:p>
            <a:pPr algn="l"/>
            <a:r>
              <a:rPr lang="en-US" sz="4000" b="1" dirty="0">
                <a:solidFill>
                  <a:srgbClr val="073C6E"/>
                </a:solidFill>
              </a:rPr>
              <a:t>Confidence Levels of Participants</a:t>
            </a:r>
            <a:endParaRPr lang="en-US" sz="2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115403" y="1110706"/>
            <a:ext cx="9612140" cy="4615724"/>
          </a:xfrm>
        </p:spPr>
        <p:txBody>
          <a:bodyPr>
            <a:normAutofit fontScale="55000" lnSpcReduction="20000"/>
          </a:bodyPr>
          <a:lstStyle/>
          <a:p>
            <a:pPr algn="l">
              <a:buClr>
                <a:srgbClr val="1A71A6"/>
              </a:buClr>
            </a:pPr>
            <a:endParaRPr lang="en-US" dirty="0"/>
          </a:p>
          <a:p>
            <a:pPr marL="342900" indent="-342900" algn="l">
              <a:buClr>
                <a:srgbClr val="1A71A6"/>
              </a:buClr>
              <a:buFont typeface="Arial" panose="020B0604020202020204" pitchFamily="34" charset="0"/>
              <a:buChar char="•"/>
            </a:pPr>
            <a:r>
              <a:rPr lang="en-US" sz="3600" dirty="0"/>
              <a:t>A pre- and post- assessment instrument based on Librarian Research Confidence Scale (LRCS-10) (</a:t>
            </a:r>
            <a:r>
              <a:rPr lang="en-US" sz="3600" dirty="0" err="1"/>
              <a:t>Brancolini</a:t>
            </a:r>
            <a:r>
              <a:rPr lang="en-US" sz="3600" dirty="0"/>
              <a:t> &amp; Kennedy, 2017)</a:t>
            </a:r>
          </a:p>
          <a:p>
            <a:pPr algn="l">
              <a:buClr>
                <a:srgbClr val="1A71A6"/>
              </a:buClr>
            </a:pPr>
            <a:endParaRPr lang="en-US" sz="3600" dirty="0"/>
          </a:p>
          <a:p>
            <a:pPr marL="342900" indent="-342900" algn="l">
              <a:buClr>
                <a:srgbClr val="1A71A6"/>
              </a:buClr>
              <a:buFont typeface="Arial" panose="020B0604020202020204" pitchFamily="34" charset="0"/>
              <a:buChar char="•"/>
            </a:pPr>
            <a:r>
              <a:rPr lang="en-US" sz="3600" dirty="0"/>
              <a:t>Pre-assessment survey deployment:</a:t>
            </a:r>
          </a:p>
          <a:p>
            <a:pPr marL="800100" lvl="1" indent="-342900" algn="l">
              <a:buClr>
                <a:srgbClr val="1A71A6"/>
              </a:buClr>
              <a:buFont typeface="Arial" panose="020B0604020202020204" pitchFamily="34" charset="0"/>
              <a:buChar char="•"/>
            </a:pPr>
            <a:r>
              <a:rPr lang="en-US" sz="3600" dirty="0"/>
              <a:t>Cohort 1: May 3-31, 2018</a:t>
            </a:r>
          </a:p>
          <a:p>
            <a:pPr marL="800100" lvl="1" indent="-342900" algn="l">
              <a:buClr>
                <a:srgbClr val="1A71A6"/>
              </a:buClr>
              <a:buFont typeface="Arial" panose="020B0604020202020204" pitchFamily="34" charset="0"/>
              <a:buChar char="•"/>
            </a:pPr>
            <a:r>
              <a:rPr lang="en-US" sz="3600" dirty="0"/>
              <a:t>Cohort 2: May 15-31, 2019</a:t>
            </a:r>
          </a:p>
          <a:p>
            <a:pPr algn="l">
              <a:buClr>
                <a:srgbClr val="1A71A6"/>
              </a:buClr>
            </a:pPr>
            <a:endParaRPr lang="en-US" sz="3600" dirty="0"/>
          </a:p>
          <a:p>
            <a:pPr marL="342900" indent="-342900" algn="l">
              <a:buClr>
                <a:srgbClr val="1A71A6"/>
              </a:buClr>
              <a:buFont typeface="Arial" panose="020B0604020202020204" pitchFamily="34" charset="0"/>
              <a:buChar char="•"/>
            </a:pPr>
            <a:r>
              <a:rPr lang="en-US" sz="3600" dirty="0"/>
              <a:t>Post-assessment survey deployment:</a:t>
            </a:r>
          </a:p>
          <a:p>
            <a:pPr marL="800100" lvl="1" indent="-342900" algn="l">
              <a:buClr>
                <a:srgbClr val="1A71A6"/>
              </a:buClr>
              <a:buFont typeface="Arial" panose="020B0604020202020204" pitchFamily="34" charset="0"/>
              <a:buChar char="•"/>
            </a:pPr>
            <a:r>
              <a:rPr lang="en-US" sz="3600" dirty="0"/>
              <a:t>Cohort 1: August 14-31, 2018 </a:t>
            </a:r>
          </a:p>
          <a:p>
            <a:pPr marL="800100" lvl="1" indent="-342900" algn="l">
              <a:buClr>
                <a:srgbClr val="1A71A6"/>
              </a:buClr>
              <a:buFont typeface="Arial" panose="020B0604020202020204" pitchFamily="34" charset="0"/>
              <a:buChar char="•"/>
            </a:pPr>
            <a:r>
              <a:rPr lang="en-US" sz="3600" dirty="0"/>
              <a:t>Cohort 2: August 22-29, 2019</a:t>
            </a:r>
          </a:p>
          <a:p>
            <a:pPr marL="342900" indent="-342900" algn="l">
              <a:buClr>
                <a:srgbClr val="1A71A6"/>
              </a:buClr>
              <a:buFont typeface="Arial" panose="020B0604020202020204" pitchFamily="34" charset="0"/>
              <a:buChar char="•"/>
            </a:pPr>
            <a:endParaRPr lang="en-US" sz="3600" dirty="0"/>
          </a:p>
          <a:p>
            <a:pPr marL="342900" indent="-342900" algn="l">
              <a:buClr>
                <a:srgbClr val="1A71A6"/>
              </a:buClr>
              <a:buFont typeface="Arial" panose="020B0604020202020204" pitchFamily="34" charset="0"/>
              <a:buChar char="•"/>
            </a:pPr>
            <a:r>
              <a:rPr lang="en-US" sz="3600" dirty="0"/>
              <a:t>Used the Wilcoxon Signed Ranks Test for each cohort to determine if there was statistically significant difference in the self-reported research confidence of the fellows before and after the RTI workshop</a:t>
            </a:r>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932620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extLst>
              <p:ext uri="{D42A27DB-BD31-4B8C-83A1-F6EECF244321}">
                <p14:modId xmlns:p14="http://schemas.microsoft.com/office/powerpoint/2010/main" val="2785746524"/>
              </p:ext>
            </p:extLst>
          </p:nvPr>
        </p:nvGraphicFramePr>
        <p:xfrm>
          <a:off x="145141" y="1034945"/>
          <a:ext cx="11901715" cy="4788109"/>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1152940">
                  <a:extLst>
                    <a:ext uri="{9D8B030D-6E8A-4147-A177-3AD203B41FA5}">
                      <a16:colId xmlns:a16="http://schemas.microsoft.com/office/drawing/2014/main" val="2076232294"/>
                    </a:ext>
                  </a:extLst>
                </a:gridCol>
                <a:gridCol w="655982">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351058">
                <a:tc>
                  <a:txBody>
                    <a:bodyPr/>
                    <a:lstStyle/>
                    <a:p>
                      <a:pPr marL="0" indent="0">
                        <a:buNone/>
                      </a:pPr>
                      <a:r>
                        <a:rPr lang="en-US" dirty="0"/>
                        <a:t>1. Turning my topic into a question.</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-3.087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dirty="0"/>
                        <a:t>-3.491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118415786"/>
                  </a:ext>
                </a:extLst>
              </a:tr>
              <a:tr h="351058">
                <a:tc>
                  <a:txBody>
                    <a:bodyPr/>
                    <a:lstStyle/>
                    <a:p>
                      <a:r>
                        <a:rPr lang="en-US" dirty="0"/>
                        <a:t>2. Designing a project to answer my question.</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-3.815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881518039"/>
                  </a:ext>
                </a:extLst>
              </a:tr>
              <a:tr h="351058">
                <a:tc>
                  <a:txBody>
                    <a:bodyPr/>
                    <a:lstStyle/>
                    <a:p>
                      <a:r>
                        <a:rPr lang="en-US" dirty="0"/>
                        <a:t>3. Selecting methods and procedures for my question.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-3.352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-3.971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91751503"/>
                  </a:ext>
                </a:extLst>
              </a:tr>
              <a:tr h="351058">
                <a:tc>
                  <a:txBody>
                    <a:bodyPr/>
                    <a:lstStyle/>
                    <a:p>
                      <a:r>
                        <a:rPr lang="en-US" dirty="0"/>
                        <a:t>4. Developing plan and timeline for my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-1.973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877319743"/>
                  </a:ext>
                </a:extLst>
              </a:tr>
              <a:tr h="614351">
                <a:tc>
                  <a:txBody>
                    <a:bodyPr/>
                    <a:lstStyle/>
                    <a:p>
                      <a:r>
                        <a:rPr lang="en-US" sz="1800" kern="1200" dirty="0">
                          <a:solidFill>
                            <a:schemeClr val="dk1"/>
                          </a:solidFill>
                          <a:effectLst/>
                          <a:latin typeface="+mn-lt"/>
                          <a:ea typeface="+mn-ea"/>
                          <a:cs typeface="+mn-cs"/>
                        </a:rPr>
                        <a:t>5. Identifying appropriate information sources in which to conduct my literature search.</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-2.221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5" y="235207"/>
            <a:ext cx="11611429" cy="523220"/>
          </a:xfrm>
          <a:prstGeom prst="rect">
            <a:avLst/>
          </a:prstGeom>
          <a:noFill/>
        </p:spPr>
        <p:txBody>
          <a:bodyPr wrap="square" rtlCol="0">
            <a:spAutoFit/>
          </a:bodyPr>
          <a:lstStyle/>
          <a:p>
            <a:pPr algn="ctr"/>
            <a:r>
              <a:rPr lang="en-US" sz="2800" dirty="0"/>
              <a:t>Fellows’ Research Confidence Levels Before and After Workshop (1)</a:t>
            </a:r>
            <a:endParaRPr lang="en-US" sz="2800" dirty="0">
              <a:solidFill>
                <a:srgbClr val="FF0000"/>
              </a:solidFill>
            </a:endParaRPr>
          </a:p>
        </p:txBody>
      </p:sp>
    </p:spTree>
    <p:extLst>
      <p:ext uri="{BB962C8B-B14F-4D97-AF65-F5344CB8AC3E}">
        <p14:creationId xmlns:p14="http://schemas.microsoft.com/office/powerpoint/2010/main" val="10937234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12017</TotalTime>
  <Words>3992</Words>
  <Application>Microsoft Office PowerPoint</Application>
  <PresentationFormat>Widescreen</PresentationFormat>
  <Paragraphs>763</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Research Training Institute (RTI) Assessment Results Two Years After: Building a Research Support System for Health Sciences Librarian-Researchers</vt:lpstr>
      <vt:lpstr>Goals of MLA Research Training Institute</vt:lpstr>
      <vt:lpstr>Features of the Research Training Institute</vt:lpstr>
      <vt:lpstr>RTI Cohorts</vt:lpstr>
      <vt:lpstr>Research Questions</vt:lpstr>
      <vt:lpstr>PowerPoint Presentation</vt:lpstr>
      <vt:lpstr>PowerPoint Presentation</vt:lpstr>
      <vt:lpstr>Confidence Levels of Participants</vt:lpstr>
      <vt:lpstr>PowerPoint Presentation</vt:lpstr>
      <vt:lpstr>PowerPoint Presentation</vt:lpstr>
      <vt:lpstr>PowerPoint Presentation</vt:lpstr>
      <vt:lpstr>PowerPoint Presentation</vt:lpstr>
      <vt:lpstr>PowerPoint Presentation</vt:lpstr>
      <vt:lpstr>Research Progress of Cohort 1 </vt:lpstr>
      <vt:lpstr>Research Progress of Cohort 2</vt:lpstr>
      <vt:lpstr>PowerPoint Presentation</vt:lpstr>
      <vt:lpstr>Conclusions</vt:lpstr>
      <vt:lpstr>Reference</vt:lpstr>
      <vt:lpstr>Comments/Questions?</vt:lpstr>
      <vt:lpstr>RTI Program Features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Training Institute</dc:title>
  <dc:creator>Susan Lessick</dc:creator>
  <cp:lastModifiedBy>Susan Talmage</cp:lastModifiedBy>
  <cp:revision>217</cp:revision>
  <cp:lastPrinted>2019-06-04T15:26:22Z</cp:lastPrinted>
  <dcterms:created xsi:type="dcterms:W3CDTF">2019-04-09T22:53:40Z</dcterms:created>
  <dcterms:modified xsi:type="dcterms:W3CDTF">2020-08-28T15:19:56Z</dcterms:modified>
</cp:coreProperties>
</file>