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77" r:id="rId2"/>
    <p:sldId id="312" r:id="rId3"/>
    <p:sldId id="325" r:id="rId4"/>
    <p:sldId id="326" r:id="rId5"/>
    <p:sldId id="327" r:id="rId6"/>
    <p:sldId id="328" r:id="rId7"/>
    <p:sldId id="329" r:id="rId8"/>
    <p:sldId id="320" r:id="rId9"/>
    <p:sldId id="323" r:id="rId10"/>
    <p:sldId id="330" r:id="rId11"/>
    <p:sldId id="291" r:id="rId12"/>
    <p:sldId id="310" r:id="rId13"/>
    <p:sldId id="298" r:id="rId14"/>
    <p:sldId id="316" r:id="rId15"/>
    <p:sldId id="317" r:id="rId16"/>
    <p:sldId id="331" r:id="rId17"/>
    <p:sldId id="324" r:id="rId18"/>
    <p:sldId id="313" r:id="rId19"/>
    <p:sldId id="315" r:id="rId20"/>
    <p:sldId id="318" r:id="rId21"/>
    <p:sldId id="274" r:id="rId22"/>
    <p:sldId id="295" r:id="rId23"/>
  </p:sldIdLst>
  <p:sldSz cx="12192000" cy="6858000"/>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B3D7"/>
    <a:srgbClr val="49DCCC"/>
    <a:srgbClr val="3DE290"/>
    <a:srgbClr val="E6FCED"/>
    <a:srgbClr val="39EB29"/>
    <a:srgbClr val="A9F415"/>
    <a:srgbClr val="FBEE07"/>
    <a:srgbClr val="CEE1E4"/>
    <a:srgbClr val="CAFCFF"/>
    <a:srgbClr val="C6F6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81" autoAdjust="0"/>
    <p:restoredTop sz="75510" autoAdjust="0"/>
  </p:normalViewPr>
  <p:slideViewPr>
    <p:cSldViewPr snapToGrid="0" snapToObjects="1">
      <p:cViewPr varScale="1">
        <p:scale>
          <a:sx n="95" d="100"/>
          <a:sy n="95" d="100"/>
        </p:scale>
        <p:origin x="1410" y="9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8462ED-F474-43D9-81B3-BB6AE3E80626}" type="doc">
      <dgm:prSet loTypeId="urn:microsoft.com/office/officeart/2009/3/layout/StepUpProcess" loCatId="process" qsTypeId="urn:microsoft.com/office/officeart/2005/8/quickstyle/simple1" qsCatId="simple" csTypeId="urn:microsoft.com/office/officeart/2005/8/colors/colorful4" csCatId="colorful" phldr="1"/>
      <dgm:spPr/>
    </dgm:pt>
    <dgm:pt modelId="{B5690BEA-D812-4A62-B1F2-8C7EBDFFA54E}">
      <dgm:prSet phldrT="[Text]"/>
      <dgm:spPr/>
      <dgm:t>
        <a:bodyPr/>
        <a:lstStyle/>
        <a:p>
          <a:r>
            <a:rPr lang="en-US" dirty="0"/>
            <a:t>Problem Identified</a:t>
          </a:r>
        </a:p>
      </dgm:t>
    </dgm:pt>
    <dgm:pt modelId="{11BBA914-DAF1-418A-B9CA-811EB5B0767D}" type="parTrans" cxnId="{B42082A6-6639-42D8-9A5F-E862F1061DC5}">
      <dgm:prSet/>
      <dgm:spPr/>
      <dgm:t>
        <a:bodyPr/>
        <a:lstStyle/>
        <a:p>
          <a:endParaRPr lang="en-US"/>
        </a:p>
      </dgm:t>
    </dgm:pt>
    <dgm:pt modelId="{416345CF-FDEE-48CD-97F1-591AAC4A2C69}" type="sibTrans" cxnId="{B42082A6-6639-42D8-9A5F-E862F1061DC5}">
      <dgm:prSet/>
      <dgm:spPr/>
      <dgm:t>
        <a:bodyPr/>
        <a:lstStyle/>
        <a:p>
          <a:endParaRPr lang="en-US"/>
        </a:p>
      </dgm:t>
    </dgm:pt>
    <dgm:pt modelId="{059433CC-7D28-4834-B731-5EAF1C9F0901}">
      <dgm:prSet phldrT="[Text]"/>
      <dgm:spPr/>
      <dgm:t>
        <a:bodyPr/>
        <a:lstStyle/>
        <a:p>
          <a:r>
            <a:rPr lang="en-US" dirty="0"/>
            <a:t>Literature Review</a:t>
          </a:r>
        </a:p>
      </dgm:t>
    </dgm:pt>
    <dgm:pt modelId="{55F37C68-E0C9-42FF-9DA0-114E5F23C5EB}" type="parTrans" cxnId="{D739240E-CE42-44CC-8A4E-3EAC29393C51}">
      <dgm:prSet/>
      <dgm:spPr/>
      <dgm:t>
        <a:bodyPr/>
        <a:lstStyle/>
        <a:p>
          <a:endParaRPr lang="en-US"/>
        </a:p>
      </dgm:t>
    </dgm:pt>
    <dgm:pt modelId="{C94F9CBF-68BA-43D7-8184-B7512A8C1161}" type="sibTrans" cxnId="{D739240E-CE42-44CC-8A4E-3EAC29393C51}">
      <dgm:prSet/>
      <dgm:spPr/>
      <dgm:t>
        <a:bodyPr/>
        <a:lstStyle/>
        <a:p>
          <a:endParaRPr lang="en-US"/>
        </a:p>
      </dgm:t>
    </dgm:pt>
    <dgm:pt modelId="{FE016A98-2BDE-4FC1-89B4-1433794C0CC1}">
      <dgm:prSet phldrT="[Text]"/>
      <dgm:spPr/>
      <dgm:t>
        <a:bodyPr/>
        <a:lstStyle/>
        <a:p>
          <a:r>
            <a:rPr lang="en-US" dirty="0"/>
            <a:t>Research Method Design</a:t>
          </a:r>
        </a:p>
      </dgm:t>
    </dgm:pt>
    <dgm:pt modelId="{B59C46ED-0017-4E45-82D1-D2A261D96B62}" type="parTrans" cxnId="{ED50128D-47FD-443E-B800-D4D6ABDD30E1}">
      <dgm:prSet/>
      <dgm:spPr/>
      <dgm:t>
        <a:bodyPr/>
        <a:lstStyle/>
        <a:p>
          <a:endParaRPr lang="en-US"/>
        </a:p>
      </dgm:t>
    </dgm:pt>
    <dgm:pt modelId="{FB973E5D-B40C-4EEC-AB9D-BB33D229FC53}" type="sibTrans" cxnId="{ED50128D-47FD-443E-B800-D4D6ABDD30E1}">
      <dgm:prSet/>
      <dgm:spPr/>
      <dgm:t>
        <a:bodyPr/>
        <a:lstStyle/>
        <a:p>
          <a:endParaRPr lang="en-US"/>
        </a:p>
      </dgm:t>
    </dgm:pt>
    <dgm:pt modelId="{02ECDE80-1BF8-406D-A661-4CAF797A564D}">
      <dgm:prSet phldrT="[Text]"/>
      <dgm:spPr/>
      <dgm:t>
        <a:bodyPr/>
        <a:lstStyle/>
        <a:p>
          <a:r>
            <a:rPr lang="en-US" dirty="0"/>
            <a:t>IRB Approval (if applicable)</a:t>
          </a:r>
        </a:p>
      </dgm:t>
    </dgm:pt>
    <dgm:pt modelId="{19473EA3-71FE-4019-99B5-A2D46BDC7ED2}" type="parTrans" cxnId="{5652F40E-4CEF-494A-98F9-C634D080EC54}">
      <dgm:prSet/>
      <dgm:spPr/>
      <dgm:t>
        <a:bodyPr/>
        <a:lstStyle/>
        <a:p>
          <a:endParaRPr lang="en-US"/>
        </a:p>
      </dgm:t>
    </dgm:pt>
    <dgm:pt modelId="{3CA404D7-A108-4253-922D-B88D8DCD41F1}" type="sibTrans" cxnId="{5652F40E-4CEF-494A-98F9-C634D080EC54}">
      <dgm:prSet/>
      <dgm:spPr/>
      <dgm:t>
        <a:bodyPr/>
        <a:lstStyle/>
        <a:p>
          <a:endParaRPr lang="en-US"/>
        </a:p>
      </dgm:t>
    </dgm:pt>
    <dgm:pt modelId="{7DD353A8-B610-4071-9CF6-D543FE6E1B8C}">
      <dgm:prSet phldrT="[Text]"/>
      <dgm:spPr/>
      <dgm:t>
        <a:bodyPr/>
        <a:lstStyle/>
        <a:p>
          <a:r>
            <a:rPr lang="en-US" dirty="0"/>
            <a:t>Data Collection</a:t>
          </a:r>
        </a:p>
      </dgm:t>
    </dgm:pt>
    <dgm:pt modelId="{CF2E53A3-BAF7-4E36-8B38-8655FFA11CF9}" type="parTrans" cxnId="{FBDF23EE-A86F-4E3C-96D1-AE42A9CF4E70}">
      <dgm:prSet/>
      <dgm:spPr/>
      <dgm:t>
        <a:bodyPr/>
        <a:lstStyle/>
        <a:p>
          <a:endParaRPr lang="en-US"/>
        </a:p>
      </dgm:t>
    </dgm:pt>
    <dgm:pt modelId="{59898864-3953-4F7E-839F-D0259CC6A0FB}" type="sibTrans" cxnId="{FBDF23EE-A86F-4E3C-96D1-AE42A9CF4E70}">
      <dgm:prSet/>
      <dgm:spPr/>
      <dgm:t>
        <a:bodyPr/>
        <a:lstStyle/>
        <a:p>
          <a:endParaRPr lang="en-US"/>
        </a:p>
      </dgm:t>
    </dgm:pt>
    <dgm:pt modelId="{922B7C41-12AB-40FC-B2BE-4A88BA06B4FB}">
      <dgm:prSet phldrT="[Text]"/>
      <dgm:spPr/>
      <dgm:t>
        <a:bodyPr/>
        <a:lstStyle/>
        <a:p>
          <a:r>
            <a:rPr lang="en-US" dirty="0"/>
            <a:t>Research Questions</a:t>
          </a:r>
        </a:p>
      </dgm:t>
    </dgm:pt>
    <dgm:pt modelId="{036386BB-DBA7-407B-BC7D-7686F1ED5EF3}" type="parTrans" cxnId="{488201F4-9CA8-4A65-8FD4-E580C9548178}">
      <dgm:prSet/>
      <dgm:spPr/>
      <dgm:t>
        <a:bodyPr/>
        <a:lstStyle/>
        <a:p>
          <a:endParaRPr lang="en-US"/>
        </a:p>
      </dgm:t>
    </dgm:pt>
    <dgm:pt modelId="{C958E34F-6BFA-4FD4-B11C-A81EAEEF27E1}" type="sibTrans" cxnId="{488201F4-9CA8-4A65-8FD4-E580C9548178}">
      <dgm:prSet/>
      <dgm:spPr/>
      <dgm:t>
        <a:bodyPr/>
        <a:lstStyle/>
        <a:p>
          <a:endParaRPr lang="en-US"/>
        </a:p>
      </dgm:t>
    </dgm:pt>
    <dgm:pt modelId="{776A659D-D5EF-474C-BA25-E99C1B37DEEB}">
      <dgm:prSet phldrT="[Text]"/>
      <dgm:spPr/>
      <dgm:t>
        <a:bodyPr/>
        <a:lstStyle/>
        <a:p>
          <a:r>
            <a:rPr lang="en-US" dirty="0"/>
            <a:t>Write-Up</a:t>
          </a:r>
        </a:p>
      </dgm:t>
    </dgm:pt>
    <dgm:pt modelId="{1D890672-C543-436C-9FFD-EF6A389F6EBA}" type="parTrans" cxnId="{8F215200-DFE7-4FAD-8BCE-532A031865C7}">
      <dgm:prSet/>
      <dgm:spPr/>
      <dgm:t>
        <a:bodyPr/>
        <a:lstStyle/>
        <a:p>
          <a:endParaRPr lang="en-US"/>
        </a:p>
      </dgm:t>
    </dgm:pt>
    <dgm:pt modelId="{470352C3-4503-49F8-9312-8C2A69EC75E4}" type="sibTrans" cxnId="{8F215200-DFE7-4FAD-8BCE-532A031865C7}">
      <dgm:prSet/>
      <dgm:spPr/>
      <dgm:t>
        <a:bodyPr/>
        <a:lstStyle/>
        <a:p>
          <a:endParaRPr lang="en-US"/>
        </a:p>
      </dgm:t>
    </dgm:pt>
    <dgm:pt modelId="{076A0BFC-0A8F-4A32-9253-7B6BABE846D0}">
      <dgm:prSet phldrT="[Text]"/>
      <dgm:spPr/>
      <dgm:t>
        <a:bodyPr/>
        <a:lstStyle/>
        <a:p>
          <a:r>
            <a:rPr lang="en-US" dirty="0"/>
            <a:t>Data Analysis</a:t>
          </a:r>
        </a:p>
      </dgm:t>
    </dgm:pt>
    <dgm:pt modelId="{C61459F3-C917-4341-81B7-E2C5D7A098D4}" type="sibTrans" cxnId="{98A4C0ED-D713-48BA-8972-63D1B366E24C}">
      <dgm:prSet/>
      <dgm:spPr/>
      <dgm:t>
        <a:bodyPr/>
        <a:lstStyle/>
        <a:p>
          <a:endParaRPr lang="en-US"/>
        </a:p>
      </dgm:t>
    </dgm:pt>
    <dgm:pt modelId="{6ACCC516-BF6A-4B8D-A2DA-0AE17D93B4C1}" type="parTrans" cxnId="{98A4C0ED-D713-48BA-8972-63D1B366E24C}">
      <dgm:prSet/>
      <dgm:spPr/>
      <dgm:t>
        <a:bodyPr/>
        <a:lstStyle/>
        <a:p>
          <a:endParaRPr lang="en-US"/>
        </a:p>
      </dgm:t>
    </dgm:pt>
    <dgm:pt modelId="{B375D6FF-3F31-45C2-943A-47273443B1BF}" type="pres">
      <dgm:prSet presAssocID="{148462ED-F474-43D9-81B3-BB6AE3E80626}" presName="rootnode" presStyleCnt="0">
        <dgm:presLayoutVars>
          <dgm:chMax/>
          <dgm:chPref/>
          <dgm:dir/>
          <dgm:animLvl val="lvl"/>
        </dgm:presLayoutVars>
      </dgm:prSet>
      <dgm:spPr/>
    </dgm:pt>
    <dgm:pt modelId="{CE534DB2-327E-458F-8C25-ECE738081068}" type="pres">
      <dgm:prSet presAssocID="{B5690BEA-D812-4A62-B1F2-8C7EBDFFA54E}" presName="composite" presStyleCnt="0"/>
      <dgm:spPr/>
    </dgm:pt>
    <dgm:pt modelId="{0FE5FAC1-CDA8-4852-AB13-52579D378F97}" type="pres">
      <dgm:prSet presAssocID="{B5690BEA-D812-4A62-B1F2-8C7EBDFFA54E}" presName="LShape" presStyleLbl="alignNode1" presStyleIdx="0" presStyleCnt="15"/>
      <dgm:spPr/>
    </dgm:pt>
    <dgm:pt modelId="{2A22E188-49F3-4588-ABF1-0D1757A65411}" type="pres">
      <dgm:prSet presAssocID="{B5690BEA-D812-4A62-B1F2-8C7EBDFFA54E}" presName="ParentText" presStyleLbl="revTx" presStyleIdx="0" presStyleCnt="8">
        <dgm:presLayoutVars>
          <dgm:chMax val="0"/>
          <dgm:chPref val="0"/>
          <dgm:bulletEnabled val="1"/>
        </dgm:presLayoutVars>
      </dgm:prSet>
      <dgm:spPr/>
      <dgm:t>
        <a:bodyPr/>
        <a:lstStyle/>
        <a:p>
          <a:endParaRPr lang="en-US"/>
        </a:p>
      </dgm:t>
    </dgm:pt>
    <dgm:pt modelId="{5A2CD64A-514F-42E5-A0F9-7D9CF51085E4}" type="pres">
      <dgm:prSet presAssocID="{B5690BEA-D812-4A62-B1F2-8C7EBDFFA54E}" presName="Triangle" presStyleLbl="alignNode1" presStyleIdx="1" presStyleCnt="15"/>
      <dgm:spPr/>
    </dgm:pt>
    <dgm:pt modelId="{2BD7C32C-DF29-4349-8EBF-66C5B37A0844}" type="pres">
      <dgm:prSet presAssocID="{416345CF-FDEE-48CD-97F1-591AAC4A2C69}" presName="sibTrans" presStyleCnt="0"/>
      <dgm:spPr/>
    </dgm:pt>
    <dgm:pt modelId="{D769AD2B-3921-409A-82AA-8BC72B7C1DA9}" type="pres">
      <dgm:prSet presAssocID="{416345CF-FDEE-48CD-97F1-591AAC4A2C69}" presName="space" presStyleCnt="0"/>
      <dgm:spPr/>
    </dgm:pt>
    <dgm:pt modelId="{4145EE09-1B3D-48BE-9996-7D38F0CDBBC2}" type="pres">
      <dgm:prSet presAssocID="{922B7C41-12AB-40FC-B2BE-4A88BA06B4FB}" presName="composite" presStyleCnt="0"/>
      <dgm:spPr/>
    </dgm:pt>
    <dgm:pt modelId="{74D08680-FF7B-48F3-9145-3E9A40CBFE46}" type="pres">
      <dgm:prSet presAssocID="{922B7C41-12AB-40FC-B2BE-4A88BA06B4FB}" presName="LShape" presStyleLbl="alignNode1" presStyleIdx="2" presStyleCnt="15"/>
      <dgm:spPr/>
    </dgm:pt>
    <dgm:pt modelId="{E4A16766-8750-4D93-A5E5-3DA8EB4C1D7A}" type="pres">
      <dgm:prSet presAssocID="{922B7C41-12AB-40FC-B2BE-4A88BA06B4FB}" presName="ParentText" presStyleLbl="revTx" presStyleIdx="1" presStyleCnt="8">
        <dgm:presLayoutVars>
          <dgm:chMax val="0"/>
          <dgm:chPref val="0"/>
          <dgm:bulletEnabled val="1"/>
        </dgm:presLayoutVars>
      </dgm:prSet>
      <dgm:spPr/>
      <dgm:t>
        <a:bodyPr/>
        <a:lstStyle/>
        <a:p>
          <a:endParaRPr lang="en-US"/>
        </a:p>
      </dgm:t>
    </dgm:pt>
    <dgm:pt modelId="{A192D073-9857-48DF-829B-72DFC63F418F}" type="pres">
      <dgm:prSet presAssocID="{922B7C41-12AB-40FC-B2BE-4A88BA06B4FB}" presName="Triangle" presStyleLbl="alignNode1" presStyleIdx="3" presStyleCnt="15"/>
      <dgm:spPr/>
    </dgm:pt>
    <dgm:pt modelId="{CA17A30B-A30E-405C-A5BE-1CC2808DB503}" type="pres">
      <dgm:prSet presAssocID="{C958E34F-6BFA-4FD4-B11C-A81EAEEF27E1}" presName="sibTrans" presStyleCnt="0"/>
      <dgm:spPr/>
    </dgm:pt>
    <dgm:pt modelId="{230DB117-DEFE-4510-A8FF-E88BF6E5ADF9}" type="pres">
      <dgm:prSet presAssocID="{C958E34F-6BFA-4FD4-B11C-A81EAEEF27E1}" presName="space" presStyleCnt="0"/>
      <dgm:spPr/>
    </dgm:pt>
    <dgm:pt modelId="{29D5FAA7-9866-47C0-B645-6A3E71998029}" type="pres">
      <dgm:prSet presAssocID="{059433CC-7D28-4834-B731-5EAF1C9F0901}" presName="composite" presStyleCnt="0"/>
      <dgm:spPr/>
    </dgm:pt>
    <dgm:pt modelId="{A31177EC-158C-4DDC-9D57-CD1DDC64CD38}" type="pres">
      <dgm:prSet presAssocID="{059433CC-7D28-4834-B731-5EAF1C9F0901}" presName="LShape" presStyleLbl="alignNode1" presStyleIdx="4" presStyleCnt="15"/>
      <dgm:spPr/>
    </dgm:pt>
    <dgm:pt modelId="{AFB1CF0E-76A0-4581-AC52-937F2B0883C2}" type="pres">
      <dgm:prSet presAssocID="{059433CC-7D28-4834-B731-5EAF1C9F0901}" presName="ParentText" presStyleLbl="revTx" presStyleIdx="2" presStyleCnt="8">
        <dgm:presLayoutVars>
          <dgm:chMax val="0"/>
          <dgm:chPref val="0"/>
          <dgm:bulletEnabled val="1"/>
        </dgm:presLayoutVars>
      </dgm:prSet>
      <dgm:spPr/>
      <dgm:t>
        <a:bodyPr/>
        <a:lstStyle/>
        <a:p>
          <a:endParaRPr lang="en-US"/>
        </a:p>
      </dgm:t>
    </dgm:pt>
    <dgm:pt modelId="{F89B987A-8F3B-49EA-8FAF-1826462D4297}" type="pres">
      <dgm:prSet presAssocID="{059433CC-7D28-4834-B731-5EAF1C9F0901}" presName="Triangle" presStyleLbl="alignNode1" presStyleIdx="5" presStyleCnt="15"/>
      <dgm:spPr/>
    </dgm:pt>
    <dgm:pt modelId="{08AD76E2-5B76-4531-BB6C-BC147B6903AB}" type="pres">
      <dgm:prSet presAssocID="{C94F9CBF-68BA-43D7-8184-B7512A8C1161}" presName="sibTrans" presStyleCnt="0"/>
      <dgm:spPr/>
    </dgm:pt>
    <dgm:pt modelId="{AA733278-3BD4-4195-9C8E-6C2FD750AAB2}" type="pres">
      <dgm:prSet presAssocID="{C94F9CBF-68BA-43D7-8184-B7512A8C1161}" presName="space" presStyleCnt="0"/>
      <dgm:spPr/>
    </dgm:pt>
    <dgm:pt modelId="{3A838245-5C89-4892-9954-7F2F233B31A5}" type="pres">
      <dgm:prSet presAssocID="{FE016A98-2BDE-4FC1-89B4-1433794C0CC1}" presName="composite" presStyleCnt="0"/>
      <dgm:spPr/>
    </dgm:pt>
    <dgm:pt modelId="{E3E0CF2E-6ED2-4F36-A13C-62A81117466C}" type="pres">
      <dgm:prSet presAssocID="{FE016A98-2BDE-4FC1-89B4-1433794C0CC1}" presName="LShape" presStyleLbl="alignNode1" presStyleIdx="6" presStyleCnt="15"/>
      <dgm:spPr/>
    </dgm:pt>
    <dgm:pt modelId="{51DF5621-D957-4313-8AFB-29E262925C47}" type="pres">
      <dgm:prSet presAssocID="{FE016A98-2BDE-4FC1-89B4-1433794C0CC1}" presName="ParentText" presStyleLbl="revTx" presStyleIdx="3" presStyleCnt="8">
        <dgm:presLayoutVars>
          <dgm:chMax val="0"/>
          <dgm:chPref val="0"/>
          <dgm:bulletEnabled val="1"/>
        </dgm:presLayoutVars>
      </dgm:prSet>
      <dgm:spPr/>
      <dgm:t>
        <a:bodyPr/>
        <a:lstStyle/>
        <a:p>
          <a:endParaRPr lang="en-US"/>
        </a:p>
      </dgm:t>
    </dgm:pt>
    <dgm:pt modelId="{03F5044D-DDA6-4AAE-B17A-BC34C5C0BB08}" type="pres">
      <dgm:prSet presAssocID="{FE016A98-2BDE-4FC1-89B4-1433794C0CC1}" presName="Triangle" presStyleLbl="alignNode1" presStyleIdx="7" presStyleCnt="15"/>
      <dgm:spPr/>
    </dgm:pt>
    <dgm:pt modelId="{61802EF3-8B3B-489D-AADD-5FE3E19F4AA8}" type="pres">
      <dgm:prSet presAssocID="{FB973E5D-B40C-4EEC-AB9D-BB33D229FC53}" presName="sibTrans" presStyleCnt="0"/>
      <dgm:spPr/>
    </dgm:pt>
    <dgm:pt modelId="{6628C960-7C72-4C4F-9ACC-EC14669734F9}" type="pres">
      <dgm:prSet presAssocID="{FB973E5D-B40C-4EEC-AB9D-BB33D229FC53}" presName="space" presStyleCnt="0"/>
      <dgm:spPr/>
    </dgm:pt>
    <dgm:pt modelId="{5119D2E7-495B-46F2-950B-6F3FCA8F8361}" type="pres">
      <dgm:prSet presAssocID="{02ECDE80-1BF8-406D-A661-4CAF797A564D}" presName="composite" presStyleCnt="0"/>
      <dgm:spPr/>
    </dgm:pt>
    <dgm:pt modelId="{60BBC7C8-8D68-4C78-A060-AFDF0C45739B}" type="pres">
      <dgm:prSet presAssocID="{02ECDE80-1BF8-406D-A661-4CAF797A564D}" presName="LShape" presStyleLbl="alignNode1" presStyleIdx="8" presStyleCnt="15"/>
      <dgm:spPr/>
    </dgm:pt>
    <dgm:pt modelId="{33FC7B4F-C9C2-4C79-AE3A-D939DF866D05}" type="pres">
      <dgm:prSet presAssocID="{02ECDE80-1BF8-406D-A661-4CAF797A564D}" presName="ParentText" presStyleLbl="revTx" presStyleIdx="4" presStyleCnt="8">
        <dgm:presLayoutVars>
          <dgm:chMax val="0"/>
          <dgm:chPref val="0"/>
          <dgm:bulletEnabled val="1"/>
        </dgm:presLayoutVars>
      </dgm:prSet>
      <dgm:spPr/>
      <dgm:t>
        <a:bodyPr/>
        <a:lstStyle/>
        <a:p>
          <a:endParaRPr lang="en-US"/>
        </a:p>
      </dgm:t>
    </dgm:pt>
    <dgm:pt modelId="{2644393E-A772-4FAD-86F6-C4D79FE356B1}" type="pres">
      <dgm:prSet presAssocID="{02ECDE80-1BF8-406D-A661-4CAF797A564D}" presName="Triangle" presStyleLbl="alignNode1" presStyleIdx="9" presStyleCnt="15"/>
      <dgm:spPr/>
    </dgm:pt>
    <dgm:pt modelId="{DC7E4A3C-CCA0-4FD8-B41E-31C8847D995C}" type="pres">
      <dgm:prSet presAssocID="{3CA404D7-A108-4253-922D-B88D8DCD41F1}" presName="sibTrans" presStyleCnt="0"/>
      <dgm:spPr/>
    </dgm:pt>
    <dgm:pt modelId="{89168426-2B2F-4339-829B-A2230072EAE1}" type="pres">
      <dgm:prSet presAssocID="{3CA404D7-A108-4253-922D-B88D8DCD41F1}" presName="space" presStyleCnt="0"/>
      <dgm:spPr/>
    </dgm:pt>
    <dgm:pt modelId="{34708338-C16F-4359-A5DD-128665EE234C}" type="pres">
      <dgm:prSet presAssocID="{7DD353A8-B610-4071-9CF6-D543FE6E1B8C}" presName="composite" presStyleCnt="0"/>
      <dgm:spPr/>
    </dgm:pt>
    <dgm:pt modelId="{99E5A63E-DC5F-4494-ACFE-9A7BAE49B2A5}" type="pres">
      <dgm:prSet presAssocID="{7DD353A8-B610-4071-9CF6-D543FE6E1B8C}" presName="LShape" presStyleLbl="alignNode1" presStyleIdx="10" presStyleCnt="15"/>
      <dgm:spPr/>
    </dgm:pt>
    <dgm:pt modelId="{86A1B1CE-6509-4951-AC23-196DE34EA909}" type="pres">
      <dgm:prSet presAssocID="{7DD353A8-B610-4071-9CF6-D543FE6E1B8C}" presName="ParentText" presStyleLbl="revTx" presStyleIdx="5" presStyleCnt="8">
        <dgm:presLayoutVars>
          <dgm:chMax val="0"/>
          <dgm:chPref val="0"/>
          <dgm:bulletEnabled val="1"/>
        </dgm:presLayoutVars>
      </dgm:prSet>
      <dgm:spPr/>
      <dgm:t>
        <a:bodyPr/>
        <a:lstStyle/>
        <a:p>
          <a:endParaRPr lang="en-US"/>
        </a:p>
      </dgm:t>
    </dgm:pt>
    <dgm:pt modelId="{E2BE5AE9-73C1-4626-8594-30ABE902BD7F}" type="pres">
      <dgm:prSet presAssocID="{7DD353A8-B610-4071-9CF6-D543FE6E1B8C}" presName="Triangle" presStyleLbl="alignNode1" presStyleIdx="11" presStyleCnt="15"/>
      <dgm:spPr/>
    </dgm:pt>
    <dgm:pt modelId="{BF33EA8E-30EB-4C8D-B5A8-D80B2967E2AA}" type="pres">
      <dgm:prSet presAssocID="{59898864-3953-4F7E-839F-D0259CC6A0FB}" presName="sibTrans" presStyleCnt="0"/>
      <dgm:spPr/>
    </dgm:pt>
    <dgm:pt modelId="{27400F64-4C35-42C2-96AF-547ACC43988D}" type="pres">
      <dgm:prSet presAssocID="{59898864-3953-4F7E-839F-D0259CC6A0FB}" presName="space" presStyleCnt="0"/>
      <dgm:spPr/>
    </dgm:pt>
    <dgm:pt modelId="{DD641D19-4A90-4D4D-AA7B-7FD1A42108A4}" type="pres">
      <dgm:prSet presAssocID="{076A0BFC-0A8F-4A32-9253-7B6BABE846D0}" presName="composite" presStyleCnt="0"/>
      <dgm:spPr/>
    </dgm:pt>
    <dgm:pt modelId="{E23289A9-D292-4B54-BD5B-AB3971B14FB4}" type="pres">
      <dgm:prSet presAssocID="{076A0BFC-0A8F-4A32-9253-7B6BABE846D0}" presName="LShape" presStyleLbl="alignNode1" presStyleIdx="12" presStyleCnt="15"/>
      <dgm:spPr/>
    </dgm:pt>
    <dgm:pt modelId="{16B87087-10FC-491F-BDD4-012F445945AD}" type="pres">
      <dgm:prSet presAssocID="{076A0BFC-0A8F-4A32-9253-7B6BABE846D0}" presName="ParentText" presStyleLbl="revTx" presStyleIdx="6" presStyleCnt="8">
        <dgm:presLayoutVars>
          <dgm:chMax val="0"/>
          <dgm:chPref val="0"/>
          <dgm:bulletEnabled val="1"/>
        </dgm:presLayoutVars>
      </dgm:prSet>
      <dgm:spPr/>
      <dgm:t>
        <a:bodyPr/>
        <a:lstStyle/>
        <a:p>
          <a:endParaRPr lang="en-US"/>
        </a:p>
      </dgm:t>
    </dgm:pt>
    <dgm:pt modelId="{EC355500-0A3A-474E-9CB6-DA57370DA15B}" type="pres">
      <dgm:prSet presAssocID="{076A0BFC-0A8F-4A32-9253-7B6BABE846D0}" presName="Triangle" presStyleLbl="alignNode1" presStyleIdx="13" presStyleCnt="15"/>
      <dgm:spPr/>
    </dgm:pt>
    <dgm:pt modelId="{3EE7592D-4E6D-43DC-9E34-074C05E5138D}" type="pres">
      <dgm:prSet presAssocID="{C61459F3-C917-4341-81B7-E2C5D7A098D4}" presName="sibTrans" presStyleCnt="0"/>
      <dgm:spPr/>
    </dgm:pt>
    <dgm:pt modelId="{C4AFE80F-9BCC-4B01-B017-DAD3B007BCFC}" type="pres">
      <dgm:prSet presAssocID="{C61459F3-C917-4341-81B7-E2C5D7A098D4}" presName="space" presStyleCnt="0"/>
      <dgm:spPr/>
    </dgm:pt>
    <dgm:pt modelId="{78772DDF-82AC-4353-A51D-3F412515D9F8}" type="pres">
      <dgm:prSet presAssocID="{776A659D-D5EF-474C-BA25-E99C1B37DEEB}" presName="composite" presStyleCnt="0"/>
      <dgm:spPr/>
    </dgm:pt>
    <dgm:pt modelId="{139DAA74-FE52-4012-AC2E-8D3FE6880666}" type="pres">
      <dgm:prSet presAssocID="{776A659D-D5EF-474C-BA25-E99C1B37DEEB}" presName="LShape" presStyleLbl="alignNode1" presStyleIdx="14" presStyleCnt="15"/>
      <dgm:spPr/>
    </dgm:pt>
    <dgm:pt modelId="{3701F513-2AD3-4384-818D-090D9132FC2F}" type="pres">
      <dgm:prSet presAssocID="{776A659D-D5EF-474C-BA25-E99C1B37DEEB}" presName="ParentText" presStyleLbl="revTx" presStyleIdx="7" presStyleCnt="8">
        <dgm:presLayoutVars>
          <dgm:chMax val="0"/>
          <dgm:chPref val="0"/>
          <dgm:bulletEnabled val="1"/>
        </dgm:presLayoutVars>
      </dgm:prSet>
      <dgm:spPr/>
      <dgm:t>
        <a:bodyPr/>
        <a:lstStyle/>
        <a:p>
          <a:endParaRPr lang="en-US"/>
        </a:p>
      </dgm:t>
    </dgm:pt>
  </dgm:ptLst>
  <dgm:cxnLst>
    <dgm:cxn modelId="{3900FD0F-DDFF-4DA7-83D6-10044FA1DE8D}" type="presOf" srcId="{076A0BFC-0A8F-4A32-9253-7B6BABE846D0}" destId="{16B87087-10FC-491F-BDD4-012F445945AD}" srcOrd="0" destOrd="0" presId="urn:microsoft.com/office/officeart/2009/3/layout/StepUpProcess"/>
    <dgm:cxn modelId="{FBDF23EE-A86F-4E3C-96D1-AE42A9CF4E70}" srcId="{148462ED-F474-43D9-81B3-BB6AE3E80626}" destId="{7DD353A8-B610-4071-9CF6-D543FE6E1B8C}" srcOrd="5" destOrd="0" parTransId="{CF2E53A3-BAF7-4E36-8B38-8655FFA11CF9}" sibTransId="{59898864-3953-4F7E-839F-D0259CC6A0FB}"/>
    <dgm:cxn modelId="{D739240E-CE42-44CC-8A4E-3EAC29393C51}" srcId="{148462ED-F474-43D9-81B3-BB6AE3E80626}" destId="{059433CC-7D28-4834-B731-5EAF1C9F0901}" srcOrd="2" destOrd="0" parTransId="{55F37C68-E0C9-42FF-9DA0-114E5F23C5EB}" sibTransId="{C94F9CBF-68BA-43D7-8184-B7512A8C1161}"/>
    <dgm:cxn modelId="{FEF3A945-B92A-4CFE-A3AA-33EA7F43A59F}" type="presOf" srcId="{02ECDE80-1BF8-406D-A661-4CAF797A564D}" destId="{33FC7B4F-C9C2-4C79-AE3A-D939DF866D05}" srcOrd="0" destOrd="0" presId="urn:microsoft.com/office/officeart/2009/3/layout/StepUpProcess"/>
    <dgm:cxn modelId="{1A4ED37F-922B-4B27-968E-2A730B453A69}" type="presOf" srcId="{148462ED-F474-43D9-81B3-BB6AE3E80626}" destId="{B375D6FF-3F31-45C2-943A-47273443B1BF}" srcOrd="0" destOrd="0" presId="urn:microsoft.com/office/officeart/2009/3/layout/StepUpProcess"/>
    <dgm:cxn modelId="{F9270123-0C2A-4F75-90BE-7B227B5337C5}" type="presOf" srcId="{776A659D-D5EF-474C-BA25-E99C1B37DEEB}" destId="{3701F513-2AD3-4384-818D-090D9132FC2F}" srcOrd="0" destOrd="0" presId="urn:microsoft.com/office/officeart/2009/3/layout/StepUpProcess"/>
    <dgm:cxn modelId="{F7793B2A-0977-42E7-849D-F93613EAB516}" type="presOf" srcId="{B5690BEA-D812-4A62-B1F2-8C7EBDFFA54E}" destId="{2A22E188-49F3-4588-ABF1-0D1757A65411}" srcOrd="0" destOrd="0" presId="urn:microsoft.com/office/officeart/2009/3/layout/StepUpProcess"/>
    <dgm:cxn modelId="{488201F4-9CA8-4A65-8FD4-E580C9548178}" srcId="{148462ED-F474-43D9-81B3-BB6AE3E80626}" destId="{922B7C41-12AB-40FC-B2BE-4A88BA06B4FB}" srcOrd="1" destOrd="0" parTransId="{036386BB-DBA7-407B-BC7D-7686F1ED5EF3}" sibTransId="{C958E34F-6BFA-4FD4-B11C-A81EAEEF27E1}"/>
    <dgm:cxn modelId="{EB3C13F3-C0AB-4CD5-8B12-83B0DCE13E0A}" type="presOf" srcId="{059433CC-7D28-4834-B731-5EAF1C9F0901}" destId="{AFB1CF0E-76A0-4581-AC52-937F2B0883C2}" srcOrd="0" destOrd="0" presId="urn:microsoft.com/office/officeart/2009/3/layout/StepUpProcess"/>
    <dgm:cxn modelId="{B42082A6-6639-42D8-9A5F-E862F1061DC5}" srcId="{148462ED-F474-43D9-81B3-BB6AE3E80626}" destId="{B5690BEA-D812-4A62-B1F2-8C7EBDFFA54E}" srcOrd="0" destOrd="0" parTransId="{11BBA914-DAF1-418A-B9CA-811EB5B0767D}" sibTransId="{416345CF-FDEE-48CD-97F1-591AAC4A2C69}"/>
    <dgm:cxn modelId="{BF4F1E01-1381-4BA3-9191-87E6BBD0C2D9}" type="presOf" srcId="{FE016A98-2BDE-4FC1-89B4-1433794C0CC1}" destId="{51DF5621-D957-4313-8AFB-29E262925C47}" srcOrd="0" destOrd="0" presId="urn:microsoft.com/office/officeart/2009/3/layout/StepUpProcess"/>
    <dgm:cxn modelId="{46463FEE-0418-496D-B38F-613D06E610F6}" type="presOf" srcId="{922B7C41-12AB-40FC-B2BE-4A88BA06B4FB}" destId="{E4A16766-8750-4D93-A5E5-3DA8EB4C1D7A}" srcOrd="0" destOrd="0" presId="urn:microsoft.com/office/officeart/2009/3/layout/StepUpProcess"/>
    <dgm:cxn modelId="{5652F40E-4CEF-494A-98F9-C634D080EC54}" srcId="{148462ED-F474-43D9-81B3-BB6AE3E80626}" destId="{02ECDE80-1BF8-406D-A661-4CAF797A564D}" srcOrd="4" destOrd="0" parTransId="{19473EA3-71FE-4019-99B5-A2D46BDC7ED2}" sibTransId="{3CA404D7-A108-4253-922D-B88D8DCD41F1}"/>
    <dgm:cxn modelId="{98A4C0ED-D713-48BA-8972-63D1B366E24C}" srcId="{148462ED-F474-43D9-81B3-BB6AE3E80626}" destId="{076A0BFC-0A8F-4A32-9253-7B6BABE846D0}" srcOrd="6" destOrd="0" parTransId="{6ACCC516-BF6A-4B8D-A2DA-0AE17D93B4C1}" sibTransId="{C61459F3-C917-4341-81B7-E2C5D7A098D4}"/>
    <dgm:cxn modelId="{90B0FCE1-FD65-49CF-AEFA-277746805D72}" type="presOf" srcId="{7DD353A8-B610-4071-9CF6-D543FE6E1B8C}" destId="{86A1B1CE-6509-4951-AC23-196DE34EA909}" srcOrd="0" destOrd="0" presId="urn:microsoft.com/office/officeart/2009/3/layout/StepUpProcess"/>
    <dgm:cxn modelId="{ED50128D-47FD-443E-B800-D4D6ABDD30E1}" srcId="{148462ED-F474-43D9-81B3-BB6AE3E80626}" destId="{FE016A98-2BDE-4FC1-89B4-1433794C0CC1}" srcOrd="3" destOrd="0" parTransId="{B59C46ED-0017-4E45-82D1-D2A261D96B62}" sibTransId="{FB973E5D-B40C-4EEC-AB9D-BB33D229FC53}"/>
    <dgm:cxn modelId="{8F215200-DFE7-4FAD-8BCE-532A031865C7}" srcId="{148462ED-F474-43D9-81B3-BB6AE3E80626}" destId="{776A659D-D5EF-474C-BA25-E99C1B37DEEB}" srcOrd="7" destOrd="0" parTransId="{1D890672-C543-436C-9FFD-EF6A389F6EBA}" sibTransId="{470352C3-4503-49F8-9312-8C2A69EC75E4}"/>
    <dgm:cxn modelId="{38E47BC1-F835-4DDC-BA00-5A0549B89A71}" type="presParOf" srcId="{B375D6FF-3F31-45C2-943A-47273443B1BF}" destId="{CE534DB2-327E-458F-8C25-ECE738081068}" srcOrd="0" destOrd="0" presId="urn:microsoft.com/office/officeart/2009/3/layout/StepUpProcess"/>
    <dgm:cxn modelId="{CB54D84F-B7A9-4D19-B68F-523D801574D7}" type="presParOf" srcId="{CE534DB2-327E-458F-8C25-ECE738081068}" destId="{0FE5FAC1-CDA8-4852-AB13-52579D378F97}" srcOrd="0" destOrd="0" presId="urn:microsoft.com/office/officeart/2009/3/layout/StepUpProcess"/>
    <dgm:cxn modelId="{04B68D7E-59E2-4FA9-9CD2-1938FDA85AF9}" type="presParOf" srcId="{CE534DB2-327E-458F-8C25-ECE738081068}" destId="{2A22E188-49F3-4588-ABF1-0D1757A65411}" srcOrd="1" destOrd="0" presId="urn:microsoft.com/office/officeart/2009/3/layout/StepUpProcess"/>
    <dgm:cxn modelId="{4B128F24-4D04-4AD9-BE81-C45E8924B8FA}" type="presParOf" srcId="{CE534DB2-327E-458F-8C25-ECE738081068}" destId="{5A2CD64A-514F-42E5-A0F9-7D9CF51085E4}" srcOrd="2" destOrd="0" presId="urn:microsoft.com/office/officeart/2009/3/layout/StepUpProcess"/>
    <dgm:cxn modelId="{11E400C0-C4E9-49DA-A256-DC6033C1E5E2}" type="presParOf" srcId="{B375D6FF-3F31-45C2-943A-47273443B1BF}" destId="{2BD7C32C-DF29-4349-8EBF-66C5B37A0844}" srcOrd="1" destOrd="0" presId="urn:microsoft.com/office/officeart/2009/3/layout/StepUpProcess"/>
    <dgm:cxn modelId="{B0AFC84F-D759-4C89-805A-3CBB7D65FD2F}" type="presParOf" srcId="{2BD7C32C-DF29-4349-8EBF-66C5B37A0844}" destId="{D769AD2B-3921-409A-82AA-8BC72B7C1DA9}" srcOrd="0" destOrd="0" presId="urn:microsoft.com/office/officeart/2009/3/layout/StepUpProcess"/>
    <dgm:cxn modelId="{1C3A4E9B-0E81-429B-AB5C-5433357A8A17}" type="presParOf" srcId="{B375D6FF-3F31-45C2-943A-47273443B1BF}" destId="{4145EE09-1B3D-48BE-9996-7D38F0CDBBC2}" srcOrd="2" destOrd="0" presId="urn:microsoft.com/office/officeart/2009/3/layout/StepUpProcess"/>
    <dgm:cxn modelId="{24D14EBD-8E63-4DA1-825F-7BF9318A63A1}" type="presParOf" srcId="{4145EE09-1B3D-48BE-9996-7D38F0CDBBC2}" destId="{74D08680-FF7B-48F3-9145-3E9A40CBFE46}" srcOrd="0" destOrd="0" presId="urn:microsoft.com/office/officeart/2009/3/layout/StepUpProcess"/>
    <dgm:cxn modelId="{CD391D66-2BD8-4585-941B-974E44B1FAF0}" type="presParOf" srcId="{4145EE09-1B3D-48BE-9996-7D38F0CDBBC2}" destId="{E4A16766-8750-4D93-A5E5-3DA8EB4C1D7A}" srcOrd="1" destOrd="0" presId="urn:microsoft.com/office/officeart/2009/3/layout/StepUpProcess"/>
    <dgm:cxn modelId="{C63C3E33-ACF0-4142-BF9B-9E1B76C17D07}" type="presParOf" srcId="{4145EE09-1B3D-48BE-9996-7D38F0CDBBC2}" destId="{A192D073-9857-48DF-829B-72DFC63F418F}" srcOrd="2" destOrd="0" presId="urn:microsoft.com/office/officeart/2009/3/layout/StepUpProcess"/>
    <dgm:cxn modelId="{2181477B-16AA-4BA4-990A-A2D4FED21B54}" type="presParOf" srcId="{B375D6FF-3F31-45C2-943A-47273443B1BF}" destId="{CA17A30B-A30E-405C-A5BE-1CC2808DB503}" srcOrd="3" destOrd="0" presId="urn:microsoft.com/office/officeart/2009/3/layout/StepUpProcess"/>
    <dgm:cxn modelId="{B91820EF-0A30-4BBE-946B-6DC371C5A62D}" type="presParOf" srcId="{CA17A30B-A30E-405C-A5BE-1CC2808DB503}" destId="{230DB117-DEFE-4510-A8FF-E88BF6E5ADF9}" srcOrd="0" destOrd="0" presId="urn:microsoft.com/office/officeart/2009/3/layout/StepUpProcess"/>
    <dgm:cxn modelId="{DF9186A1-AD6A-4E2B-80A3-568FCD990C25}" type="presParOf" srcId="{B375D6FF-3F31-45C2-943A-47273443B1BF}" destId="{29D5FAA7-9866-47C0-B645-6A3E71998029}" srcOrd="4" destOrd="0" presId="urn:microsoft.com/office/officeart/2009/3/layout/StepUpProcess"/>
    <dgm:cxn modelId="{8C377142-B42B-49B5-B62B-CDF5439D363E}" type="presParOf" srcId="{29D5FAA7-9866-47C0-B645-6A3E71998029}" destId="{A31177EC-158C-4DDC-9D57-CD1DDC64CD38}" srcOrd="0" destOrd="0" presId="urn:microsoft.com/office/officeart/2009/3/layout/StepUpProcess"/>
    <dgm:cxn modelId="{917EF8EB-7F95-4EE2-946F-DC60FD7FAC24}" type="presParOf" srcId="{29D5FAA7-9866-47C0-B645-6A3E71998029}" destId="{AFB1CF0E-76A0-4581-AC52-937F2B0883C2}" srcOrd="1" destOrd="0" presId="urn:microsoft.com/office/officeart/2009/3/layout/StepUpProcess"/>
    <dgm:cxn modelId="{B470DFC5-0113-42AA-91C1-4A9A3DD8F94C}" type="presParOf" srcId="{29D5FAA7-9866-47C0-B645-6A3E71998029}" destId="{F89B987A-8F3B-49EA-8FAF-1826462D4297}" srcOrd="2" destOrd="0" presId="urn:microsoft.com/office/officeart/2009/3/layout/StepUpProcess"/>
    <dgm:cxn modelId="{8FFF5A6F-B8DB-431B-BC55-AC790E7C76C4}" type="presParOf" srcId="{B375D6FF-3F31-45C2-943A-47273443B1BF}" destId="{08AD76E2-5B76-4531-BB6C-BC147B6903AB}" srcOrd="5" destOrd="0" presId="urn:microsoft.com/office/officeart/2009/3/layout/StepUpProcess"/>
    <dgm:cxn modelId="{C79CE912-B040-4A16-A229-177E66AD2D97}" type="presParOf" srcId="{08AD76E2-5B76-4531-BB6C-BC147B6903AB}" destId="{AA733278-3BD4-4195-9C8E-6C2FD750AAB2}" srcOrd="0" destOrd="0" presId="urn:microsoft.com/office/officeart/2009/3/layout/StepUpProcess"/>
    <dgm:cxn modelId="{22251A4E-76C6-47A4-9462-BF4835B06234}" type="presParOf" srcId="{B375D6FF-3F31-45C2-943A-47273443B1BF}" destId="{3A838245-5C89-4892-9954-7F2F233B31A5}" srcOrd="6" destOrd="0" presId="urn:microsoft.com/office/officeart/2009/3/layout/StepUpProcess"/>
    <dgm:cxn modelId="{4087669D-C8D9-4256-B502-C39C5501028D}" type="presParOf" srcId="{3A838245-5C89-4892-9954-7F2F233B31A5}" destId="{E3E0CF2E-6ED2-4F36-A13C-62A81117466C}" srcOrd="0" destOrd="0" presId="urn:microsoft.com/office/officeart/2009/3/layout/StepUpProcess"/>
    <dgm:cxn modelId="{2A3AC393-F673-4099-BC2A-FB4C89F5198B}" type="presParOf" srcId="{3A838245-5C89-4892-9954-7F2F233B31A5}" destId="{51DF5621-D957-4313-8AFB-29E262925C47}" srcOrd="1" destOrd="0" presId="urn:microsoft.com/office/officeart/2009/3/layout/StepUpProcess"/>
    <dgm:cxn modelId="{AD2A8811-CDCE-438C-9D5A-D92D9642C302}" type="presParOf" srcId="{3A838245-5C89-4892-9954-7F2F233B31A5}" destId="{03F5044D-DDA6-4AAE-B17A-BC34C5C0BB08}" srcOrd="2" destOrd="0" presId="urn:microsoft.com/office/officeart/2009/3/layout/StepUpProcess"/>
    <dgm:cxn modelId="{9292B3E0-B8BE-4C0A-B8E3-5AB79217700A}" type="presParOf" srcId="{B375D6FF-3F31-45C2-943A-47273443B1BF}" destId="{61802EF3-8B3B-489D-AADD-5FE3E19F4AA8}" srcOrd="7" destOrd="0" presId="urn:microsoft.com/office/officeart/2009/3/layout/StepUpProcess"/>
    <dgm:cxn modelId="{601668F9-8E30-43CC-B503-F28FEC2ED7CF}" type="presParOf" srcId="{61802EF3-8B3B-489D-AADD-5FE3E19F4AA8}" destId="{6628C960-7C72-4C4F-9ACC-EC14669734F9}" srcOrd="0" destOrd="0" presId="urn:microsoft.com/office/officeart/2009/3/layout/StepUpProcess"/>
    <dgm:cxn modelId="{2401963B-A9CB-4C1D-942F-A81562046FCA}" type="presParOf" srcId="{B375D6FF-3F31-45C2-943A-47273443B1BF}" destId="{5119D2E7-495B-46F2-950B-6F3FCA8F8361}" srcOrd="8" destOrd="0" presId="urn:microsoft.com/office/officeart/2009/3/layout/StepUpProcess"/>
    <dgm:cxn modelId="{8DA5E1B4-0836-4C8E-8763-8D38DF6CDE18}" type="presParOf" srcId="{5119D2E7-495B-46F2-950B-6F3FCA8F8361}" destId="{60BBC7C8-8D68-4C78-A060-AFDF0C45739B}" srcOrd="0" destOrd="0" presId="urn:microsoft.com/office/officeart/2009/3/layout/StepUpProcess"/>
    <dgm:cxn modelId="{9FAADF1D-8A78-4DBA-98A7-DF73095CD2A3}" type="presParOf" srcId="{5119D2E7-495B-46F2-950B-6F3FCA8F8361}" destId="{33FC7B4F-C9C2-4C79-AE3A-D939DF866D05}" srcOrd="1" destOrd="0" presId="urn:microsoft.com/office/officeart/2009/3/layout/StepUpProcess"/>
    <dgm:cxn modelId="{8C45699A-BE0F-4530-9F9C-D65F507975E6}" type="presParOf" srcId="{5119D2E7-495B-46F2-950B-6F3FCA8F8361}" destId="{2644393E-A772-4FAD-86F6-C4D79FE356B1}" srcOrd="2" destOrd="0" presId="urn:microsoft.com/office/officeart/2009/3/layout/StepUpProcess"/>
    <dgm:cxn modelId="{5F9505F5-8EA7-4DD5-B426-434077F62CD3}" type="presParOf" srcId="{B375D6FF-3F31-45C2-943A-47273443B1BF}" destId="{DC7E4A3C-CCA0-4FD8-B41E-31C8847D995C}" srcOrd="9" destOrd="0" presId="urn:microsoft.com/office/officeart/2009/3/layout/StepUpProcess"/>
    <dgm:cxn modelId="{A2053708-76B0-4258-8DF3-8EAE0A9394C7}" type="presParOf" srcId="{DC7E4A3C-CCA0-4FD8-B41E-31C8847D995C}" destId="{89168426-2B2F-4339-829B-A2230072EAE1}" srcOrd="0" destOrd="0" presId="urn:microsoft.com/office/officeart/2009/3/layout/StepUpProcess"/>
    <dgm:cxn modelId="{9CC199BE-AD9F-47F1-A100-723B33AEF592}" type="presParOf" srcId="{B375D6FF-3F31-45C2-943A-47273443B1BF}" destId="{34708338-C16F-4359-A5DD-128665EE234C}" srcOrd="10" destOrd="0" presId="urn:microsoft.com/office/officeart/2009/3/layout/StepUpProcess"/>
    <dgm:cxn modelId="{30B4C871-C7EA-4BD8-AC5D-748624DD135C}" type="presParOf" srcId="{34708338-C16F-4359-A5DD-128665EE234C}" destId="{99E5A63E-DC5F-4494-ACFE-9A7BAE49B2A5}" srcOrd="0" destOrd="0" presId="urn:microsoft.com/office/officeart/2009/3/layout/StepUpProcess"/>
    <dgm:cxn modelId="{16DEF28A-0DE1-4400-AF1E-C8F9BF511671}" type="presParOf" srcId="{34708338-C16F-4359-A5DD-128665EE234C}" destId="{86A1B1CE-6509-4951-AC23-196DE34EA909}" srcOrd="1" destOrd="0" presId="urn:microsoft.com/office/officeart/2009/3/layout/StepUpProcess"/>
    <dgm:cxn modelId="{30C5CE4C-9221-4029-83E0-4F599A8B420F}" type="presParOf" srcId="{34708338-C16F-4359-A5DD-128665EE234C}" destId="{E2BE5AE9-73C1-4626-8594-30ABE902BD7F}" srcOrd="2" destOrd="0" presId="urn:microsoft.com/office/officeart/2009/3/layout/StepUpProcess"/>
    <dgm:cxn modelId="{9CFF1ECE-5CB5-4674-9295-4B772F63C535}" type="presParOf" srcId="{B375D6FF-3F31-45C2-943A-47273443B1BF}" destId="{BF33EA8E-30EB-4C8D-B5A8-D80B2967E2AA}" srcOrd="11" destOrd="0" presId="urn:microsoft.com/office/officeart/2009/3/layout/StepUpProcess"/>
    <dgm:cxn modelId="{BCE5EE8E-2F50-4332-9207-D7E5E81515A6}" type="presParOf" srcId="{BF33EA8E-30EB-4C8D-B5A8-D80B2967E2AA}" destId="{27400F64-4C35-42C2-96AF-547ACC43988D}" srcOrd="0" destOrd="0" presId="urn:microsoft.com/office/officeart/2009/3/layout/StepUpProcess"/>
    <dgm:cxn modelId="{7F77DDBE-CD87-4E01-9301-C95621F1AA15}" type="presParOf" srcId="{B375D6FF-3F31-45C2-943A-47273443B1BF}" destId="{DD641D19-4A90-4D4D-AA7B-7FD1A42108A4}" srcOrd="12" destOrd="0" presId="urn:microsoft.com/office/officeart/2009/3/layout/StepUpProcess"/>
    <dgm:cxn modelId="{EB3B7214-471F-49EF-8EDB-F0A967D9E163}" type="presParOf" srcId="{DD641D19-4A90-4D4D-AA7B-7FD1A42108A4}" destId="{E23289A9-D292-4B54-BD5B-AB3971B14FB4}" srcOrd="0" destOrd="0" presId="urn:microsoft.com/office/officeart/2009/3/layout/StepUpProcess"/>
    <dgm:cxn modelId="{5CFC54B8-73E3-41AE-8C83-BF7ADC226A72}" type="presParOf" srcId="{DD641D19-4A90-4D4D-AA7B-7FD1A42108A4}" destId="{16B87087-10FC-491F-BDD4-012F445945AD}" srcOrd="1" destOrd="0" presId="urn:microsoft.com/office/officeart/2009/3/layout/StepUpProcess"/>
    <dgm:cxn modelId="{F5AB7C20-CDF5-4A69-806A-4D9F59F5E0F0}" type="presParOf" srcId="{DD641D19-4A90-4D4D-AA7B-7FD1A42108A4}" destId="{EC355500-0A3A-474E-9CB6-DA57370DA15B}" srcOrd="2" destOrd="0" presId="urn:microsoft.com/office/officeart/2009/3/layout/StepUpProcess"/>
    <dgm:cxn modelId="{ACD2ACF9-22EE-41A0-A9BF-A02C3A8EA9C8}" type="presParOf" srcId="{B375D6FF-3F31-45C2-943A-47273443B1BF}" destId="{3EE7592D-4E6D-43DC-9E34-074C05E5138D}" srcOrd="13" destOrd="0" presId="urn:microsoft.com/office/officeart/2009/3/layout/StepUpProcess"/>
    <dgm:cxn modelId="{25A00341-9B20-4B6E-8758-B541D44CBB0C}" type="presParOf" srcId="{3EE7592D-4E6D-43DC-9E34-074C05E5138D}" destId="{C4AFE80F-9BCC-4B01-B017-DAD3B007BCFC}" srcOrd="0" destOrd="0" presId="urn:microsoft.com/office/officeart/2009/3/layout/StepUpProcess"/>
    <dgm:cxn modelId="{5ECD1377-9CA6-449F-BBEB-004139FD4DB7}" type="presParOf" srcId="{B375D6FF-3F31-45C2-943A-47273443B1BF}" destId="{78772DDF-82AC-4353-A51D-3F412515D9F8}" srcOrd="14" destOrd="0" presId="urn:microsoft.com/office/officeart/2009/3/layout/StepUpProcess"/>
    <dgm:cxn modelId="{EB4DEFEB-DF02-4364-B428-88F1B5314346}" type="presParOf" srcId="{78772DDF-82AC-4353-A51D-3F412515D9F8}" destId="{139DAA74-FE52-4012-AC2E-8D3FE6880666}" srcOrd="0" destOrd="0" presId="urn:microsoft.com/office/officeart/2009/3/layout/StepUpProcess"/>
    <dgm:cxn modelId="{B37D6C57-5F45-4DC5-B827-98CEE102F255}" type="presParOf" srcId="{78772DDF-82AC-4353-A51D-3F412515D9F8}" destId="{3701F513-2AD3-4384-818D-090D9132FC2F}"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5FAC1-CDA8-4852-AB13-52579D378F97}">
      <dsp:nvSpPr>
        <dsp:cNvPr id="0" name=""/>
        <dsp:cNvSpPr/>
      </dsp:nvSpPr>
      <dsp:spPr>
        <a:xfrm rot="5400000">
          <a:off x="268258" y="3194175"/>
          <a:ext cx="790265" cy="1314983"/>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22E188-49F3-4588-ABF1-0D1757A65411}">
      <dsp:nvSpPr>
        <dsp:cNvPr id="0" name=""/>
        <dsp:cNvSpPr/>
      </dsp:nvSpPr>
      <dsp:spPr>
        <a:xfrm>
          <a:off x="136343" y="3587072"/>
          <a:ext cx="1187174" cy="1040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t>Problem Identified</a:t>
          </a:r>
        </a:p>
      </dsp:txBody>
      <dsp:txXfrm>
        <a:off x="136343" y="3587072"/>
        <a:ext cx="1187174" cy="1040628"/>
      </dsp:txXfrm>
    </dsp:sp>
    <dsp:sp modelId="{5A2CD64A-514F-42E5-A0F9-7D9CF51085E4}">
      <dsp:nvSpPr>
        <dsp:cNvPr id="0" name=""/>
        <dsp:cNvSpPr/>
      </dsp:nvSpPr>
      <dsp:spPr>
        <a:xfrm>
          <a:off x="1099523" y="3097364"/>
          <a:ext cx="223995" cy="223995"/>
        </a:xfrm>
        <a:prstGeom prst="triangle">
          <a:avLst>
            <a:gd name="adj" fmla="val 100000"/>
          </a:avLst>
        </a:prstGeom>
        <a:solidFill>
          <a:schemeClr val="accent4">
            <a:hueOff val="700064"/>
            <a:satOff val="-2913"/>
            <a:lumOff val="686"/>
            <a:alphaOff val="0"/>
          </a:schemeClr>
        </a:solidFill>
        <a:ln w="12700" cap="flat" cmpd="sng" algn="ctr">
          <a:solidFill>
            <a:schemeClr val="accent4">
              <a:hueOff val="700064"/>
              <a:satOff val="-2913"/>
              <a:lumOff val="6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D08680-FF7B-48F3-9145-3E9A40CBFE46}">
      <dsp:nvSpPr>
        <dsp:cNvPr id="0" name=""/>
        <dsp:cNvSpPr/>
      </dsp:nvSpPr>
      <dsp:spPr>
        <a:xfrm rot="5400000">
          <a:off x="1721592" y="2834546"/>
          <a:ext cx="790265" cy="1314983"/>
        </a:xfrm>
        <a:prstGeom prst="corner">
          <a:avLst>
            <a:gd name="adj1" fmla="val 16120"/>
            <a:gd name="adj2" fmla="val 16110"/>
          </a:avLst>
        </a:prstGeom>
        <a:solidFill>
          <a:schemeClr val="accent4">
            <a:hueOff val="1400127"/>
            <a:satOff val="-5825"/>
            <a:lumOff val="1373"/>
            <a:alphaOff val="0"/>
          </a:schemeClr>
        </a:solidFill>
        <a:ln w="12700" cap="flat" cmpd="sng" algn="ctr">
          <a:solidFill>
            <a:schemeClr val="accent4">
              <a:hueOff val="1400127"/>
              <a:satOff val="-5825"/>
              <a:lumOff val="137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A16766-8750-4D93-A5E5-3DA8EB4C1D7A}">
      <dsp:nvSpPr>
        <dsp:cNvPr id="0" name=""/>
        <dsp:cNvSpPr/>
      </dsp:nvSpPr>
      <dsp:spPr>
        <a:xfrm>
          <a:off x="1589677" y="3227443"/>
          <a:ext cx="1187174" cy="1040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t>Research Questions</a:t>
          </a:r>
        </a:p>
      </dsp:txBody>
      <dsp:txXfrm>
        <a:off x="1589677" y="3227443"/>
        <a:ext cx="1187174" cy="1040628"/>
      </dsp:txXfrm>
    </dsp:sp>
    <dsp:sp modelId="{A192D073-9857-48DF-829B-72DFC63F418F}">
      <dsp:nvSpPr>
        <dsp:cNvPr id="0" name=""/>
        <dsp:cNvSpPr/>
      </dsp:nvSpPr>
      <dsp:spPr>
        <a:xfrm>
          <a:off x="2552856" y="2737735"/>
          <a:ext cx="223995" cy="223995"/>
        </a:xfrm>
        <a:prstGeom prst="triangle">
          <a:avLst>
            <a:gd name="adj" fmla="val 100000"/>
          </a:avLst>
        </a:prstGeom>
        <a:solidFill>
          <a:schemeClr val="accent4">
            <a:hueOff val="2100191"/>
            <a:satOff val="-8738"/>
            <a:lumOff val="2059"/>
            <a:alphaOff val="0"/>
          </a:schemeClr>
        </a:solidFill>
        <a:ln w="12700" cap="flat" cmpd="sng" algn="ctr">
          <a:solidFill>
            <a:schemeClr val="accent4">
              <a:hueOff val="2100191"/>
              <a:satOff val="-8738"/>
              <a:lumOff val="2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1177EC-158C-4DDC-9D57-CD1DDC64CD38}">
      <dsp:nvSpPr>
        <dsp:cNvPr id="0" name=""/>
        <dsp:cNvSpPr/>
      </dsp:nvSpPr>
      <dsp:spPr>
        <a:xfrm rot="5400000">
          <a:off x="3174925" y="2474917"/>
          <a:ext cx="790265" cy="1314983"/>
        </a:xfrm>
        <a:prstGeom prst="corner">
          <a:avLst>
            <a:gd name="adj1" fmla="val 16120"/>
            <a:gd name="adj2" fmla="val 16110"/>
          </a:avLst>
        </a:prstGeom>
        <a:solidFill>
          <a:schemeClr val="accent4">
            <a:hueOff val="2800255"/>
            <a:satOff val="-11651"/>
            <a:lumOff val="2745"/>
            <a:alphaOff val="0"/>
          </a:schemeClr>
        </a:solidFill>
        <a:ln w="12700" cap="flat" cmpd="sng" algn="ctr">
          <a:solidFill>
            <a:schemeClr val="accent4">
              <a:hueOff val="2800255"/>
              <a:satOff val="-11651"/>
              <a:lumOff val="27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B1CF0E-76A0-4581-AC52-937F2B0883C2}">
      <dsp:nvSpPr>
        <dsp:cNvPr id="0" name=""/>
        <dsp:cNvSpPr/>
      </dsp:nvSpPr>
      <dsp:spPr>
        <a:xfrm>
          <a:off x="3043011" y="2867814"/>
          <a:ext cx="1187174" cy="1040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t>Literature Review</a:t>
          </a:r>
        </a:p>
      </dsp:txBody>
      <dsp:txXfrm>
        <a:off x="3043011" y="2867814"/>
        <a:ext cx="1187174" cy="1040628"/>
      </dsp:txXfrm>
    </dsp:sp>
    <dsp:sp modelId="{F89B987A-8F3B-49EA-8FAF-1826462D4297}">
      <dsp:nvSpPr>
        <dsp:cNvPr id="0" name=""/>
        <dsp:cNvSpPr/>
      </dsp:nvSpPr>
      <dsp:spPr>
        <a:xfrm>
          <a:off x="4006190" y="2378107"/>
          <a:ext cx="223995" cy="223995"/>
        </a:xfrm>
        <a:prstGeom prst="triangle">
          <a:avLst>
            <a:gd name="adj" fmla="val 100000"/>
          </a:avLst>
        </a:prstGeom>
        <a:solidFill>
          <a:schemeClr val="accent4">
            <a:hueOff val="3500318"/>
            <a:satOff val="-14563"/>
            <a:lumOff val="3431"/>
            <a:alphaOff val="0"/>
          </a:schemeClr>
        </a:solidFill>
        <a:ln w="12700" cap="flat" cmpd="sng" algn="ctr">
          <a:solidFill>
            <a:schemeClr val="accent4">
              <a:hueOff val="3500318"/>
              <a:satOff val="-14563"/>
              <a:lumOff val="34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E0CF2E-6ED2-4F36-A13C-62A81117466C}">
      <dsp:nvSpPr>
        <dsp:cNvPr id="0" name=""/>
        <dsp:cNvSpPr/>
      </dsp:nvSpPr>
      <dsp:spPr>
        <a:xfrm rot="5400000">
          <a:off x="4628259" y="2115288"/>
          <a:ext cx="790265" cy="1314983"/>
        </a:xfrm>
        <a:prstGeom prst="corner">
          <a:avLst>
            <a:gd name="adj1" fmla="val 16120"/>
            <a:gd name="adj2" fmla="val 16110"/>
          </a:avLst>
        </a:prstGeom>
        <a:solidFill>
          <a:schemeClr val="accent4">
            <a:hueOff val="4200382"/>
            <a:satOff val="-17476"/>
            <a:lumOff val="4118"/>
            <a:alphaOff val="0"/>
          </a:schemeClr>
        </a:solidFill>
        <a:ln w="12700" cap="flat" cmpd="sng" algn="ctr">
          <a:solidFill>
            <a:schemeClr val="accent4">
              <a:hueOff val="4200382"/>
              <a:satOff val="-17476"/>
              <a:lumOff val="41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DF5621-D957-4313-8AFB-29E262925C47}">
      <dsp:nvSpPr>
        <dsp:cNvPr id="0" name=""/>
        <dsp:cNvSpPr/>
      </dsp:nvSpPr>
      <dsp:spPr>
        <a:xfrm>
          <a:off x="4496344" y="2508185"/>
          <a:ext cx="1187174" cy="1040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t>Research Method Design</a:t>
          </a:r>
        </a:p>
      </dsp:txBody>
      <dsp:txXfrm>
        <a:off x="4496344" y="2508185"/>
        <a:ext cx="1187174" cy="1040628"/>
      </dsp:txXfrm>
    </dsp:sp>
    <dsp:sp modelId="{03F5044D-DDA6-4AAE-B17A-BC34C5C0BB08}">
      <dsp:nvSpPr>
        <dsp:cNvPr id="0" name=""/>
        <dsp:cNvSpPr/>
      </dsp:nvSpPr>
      <dsp:spPr>
        <a:xfrm>
          <a:off x="5459523" y="2018478"/>
          <a:ext cx="223995" cy="223995"/>
        </a:xfrm>
        <a:prstGeom prst="triangle">
          <a:avLst>
            <a:gd name="adj" fmla="val 100000"/>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BBC7C8-8D68-4C78-A060-AFDF0C45739B}">
      <dsp:nvSpPr>
        <dsp:cNvPr id="0" name=""/>
        <dsp:cNvSpPr/>
      </dsp:nvSpPr>
      <dsp:spPr>
        <a:xfrm rot="5400000">
          <a:off x="6081593" y="1755660"/>
          <a:ext cx="790265" cy="1314983"/>
        </a:xfrm>
        <a:prstGeom prst="corner">
          <a:avLst>
            <a:gd name="adj1" fmla="val 16120"/>
            <a:gd name="adj2" fmla="val 16110"/>
          </a:avLst>
        </a:prstGeom>
        <a:solidFill>
          <a:schemeClr val="accent4">
            <a:hueOff val="5600509"/>
            <a:satOff val="-23301"/>
            <a:lumOff val="5490"/>
            <a:alphaOff val="0"/>
          </a:schemeClr>
        </a:solidFill>
        <a:ln w="12700" cap="flat" cmpd="sng" algn="ctr">
          <a:solidFill>
            <a:schemeClr val="accent4">
              <a:hueOff val="5600509"/>
              <a:satOff val="-23301"/>
              <a:lumOff val="5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FC7B4F-C9C2-4C79-AE3A-D939DF866D05}">
      <dsp:nvSpPr>
        <dsp:cNvPr id="0" name=""/>
        <dsp:cNvSpPr/>
      </dsp:nvSpPr>
      <dsp:spPr>
        <a:xfrm>
          <a:off x="5949678" y="2148556"/>
          <a:ext cx="1187174" cy="1040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t>IRB Approval (if applicable)</a:t>
          </a:r>
        </a:p>
      </dsp:txBody>
      <dsp:txXfrm>
        <a:off x="5949678" y="2148556"/>
        <a:ext cx="1187174" cy="1040628"/>
      </dsp:txXfrm>
    </dsp:sp>
    <dsp:sp modelId="{2644393E-A772-4FAD-86F6-C4D79FE356B1}">
      <dsp:nvSpPr>
        <dsp:cNvPr id="0" name=""/>
        <dsp:cNvSpPr/>
      </dsp:nvSpPr>
      <dsp:spPr>
        <a:xfrm>
          <a:off x="6912857" y="1658849"/>
          <a:ext cx="223995" cy="223995"/>
        </a:xfrm>
        <a:prstGeom prst="triangle">
          <a:avLst>
            <a:gd name="adj" fmla="val 100000"/>
          </a:avLst>
        </a:prstGeom>
        <a:solidFill>
          <a:schemeClr val="accent4">
            <a:hueOff val="6300572"/>
            <a:satOff val="-26214"/>
            <a:lumOff val="6177"/>
            <a:alphaOff val="0"/>
          </a:schemeClr>
        </a:solidFill>
        <a:ln w="12700" cap="flat" cmpd="sng" algn="ctr">
          <a:solidFill>
            <a:schemeClr val="accent4">
              <a:hueOff val="6300572"/>
              <a:satOff val="-26214"/>
              <a:lumOff val="6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E5A63E-DC5F-4494-ACFE-9A7BAE49B2A5}">
      <dsp:nvSpPr>
        <dsp:cNvPr id="0" name=""/>
        <dsp:cNvSpPr/>
      </dsp:nvSpPr>
      <dsp:spPr>
        <a:xfrm rot="5400000">
          <a:off x="7534926" y="1396031"/>
          <a:ext cx="790265" cy="1314983"/>
        </a:xfrm>
        <a:prstGeom prst="corner">
          <a:avLst>
            <a:gd name="adj1" fmla="val 16120"/>
            <a:gd name="adj2" fmla="val 16110"/>
          </a:avLst>
        </a:prstGeom>
        <a:solidFill>
          <a:schemeClr val="accent4">
            <a:hueOff val="7000636"/>
            <a:satOff val="-29126"/>
            <a:lumOff val="6863"/>
            <a:alphaOff val="0"/>
          </a:schemeClr>
        </a:solidFill>
        <a:ln w="12700" cap="flat" cmpd="sng" algn="ctr">
          <a:solidFill>
            <a:schemeClr val="accent4">
              <a:hueOff val="7000636"/>
              <a:satOff val="-29126"/>
              <a:lumOff val="6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A1B1CE-6509-4951-AC23-196DE34EA909}">
      <dsp:nvSpPr>
        <dsp:cNvPr id="0" name=""/>
        <dsp:cNvSpPr/>
      </dsp:nvSpPr>
      <dsp:spPr>
        <a:xfrm>
          <a:off x="7403011" y="1788928"/>
          <a:ext cx="1187174" cy="1040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t>Data Collection</a:t>
          </a:r>
        </a:p>
      </dsp:txBody>
      <dsp:txXfrm>
        <a:off x="7403011" y="1788928"/>
        <a:ext cx="1187174" cy="1040628"/>
      </dsp:txXfrm>
    </dsp:sp>
    <dsp:sp modelId="{E2BE5AE9-73C1-4626-8594-30ABE902BD7F}">
      <dsp:nvSpPr>
        <dsp:cNvPr id="0" name=""/>
        <dsp:cNvSpPr/>
      </dsp:nvSpPr>
      <dsp:spPr>
        <a:xfrm>
          <a:off x="8366191" y="1299220"/>
          <a:ext cx="223995" cy="223995"/>
        </a:xfrm>
        <a:prstGeom prst="triangle">
          <a:avLst>
            <a:gd name="adj" fmla="val 100000"/>
          </a:avLst>
        </a:prstGeom>
        <a:solidFill>
          <a:schemeClr val="accent4">
            <a:hueOff val="7700699"/>
            <a:satOff val="-32039"/>
            <a:lumOff val="7549"/>
            <a:alphaOff val="0"/>
          </a:schemeClr>
        </a:solidFill>
        <a:ln w="12700" cap="flat" cmpd="sng" algn="ctr">
          <a:solidFill>
            <a:schemeClr val="accent4">
              <a:hueOff val="7700699"/>
              <a:satOff val="-32039"/>
              <a:lumOff val="7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3289A9-D292-4B54-BD5B-AB3971B14FB4}">
      <dsp:nvSpPr>
        <dsp:cNvPr id="0" name=""/>
        <dsp:cNvSpPr/>
      </dsp:nvSpPr>
      <dsp:spPr>
        <a:xfrm rot="5400000">
          <a:off x="8988260" y="1036402"/>
          <a:ext cx="790265" cy="1314983"/>
        </a:xfrm>
        <a:prstGeom prst="corner">
          <a:avLst>
            <a:gd name="adj1" fmla="val 16120"/>
            <a:gd name="adj2" fmla="val 16110"/>
          </a:avLst>
        </a:prstGeom>
        <a:solidFill>
          <a:schemeClr val="accent4">
            <a:hueOff val="8400764"/>
            <a:satOff val="-34952"/>
            <a:lumOff val="8235"/>
            <a:alphaOff val="0"/>
          </a:schemeClr>
        </a:solidFill>
        <a:ln w="12700" cap="flat" cmpd="sng" algn="ctr">
          <a:solidFill>
            <a:schemeClr val="accent4">
              <a:hueOff val="8400764"/>
              <a:satOff val="-34952"/>
              <a:lumOff val="8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B87087-10FC-491F-BDD4-012F445945AD}">
      <dsp:nvSpPr>
        <dsp:cNvPr id="0" name=""/>
        <dsp:cNvSpPr/>
      </dsp:nvSpPr>
      <dsp:spPr>
        <a:xfrm>
          <a:off x="8856345" y="1429299"/>
          <a:ext cx="1187174" cy="1040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t>Data Analysis</a:t>
          </a:r>
        </a:p>
      </dsp:txBody>
      <dsp:txXfrm>
        <a:off x="8856345" y="1429299"/>
        <a:ext cx="1187174" cy="1040628"/>
      </dsp:txXfrm>
    </dsp:sp>
    <dsp:sp modelId="{EC355500-0A3A-474E-9CB6-DA57370DA15B}">
      <dsp:nvSpPr>
        <dsp:cNvPr id="0" name=""/>
        <dsp:cNvSpPr/>
      </dsp:nvSpPr>
      <dsp:spPr>
        <a:xfrm>
          <a:off x="9819524" y="939591"/>
          <a:ext cx="223995" cy="223995"/>
        </a:xfrm>
        <a:prstGeom prst="triangle">
          <a:avLst>
            <a:gd name="adj" fmla="val 100000"/>
          </a:avLst>
        </a:prstGeom>
        <a:solidFill>
          <a:schemeClr val="accent4">
            <a:hueOff val="9100827"/>
            <a:satOff val="-37864"/>
            <a:lumOff val="8922"/>
            <a:alphaOff val="0"/>
          </a:schemeClr>
        </a:solidFill>
        <a:ln w="12700" cap="flat" cmpd="sng" algn="ctr">
          <a:solidFill>
            <a:schemeClr val="accent4">
              <a:hueOff val="9100827"/>
              <a:satOff val="-37864"/>
              <a:lumOff val="8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9DAA74-FE52-4012-AC2E-8D3FE6880666}">
      <dsp:nvSpPr>
        <dsp:cNvPr id="0" name=""/>
        <dsp:cNvSpPr/>
      </dsp:nvSpPr>
      <dsp:spPr>
        <a:xfrm rot="5400000">
          <a:off x="10441593" y="676773"/>
          <a:ext cx="790265" cy="1314983"/>
        </a:xfrm>
        <a:prstGeom prst="corner">
          <a:avLst>
            <a:gd name="adj1" fmla="val 16120"/>
            <a:gd name="adj2" fmla="val 16110"/>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01F513-2AD3-4384-818D-090D9132FC2F}">
      <dsp:nvSpPr>
        <dsp:cNvPr id="0" name=""/>
        <dsp:cNvSpPr/>
      </dsp:nvSpPr>
      <dsp:spPr>
        <a:xfrm>
          <a:off x="10309678" y="1069670"/>
          <a:ext cx="1187174" cy="1040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t>Write-Up</a:t>
          </a:r>
        </a:p>
      </dsp:txBody>
      <dsp:txXfrm>
        <a:off x="10309678" y="1069670"/>
        <a:ext cx="1187174" cy="104062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E709D51E-434C-974A-9142-632C8BE79EE2}" type="datetimeFigureOut">
              <a:rPr lang="en-US" smtClean="0"/>
              <a:t>6/7/2019</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28B83925-F481-864B-8FF1-2AFC304706E1}" type="slidenum">
              <a:rPr lang="en-US" smtClean="0"/>
              <a:t>‹#›</a:t>
            </a:fld>
            <a:endParaRPr lang="en-US"/>
          </a:p>
        </p:txBody>
      </p:sp>
    </p:spTree>
    <p:extLst>
      <p:ext uri="{BB962C8B-B14F-4D97-AF65-F5344CB8AC3E}">
        <p14:creationId xmlns:p14="http://schemas.microsoft.com/office/powerpoint/2010/main" val="3967103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Lorie Kloda, one of the lead instructors for the MLA’s RTI</a:t>
            </a:r>
            <a:r>
              <a:rPr lang="en-US" baseline="0" dirty="0"/>
              <a:t> </a:t>
            </a:r>
            <a:r>
              <a:rPr lang="en-US" dirty="0"/>
              <a:t> and I am here today on behalf of my co-authors, one of whom is the other lead instructor of the RTI program,</a:t>
            </a:r>
            <a:r>
              <a:rPr lang="en-US" baseline="0" dirty="0"/>
              <a:t> and the other who is the director of the program</a:t>
            </a:r>
            <a:endParaRPr lang="en-US" dirty="0"/>
          </a:p>
          <a:p>
            <a:endParaRPr lang="en-US" dirty="0"/>
          </a:p>
          <a:p>
            <a:r>
              <a:rPr lang="en-US" dirty="0"/>
              <a:t>I am going to present on the recently launched MLA RTI program, which is a research training program that provides professional development and support for health sciences librarians who want to improve their research skills and increase their research output</a:t>
            </a:r>
            <a:r>
              <a:rPr lang="en-US" baseline="0" dirty="0"/>
              <a:t> in the United States. (mention that I am Canadian)</a:t>
            </a:r>
            <a:endParaRPr lang="en-US" dirty="0"/>
          </a:p>
          <a:p>
            <a:endParaRPr lang="en-US" dirty="0"/>
          </a:p>
          <a:p>
            <a:pPr defTabSz="932871">
              <a:defRPr/>
            </a:pPr>
            <a:r>
              <a:rPr lang="en-US" dirty="0"/>
              <a:t>The</a:t>
            </a:r>
            <a:r>
              <a:rPr lang="en-US" baseline="0" dirty="0"/>
              <a:t> presentation will give you some background information and then focus</a:t>
            </a:r>
            <a:r>
              <a:rPr lang="en-US" dirty="0"/>
              <a:t> on assessment activities for the</a:t>
            </a:r>
            <a:r>
              <a:rPr lang="en-US" baseline="0" dirty="0"/>
              <a:t> program, in particular those related to EBP and research capacity. </a:t>
            </a:r>
          </a:p>
          <a:p>
            <a:pPr defTabSz="932871">
              <a:defRPr/>
            </a:pPr>
            <a:endParaRPr lang="en-US" dirty="0"/>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1</a:t>
            </a:fld>
            <a:endParaRPr lang="en-US"/>
          </a:p>
        </p:txBody>
      </p:sp>
    </p:spTree>
    <p:extLst>
      <p:ext uri="{BB962C8B-B14F-4D97-AF65-F5344CB8AC3E}">
        <p14:creationId xmlns:p14="http://schemas.microsoft.com/office/powerpoint/2010/main" val="2480192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1A71A6"/>
              </a:buClr>
            </a:pPr>
            <a:endParaRPr lang="en-US" dirty="0"/>
          </a:p>
          <a:p>
            <a:pPr marL="174913" indent="-174913">
              <a:buClr>
                <a:srgbClr val="1A71A6"/>
              </a:buClr>
              <a:buFont typeface="Arial" panose="020B0604020202020204" pitchFamily="34" charset="0"/>
              <a:buChar char="•"/>
            </a:pPr>
            <a:r>
              <a:rPr lang="en-US" dirty="0"/>
              <a:t>Fellows reported having training</a:t>
            </a:r>
            <a:r>
              <a:rPr lang="en-US" baseline="0" dirty="0"/>
              <a:t> in research from various sources</a:t>
            </a:r>
          </a:p>
          <a:p>
            <a:pPr marL="174913" indent="-174913">
              <a:buClr>
                <a:srgbClr val="1A71A6"/>
              </a:buClr>
              <a:buFont typeface="Arial" panose="020B0604020202020204" pitchFamily="34" charset="0"/>
              <a:buChar char="•"/>
            </a:pPr>
            <a:endParaRPr lang="en-US" dirty="0"/>
          </a:p>
          <a:p>
            <a:pPr marL="174913" indent="-174913">
              <a:buClr>
                <a:srgbClr val="1A71A6"/>
              </a:buClr>
              <a:buFont typeface="Arial" panose="020B0604020202020204" pitchFamily="34" charset="0"/>
              <a:buChar char="•"/>
            </a:pPr>
            <a:r>
              <a:rPr lang="en-US" dirty="0"/>
              <a:t>Over half of the participants received research training in a previous continuing education class and/or in a course in their</a:t>
            </a:r>
            <a:r>
              <a:rPr lang="en-US" baseline="0" dirty="0"/>
              <a:t> </a:t>
            </a:r>
            <a:r>
              <a:rPr lang="en-US" dirty="0"/>
              <a:t>Master’s degree program.</a:t>
            </a:r>
          </a:p>
          <a:p>
            <a:pPr marL="174913" indent="-174913">
              <a:buClr>
                <a:srgbClr val="1A71A6"/>
              </a:buClr>
              <a:buFont typeface="Arial" panose="020B0604020202020204" pitchFamily="34" charset="0"/>
              <a:buChar char="•"/>
            </a:pPr>
            <a:endParaRPr lang="en-US" dirty="0"/>
          </a:p>
          <a:p>
            <a:pPr marL="174913" indent="-174913">
              <a:buClr>
                <a:srgbClr val="1A71A6"/>
              </a:buClr>
              <a:buFont typeface="Arial" panose="020B0604020202020204" pitchFamily="34" charset="0"/>
              <a:buChar char="•"/>
            </a:pPr>
            <a:r>
              <a:rPr lang="en-US" dirty="0"/>
              <a:t>2 participants had never received research training prior to the RTI program.</a:t>
            </a:r>
          </a:p>
          <a:p>
            <a:pPr marL="174913" indent="-174913">
              <a:buClr>
                <a:srgbClr val="1A71A6"/>
              </a:buClr>
              <a:buFont typeface="Arial" panose="020B0604020202020204" pitchFamily="34" charset="0"/>
              <a:buChar char="•"/>
            </a:pPr>
            <a:endParaRPr lang="en-US" dirty="0"/>
          </a:p>
          <a:p>
            <a:pPr>
              <a:buClr>
                <a:srgbClr val="1A71A6"/>
              </a:buClr>
            </a:pPr>
            <a:endParaRPr lang="en-US" dirty="0"/>
          </a:p>
          <a:p>
            <a:pPr>
              <a:buClr>
                <a:srgbClr val="1A71A6"/>
              </a:buClr>
            </a:pPr>
            <a:endParaRPr lang="en-US" dirty="0"/>
          </a:p>
          <a:p>
            <a:pPr marL="349827" indent="-349827">
              <a:buClr>
                <a:srgbClr val="1A71A6"/>
              </a:buClr>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28B83925-F481-864B-8FF1-2AFC304706E1}" type="slidenum">
              <a:rPr lang="en-US" smtClean="0"/>
              <a:t>10</a:t>
            </a:fld>
            <a:endParaRPr lang="en-US"/>
          </a:p>
        </p:txBody>
      </p:sp>
    </p:spTree>
    <p:extLst>
      <p:ext uri="{BB962C8B-B14F-4D97-AF65-F5344CB8AC3E}">
        <p14:creationId xmlns:p14="http://schemas.microsoft.com/office/powerpoint/2010/main" val="3571706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1A71A6"/>
              </a:buClr>
            </a:pPr>
            <a:r>
              <a:rPr lang="en-US" dirty="0"/>
              <a:t>We also asked them</a:t>
            </a:r>
            <a:r>
              <a:rPr lang="en-US" baseline="0" dirty="0"/>
              <a:t> state their reasons </a:t>
            </a:r>
            <a:r>
              <a:rPr lang="en-US" dirty="0"/>
              <a:t>for attending the RTI.</a:t>
            </a:r>
          </a:p>
          <a:p>
            <a:pPr>
              <a:buClr>
                <a:srgbClr val="1A71A6"/>
              </a:buClr>
            </a:pPr>
            <a:endParaRPr lang="en-US" dirty="0"/>
          </a:p>
          <a:p>
            <a:pPr marL="349827" indent="-349827">
              <a:buClr>
                <a:srgbClr val="1A71A6"/>
              </a:buClr>
              <a:buFont typeface="Arial" panose="020B0604020202020204" pitchFamily="34" charset="0"/>
              <a:buChar char="•"/>
            </a:pPr>
            <a:r>
              <a:rPr lang="en-US" dirty="0"/>
              <a:t>All participants agreed or strongly agreed that the RTI will help them contribute to research and scholarship.</a:t>
            </a:r>
          </a:p>
          <a:p>
            <a:pPr marL="349827" indent="-349827">
              <a:buClr>
                <a:srgbClr val="1A71A6"/>
              </a:buClr>
              <a:buFont typeface="Arial" panose="020B0604020202020204" pitchFamily="34" charset="0"/>
              <a:buChar char="•"/>
            </a:pPr>
            <a:endParaRPr lang="en-US" dirty="0"/>
          </a:p>
          <a:p>
            <a:pPr marL="349827" indent="-349827">
              <a:buClr>
                <a:srgbClr val="1A71A6"/>
              </a:buClr>
              <a:buFont typeface="Arial" panose="020B0604020202020204" pitchFamily="34" charset="0"/>
              <a:buChar char="•"/>
            </a:pPr>
            <a:r>
              <a:rPr lang="en-US" dirty="0"/>
              <a:t>All participants agreed or strongly agreed that the RTI will increase the likelihood that they will conduct program evaluations and assessments.</a:t>
            </a:r>
          </a:p>
          <a:p>
            <a:pPr marL="349827" indent="-349827">
              <a:buClr>
                <a:srgbClr val="1A71A6"/>
              </a:buClr>
              <a:buFont typeface="Arial" panose="020B0604020202020204" pitchFamily="34" charset="0"/>
              <a:buChar char="•"/>
            </a:pPr>
            <a:endParaRPr lang="en-US" dirty="0"/>
          </a:p>
          <a:p>
            <a:pPr marL="349827" indent="-349827">
              <a:buClr>
                <a:srgbClr val="1A71A6"/>
              </a:buClr>
              <a:buFont typeface="Arial" panose="020B0604020202020204" pitchFamily="34" charset="0"/>
              <a:buChar char="•"/>
            </a:pPr>
            <a:r>
              <a:rPr lang="en-US" dirty="0"/>
              <a:t>Most participants agreed or strongly agreed with every reason listed.</a:t>
            </a:r>
          </a:p>
          <a:p>
            <a:pPr marL="349827" indent="-349827">
              <a:buClr>
                <a:srgbClr val="1A71A6"/>
              </a:buClr>
              <a:buFont typeface="Arial" panose="020B0604020202020204" pitchFamily="34" charset="0"/>
              <a:buChar char="•"/>
            </a:pPr>
            <a:endParaRPr lang="en-US" dirty="0"/>
          </a:p>
          <a:p>
            <a:pPr marL="349827" indent="-349827">
              <a:buClr>
                <a:srgbClr val="1A71A6"/>
              </a:buClr>
              <a:buFont typeface="Arial" panose="020B0604020202020204" pitchFamily="34" charset="0"/>
              <a:buChar char="•"/>
            </a:pPr>
            <a:r>
              <a:rPr lang="en-US" dirty="0"/>
              <a:t>The lowest ranked reason for attending was to support their tenure and/or promotion efforts.</a:t>
            </a:r>
          </a:p>
          <a:p>
            <a:pPr marL="641349" lvl="1" indent="-174913">
              <a:buClr>
                <a:srgbClr val="1A71A6"/>
              </a:buClr>
              <a:buFont typeface="Arial"/>
              <a:buChar char="•"/>
            </a:pPr>
            <a:endParaRPr lang="en-US" dirty="0"/>
          </a:p>
          <a:p>
            <a:endParaRPr lang="en-US" dirty="0"/>
          </a:p>
          <a:p>
            <a:endParaRPr lang="en-US" baseline="0" dirty="0"/>
          </a:p>
          <a:p>
            <a:endParaRPr lang="en-US" dirty="0"/>
          </a:p>
        </p:txBody>
      </p:sp>
      <p:sp>
        <p:nvSpPr>
          <p:cNvPr id="4" name="Slide Number Placeholder 3"/>
          <p:cNvSpPr>
            <a:spLocks noGrp="1"/>
          </p:cNvSpPr>
          <p:nvPr>
            <p:ph type="sldNum" sz="quarter" idx="5"/>
          </p:nvPr>
        </p:nvSpPr>
        <p:spPr/>
        <p:txBody>
          <a:bodyPr/>
          <a:lstStyle/>
          <a:p>
            <a:fld id="{28B83925-F481-864B-8FF1-2AFC304706E1}" type="slidenum">
              <a:rPr lang="en-US" smtClean="0"/>
              <a:t>11</a:t>
            </a:fld>
            <a:endParaRPr lang="en-US"/>
          </a:p>
        </p:txBody>
      </p:sp>
    </p:spTree>
    <p:extLst>
      <p:ext uri="{BB962C8B-B14F-4D97-AF65-F5344CB8AC3E}">
        <p14:creationId xmlns:p14="http://schemas.microsoft.com/office/powerpoint/2010/main" val="1504330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to answer our research</a:t>
            </a:r>
            <a:r>
              <a:rPr lang="en-US" baseline="0" dirty="0"/>
              <a:t> question. </a:t>
            </a:r>
          </a:p>
          <a:p>
            <a:endParaRPr lang="en-US" dirty="0"/>
          </a:p>
          <a:p>
            <a:r>
              <a:rPr lang="en-US" dirty="0"/>
              <a:t>The pre-and post-assessment surveys were based on the Librarian Research Confidence Scale by </a:t>
            </a:r>
            <a:r>
              <a:rPr lang="en-US" dirty="0" err="1"/>
              <a:t>Brancolini</a:t>
            </a:r>
            <a:r>
              <a:rPr lang="en-US" dirty="0"/>
              <a:t> &amp; Kennedy used for the Institute for</a:t>
            </a:r>
            <a:r>
              <a:rPr lang="en-US" baseline="0" dirty="0"/>
              <a:t> Research Design in Librarianship</a:t>
            </a:r>
            <a:r>
              <a:rPr lang="en-US" dirty="0"/>
              <a:t>, - another US institute for increasing</a:t>
            </a:r>
            <a:r>
              <a:rPr lang="en-US" baseline="0" dirty="0"/>
              <a:t> librarians’ research capacity (but not specific to health sciences). The</a:t>
            </a:r>
            <a:r>
              <a:rPr lang="en-US" dirty="0"/>
              <a:t> fellows were asked to rate 26 items relating to research skills on a Likert scale from 5: Very Confident; 4 Confident; 3 Moderately Confident; 2 Slightly Confident; and 1 Not At All Confident.</a:t>
            </a:r>
          </a:p>
          <a:p>
            <a:endParaRPr lang="en-US" dirty="0"/>
          </a:p>
          <a:p>
            <a:r>
              <a:rPr lang="en-US" dirty="0"/>
              <a:t>The pre-assessment survey was sent out 9 weeks prior to the RTI workshop and the post-assessment survey was sent out 4 weeks after the RTI workshop.  We analyzed the data using the Wilcoxon Signed Ranks Test to determine if there was statistically significant difference in the self-reported research confidence before and after the workshop, and the results are presented in the following slides.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every item on the assessment, the post-workshop research confidence was </a:t>
            </a:r>
            <a:r>
              <a:rPr lang="en-US" sz="1200" b="1" dirty="0"/>
              <a:t>significantly higher </a:t>
            </a:r>
            <a:r>
              <a:rPr lang="en-US" sz="1200" dirty="0"/>
              <a:t>than the pre-workshop research confidence.</a:t>
            </a:r>
            <a:r>
              <a:rPr lang="en-US" sz="1200"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12</a:t>
            </a:fld>
            <a:endParaRPr lang="en-US"/>
          </a:p>
        </p:txBody>
      </p:sp>
    </p:spTree>
    <p:extLst>
      <p:ext uri="{BB962C8B-B14F-4D97-AF65-F5344CB8AC3E}">
        <p14:creationId xmlns:p14="http://schemas.microsoft.com/office/powerpoint/2010/main" val="3740968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Median ratings</a:t>
            </a:r>
            <a:r>
              <a:rPr lang="en-US" baseline="0" dirty="0"/>
              <a:t> increased 1-2 points for each item. </a:t>
            </a:r>
            <a:endParaRPr lang="en-US" dirty="0"/>
          </a:p>
          <a:p>
            <a:endParaRPr lang="en-US" dirty="0"/>
          </a:p>
          <a:p>
            <a:r>
              <a:rPr lang="en-US" dirty="0"/>
              <a:t>Point out the items for which the ratings were very low pre-workshop</a:t>
            </a:r>
          </a:p>
          <a:p>
            <a:endParaRPr lang="en-US" dirty="0"/>
          </a:p>
          <a:p>
            <a:r>
              <a:rPr lang="en-US" dirty="0"/>
              <a:t>8.</a:t>
            </a:r>
            <a:r>
              <a:rPr lang="en-US" baseline="0" dirty="0"/>
              <a:t> theoretical framework</a:t>
            </a:r>
            <a:endParaRPr lang="en-US" dirty="0"/>
          </a:p>
        </p:txBody>
      </p:sp>
      <p:sp>
        <p:nvSpPr>
          <p:cNvPr id="4" name="Slide Number Placeholder 3"/>
          <p:cNvSpPr>
            <a:spLocks noGrp="1"/>
          </p:cNvSpPr>
          <p:nvPr>
            <p:ph type="sldNum" sz="quarter" idx="5"/>
          </p:nvPr>
        </p:nvSpPr>
        <p:spPr/>
        <p:txBody>
          <a:bodyPr/>
          <a:lstStyle/>
          <a:p>
            <a:fld id="{28B83925-F481-864B-8FF1-2AFC304706E1}" type="slidenum">
              <a:rPr lang="en-US" smtClean="0"/>
              <a:t>13</a:t>
            </a:fld>
            <a:endParaRPr lang="en-US"/>
          </a:p>
        </p:txBody>
      </p:sp>
    </p:spTree>
    <p:extLst>
      <p:ext uri="{BB962C8B-B14F-4D97-AF65-F5344CB8AC3E}">
        <p14:creationId xmlns:p14="http://schemas.microsoft.com/office/powerpoint/2010/main" val="886888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B83925-F481-864B-8FF1-2AFC304706E1}" type="slidenum">
              <a:rPr lang="en-US" smtClean="0"/>
              <a:t>14</a:t>
            </a:fld>
            <a:endParaRPr lang="en-US"/>
          </a:p>
        </p:txBody>
      </p:sp>
    </p:spTree>
    <p:extLst>
      <p:ext uri="{BB962C8B-B14F-4D97-AF65-F5344CB8AC3E}">
        <p14:creationId xmlns:p14="http://schemas.microsoft.com/office/powerpoint/2010/main" val="3268957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choice of data analysis method</a:t>
            </a:r>
          </a:p>
          <a:p>
            <a:r>
              <a:rPr lang="en-US" dirty="0"/>
              <a:t>22. Coding qualitative</a:t>
            </a:r>
            <a:r>
              <a:rPr lang="en-US" baseline="0" dirty="0"/>
              <a:t> data</a:t>
            </a:r>
          </a:p>
          <a:p>
            <a:endParaRPr lang="en-US" baseline="0" dirty="0"/>
          </a:p>
          <a:p>
            <a:pPr>
              <a:buClr>
                <a:srgbClr val="1A71A6"/>
              </a:buClr>
            </a:pPr>
            <a:r>
              <a:rPr lang="en-US" dirty="0"/>
              <a:t>Not surprisingly, the median rating of the fellows’ research confidence was highest on items related to literature searching before and after the workshop.</a:t>
            </a:r>
          </a:p>
          <a:p>
            <a:pPr marL="349827" indent="-349827">
              <a:buClr>
                <a:srgbClr val="1A71A6"/>
              </a:buClr>
              <a:buFont typeface="Arial" panose="020B0604020202020204" pitchFamily="34" charset="0"/>
              <a:buChar char="•"/>
            </a:pPr>
            <a:endParaRPr lang="en-US" dirty="0"/>
          </a:p>
          <a:p>
            <a:pPr>
              <a:buClr>
                <a:srgbClr val="1A71A6"/>
              </a:buClr>
            </a:pPr>
            <a:r>
              <a:rPr lang="en-US" dirty="0"/>
              <a:t>The median rating of the fellows’ research confidence increased by two points on 9 items:</a:t>
            </a:r>
          </a:p>
          <a:p>
            <a:pPr>
              <a:buClr>
                <a:srgbClr val="1A71A6"/>
              </a:buClr>
            </a:pPr>
            <a:endParaRPr lang="en-US" dirty="0">
              <a:solidFill>
                <a:schemeClr val="dk1"/>
              </a:solidFill>
            </a:endParaRPr>
          </a:p>
          <a:p>
            <a:pPr>
              <a:buClr>
                <a:srgbClr val="1A71A6"/>
              </a:buClr>
            </a:pPr>
            <a:r>
              <a:rPr lang="en-US" dirty="0">
                <a:solidFill>
                  <a:schemeClr val="dk1"/>
                </a:solidFill>
              </a:rPr>
              <a:t>Activities on developing a research plan, designing surveys, and conducting interviews could be the reason for the increase in those areas.  Additionally, many of the fellows rated their confidence in theoretical frameworks as low prior to the workshop, but the lecture and activity on this topic helped to increase their confidence. </a:t>
            </a:r>
          </a:p>
          <a:p>
            <a:pPr>
              <a:buClr>
                <a:srgbClr val="1A71A6"/>
              </a:buClr>
            </a:pPr>
            <a:endParaRPr lang="en-US" dirty="0">
              <a:solidFill>
                <a:schemeClr val="dk1"/>
              </a:solidFill>
            </a:endParaRPr>
          </a:p>
          <a:p>
            <a:pPr>
              <a:buClr>
                <a:srgbClr val="1A71A6"/>
              </a:buClr>
            </a:pPr>
            <a:r>
              <a:rPr lang="en-US" dirty="0">
                <a:solidFill>
                  <a:schemeClr val="dk1"/>
                </a:solidFill>
              </a:rPr>
              <a:t>The survey results helped the RTI team to focus on areas where we would like to increase the fellows’ confidence even more, such as:</a:t>
            </a:r>
          </a:p>
          <a:p>
            <a:pPr marL="174913" indent="-174913">
              <a:buClr>
                <a:srgbClr val="1A71A6"/>
              </a:buClr>
              <a:buFont typeface="Arial" panose="020B0604020202020204" pitchFamily="34" charset="0"/>
              <a:buChar char="•"/>
            </a:pPr>
            <a:r>
              <a:rPr lang="en-US" dirty="0">
                <a:solidFill>
                  <a:schemeClr val="dk1"/>
                </a:solidFill>
              </a:rPr>
              <a:t>included new hands-on activities on quantitative and qualitative data analysis</a:t>
            </a:r>
          </a:p>
          <a:p>
            <a:pPr marL="174913" indent="-174913">
              <a:buClr>
                <a:srgbClr val="1A71A6"/>
              </a:buClr>
              <a:buFont typeface="Arial" panose="020B0604020202020204" pitchFamily="34" charset="0"/>
              <a:buChar char="•"/>
            </a:pPr>
            <a:r>
              <a:rPr lang="en-US" dirty="0">
                <a:solidFill>
                  <a:schemeClr val="dk1"/>
                </a:solidFill>
              </a:rPr>
              <a:t>reduced amount of content on lit reviews</a:t>
            </a:r>
          </a:p>
          <a:p>
            <a:pPr marL="174913" indent="-174913">
              <a:buClr>
                <a:srgbClr val="1A71A6"/>
              </a:buClr>
              <a:buFont typeface="Arial" panose="020B0604020202020204" pitchFamily="34" charset="0"/>
              <a:buChar char="•"/>
            </a:pPr>
            <a:r>
              <a:rPr lang="en-US" dirty="0">
                <a:solidFill>
                  <a:schemeClr val="dk1"/>
                </a:solidFill>
              </a:rPr>
              <a:t>moved lecture-based content (lit review, research data management, research dissemination) to online </a:t>
            </a:r>
            <a:r>
              <a:rPr lang="en-US" dirty="0" err="1">
                <a:solidFill>
                  <a:schemeClr val="dk1"/>
                </a:solidFill>
              </a:rPr>
              <a:t>prework</a:t>
            </a:r>
            <a:r>
              <a:rPr lang="en-US" dirty="0">
                <a:solidFill>
                  <a:schemeClr val="dk1"/>
                </a:solidFill>
              </a:rPr>
              <a:t> to allow for more workshop activities for activities that scored “slightly confident” in the survey</a:t>
            </a:r>
          </a:p>
          <a:p>
            <a:endParaRPr lang="en-US" dirty="0"/>
          </a:p>
        </p:txBody>
      </p:sp>
      <p:sp>
        <p:nvSpPr>
          <p:cNvPr id="4" name="Slide Number Placeholder 3"/>
          <p:cNvSpPr>
            <a:spLocks noGrp="1"/>
          </p:cNvSpPr>
          <p:nvPr>
            <p:ph type="sldNum" sz="quarter" idx="5"/>
          </p:nvPr>
        </p:nvSpPr>
        <p:spPr/>
        <p:txBody>
          <a:bodyPr/>
          <a:lstStyle/>
          <a:p>
            <a:fld id="{28B83925-F481-864B-8FF1-2AFC304706E1}" type="slidenum">
              <a:rPr lang="en-US" smtClean="0"/>
              <a:t>15</a:t>
            </a:fld>
            <a:endParaRPr lang="en-US"/>
          </a:p>
        </p:txBody>
      </p:sp>
    </p:spTree>
    <p:extLst>
      <p:ext uri="{BB962C8B-B14F-4D97-AF65-F5344CB8AC3E}">
        <p14:creationId xmlns:p14="http://schemas.microsoft.com/office/powerpoint/2010/main" val="4075518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a:t>
            </a:r>
            <a:r>
              <a:rPr lang="en-US" dirty="0"/>
              <a:t>he third quarter reports submitted by the RTI 2018 fellows on April 15, 2019 were analyzed to establish their current progress on their project. </a:t>
            </a:r>
          </a:p>
          <a:p>
            <a:endParaRPr lang="en-US" dirty="0"/>
          </a:p>
          <a:p>
            <a:r>
              <a:rPr lang="en-US" dirty="0"/>
              <a:t>7 out of 20 (35%) have completed their data analysis and are preparing manuscripts for submission to journals.</a:t>
            </a:r>
          </a:p>
          <a:p>
            <a:endParaRPr lang="en-US" dirty="0"/>
          </a:p>
          <a:p>
            <a:r>
              <a:rPr lang="en-US" dirty="0"/>
              <a:t>12 out of 20 (60%) have completed IRB approvals and data collection and are currently analyzing results.</a:t>
            </a:r>
          </a:p>
          <a:p>
            <a:endParaRPr lang="en-US" dirty="0"/>
          </a:p>
          <a:p>
            <a:r>
              <a:rPr lang="en-US" dirty="0"/>
              <a:t>We were very pleased to see that almost all of the fellows submitted e-posters for MLA 2019, and they presented brief ignite talks about their research projects to garner interest in their work.</a:t>
            </a:r>
          </a:p>
          <a:p>
            <a:endParaRPr lang="en-US" dirty="0"/>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16</a:t>
            </a:fld>
            <a:endParaRPr lang="en-US"/>
          </a:p>
        </p:txBody>
      </p:sp>
    </p:spTree>
    <p:extLst>
      <p:ext uri="{BB962C8B-B14F-4D97-AF65-F5344CB8AC3E}">
        <p14:creationId xmlns:p14="http://schemas.microsoft.com/office/powerpoint/2010/main" val="3051786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a:t>We also reviewed the third quarterly reports (submitted by the RTI 2018 fellows on April 15, 2019) to identify RTI impacts on the Fellows’ professional activities and their institutions. </a:t>
            </a:r>
          </a:p>
          <a:p>
            <a:endParaRPr lang="en-US" dirty="0"/>
          </a:p>
          <a:p>
            <a:pPr marL="174913" indent="-174913" defTabSz="932871">
              <a:buFont typeface="Arial" panose="020B0604020202020204" pitchFamily="34" charset="0"/>
              <a:buChar char="•"/>
              <a:defRPr/>
            </a:pPr>
            <a:r>
              <a:rPr lang="en-US" dirty="0"/>
              <a:t>The data provides some quantitative evidence that RTI training positively impacted Fellows’ professional relationships, built influence with user communities, and enhanced library services.</a:t>
            </a:r>
          </a:p>
          <a:p>
            <a:pPr marL="174913" indent="-174913" defTabSz="932871">
              <a:buFont typeface="Arial" panose="020B0604020202020204" pitchFamily="34" charset="0"/>
              <a:buChar char="•"/>
              <a:defRPr/>
            </a:pPr>
            <a:endParaRPr lang="en-US" dirty="0"/>
          </a:p>
          <a:p>
            <a:pPr marL="174913" indent="-174913" defTabSz="932871">
              <a:buFont typeface="Arial" panose="020B0604020202020204" pitchFamily="34" charset="0"/>
              <a:buChar char="•"/>
              <a:defRPr/>
            </a:pPr>
            <a:r>
              <a:rPr lang="en-US" dirty="0"/>
              <a:t>It is also interesting to note that in one instance a Fellow’s research project created new research policies and procedures that were implemented throughout their hospital. </a:t>
            </a:r>
          </a:p>
          <a:p>
            <a:endParaRPr lang="en-US" dirty="0"/>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17</a:t>
            </a:fld>
            <a:endParaRPr lang="en-US"/>
          </a:p>
        </p:txBody>
      </p:sp>
    </p:spTree>
    <p:extLst>
      <p:ext uri="{BB962C8B-B14F-4D97-AF65-F5344CB8AC3E}">
        <p14:creationId xmlns:p14="http://schemas.microsoft.com/office/powerpoint/2010/main" val="368664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18</a:t>
            </a:fld>
            <a:endParaRPr lang="en-US"/>
          </a:p>
        </p:txBody>
      </p:sp>
    </p:spTree>
    <p:extLst>
      <p:ext uri="{BB962C8B-B14F-4D97-AF65-F5344CB8AC3E}">
        <p14:creationId xmlns:p14="http://schemas.microsoft.com/office/powerpoint/2010/main" val="3303938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19</a:t>
            </a:fld>
            <a:endParaRPr lang="en-US"/>
          </a:p>
        </p:txBody>
      </p:sp>
    </p:spTree>
    <p:extLst>
      <p:ext uri="{BB962C8B-B14F-4D97-AF65-F5344CB8AC3E}">
        <p14:creationId xmlns:p14="http://schemas.microsoft.com/office/powerpoint/2010/main" val="319511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buFont typeface="+mj-lt"/>
              <a:buNone/>
            </a:pPr>
            <a:r>
              <a:rPr lang="en-US" dirty="0"/>
              <a:t>MLA is the Medical Library Association</a:t>
            </a:r>
            <a:r>
              <a:rPr lang="en-US" baseline="0" dirty="0"/>
              <a:t>. Many Americans, and those working in the US and Canada and elsewhere who are health sciences librarians in universities and hospitals are members.</a:t>
            </a:r>
          </a:p>
          <a:p>
            <a:pPr marL="0" indent="0">
              <a:buFont typeface="+mj-lt"/>
              <a:buNone/>
            </a:pPr>
            <a:endParaRPr lang="en-US" dirty="0"/>
          </a:p>
          <a:p>
            <a:pPr marL="0" indent="0">
              <a:buFont typeface="+mj-lt"/>
              <a:buNone/>
            </a:pPr>
            <a:r>
              <a:rPr lang="en-US" dirty="0"/>
              <a:t>1. Using, creating, and applying health information research has deep-rooted benefits for HS librarians.</a:t>
            </a:r>
          </a:p>
          <a:p>
            <a:r>
              <a:rPr lang="en-US" dirty="0"/>
              <a:t> </a:t>
            </a:r>
          </a:p>
          <a:p>
            <a:pPr marL="641349" lvl="1" indent="-174913">
              <a:buFont typeface="Arial"/>
              <a:buChar char="•"/>
            </a:pPr>
            <a:r>
              <a:rPr lang="en-US" dirty="0"/>
              <a:t>Supports quality health care</a:t>
            </a:r>
          </a:p>
          <a:p>
            <a:pPr lvl="1"/>
            <a:endParaRPr lang="en-US" dirty="0"/>
          </a:p>
          <a:p>
            <a:pPr marL="1107784" lvl="2" indent="-174913">
              <a:buFont typeface="Arial" panose="020B0604020202020204" pitchFamily="34" charset="0"/>
              <a:buChar char="•"/>
            </a:pPr>
            <a:r>
              <a:rPr lang="en-US" dirty="0"/>
              <a:t>HS librarian-led research has shown a link between the role of HS librarians in EBP processes and improved health outcomes (</a:t>
            </a:r>
            <a:r>
              <a:rPr lang="en-US" dirty="0" err="1"/>
              <a:t>Sollenberger</a:t>
            </a:r>
            <a:r>
              <a:rPr lang="en-US" dirty="0"/>
              <a:t>, 2013; Marshall, 2014).]</a:t>
            </a:r>
          </a:p>
          <a:p>
            <a:pPr marL="1107784" lvl="2" indent="-174913">
              <a:buFont typeface="Arial" panose="020B0604020202020204" pitchFamily="34" charset="0"/>
              <a:buChar char="•"/>
            </a:pPr>
            <a:r>
              <a:rPr lang="en-US" dirty="0"/>
              <a:t>numerous high-quality studies that show librarian impacts on health care, education, and research. &lt;https://www.mlanet.org/p/cm/ld/fid=1361&gt; (</a:t>
            </a:r>
            <a:r>
              <a:rPr lang="en-US" i="1" dirty="0"/>
              <a:t>Evidence You Can Use To Communicate Library Value </a:t>
            </a:r>
            <a:r>
              <a:rPr lang="en-US" dirty="0"/>
              <a:t>web site lists these)</a:t>
            </a:r>
          </a:p>
          <a:p>
            <a:pPr marL="641349" lvl="1" indent="-174913">
              <a:buFont typeface="Arial" panose="020B0604020202020204" pitchFamily="34" charset="0"/>
              <a:buChar char="•"/>
            </a:pPr>
            <a:endParaRPr lang="en-US" dirty="0"/>
          </a:p>
          <a:p>
            <a:pPr marL="641349" lvl="1" indent="-174913">
              <a:buFont typeface="Arial" panose="020B0604020202020204" pitchFamily="34" charset="0"/>
              <a:buChar char="•"/>
            </a:pPr>
            <a:r>
              <a:rPr lang="en-US" dirty="0"/>
              <a:t>Supports quality library practice</a:t>
            </a:r>
          </a:p>
          <a:p>
            <a:pPr marL="1107784" lvl="2" indent="-174913">
              <a:buFont typeface="Arial" panose="020B0604020202020204" pitchFamily="34" charset="0"/>
              <a:buChar char="•"/>
            </a:pPr>
            <a:r>
              <a:rPr lang="en-US" dirty="0"/>
              <a:t>Librarian-led research also improves library practice – in a 2016 study, over 2/3 of the librarians who had conducted research, reported that it resulted in improving or initiating new library services (Lessick et al, 2016). </a:t>
            </a:r>
          </a:p>
          <a:p>
            <a:pPr marL="18471" lvl="0" indent="0">
              <a:buFont typeface="Arial" panose="020B0604020202020204" pitchFamily="34" charset="0"/>
              <a:buNone/>
            </a:pPr>
            <a:endParaRPr lang="en-US" dirty="0"/>
          </a:p>
          <a:p>
            <a:pPr marL="18471" lvl="0" indent="0">
              <a:buFont typeface="Arial" panose="020B0604020202020204" pitchFamily="34" charset="0"/>
              <a:buNone/>
            </a:pPr>
            <a:r>
              <a:rPr lang="en-US" dirty="0"/>
              <a:t>2.</a:t>
            </a:r>
            <a:r>
              <a:rPr lang="en-US" baseline="0" dirty="0"/>
              <a:t> </a:t>
            </a:r>
            <a:r>
              <a:rPr lang="en-US" dirty="0"/>
              <a:t>Despite the benefits of research, too few health sciences librarians conduct high quality research linked to practice and disseminate the results of their research.</a:t>
            </a:r>
          </a:p>
          <a:p>
            <a:pPr marL="641349" lvl="2" indent="-174913" defTabSz="932871">
              <a:buFont typeface="Arial"/>
              <a:buChar char="•"/>
              <a:defRPr/>
            </a:pPr>
            <a:r>
              <a:rPr lang="en-US" dirty="0"/>
              <a:t>Numerous journal editors and scholars have noted various issues with published health sciences librarian research (</a:t>
            </a:r>
            <a:r>
              <a:rPr lang="en-US" dirty="0" err="1"/>
              <a:t>Plutchak</a:t>
            </a:r>
            <a:r>
              <a:rPr lang="en-US" dirty="0"/>
              <a:t>, 2005). </a:t>
            </a:r>
          </a:p>
          <a:p>
            <a:endParaRPr lang="en-US" dirty="0"/>
          </a:p>
          <a:p>
            <a:pPr marL="0" indent="0">
              <a:buFont typeface="+mj-lt"/>
              <a:buNone/>
            </a:pPr>
            <a:r>
              <a:rPr lang="en-US" dirty="0"/>
              <a:t>3.</a:t>
            </a:r>
            <a:r>
              <a:rPr lang="en-US" baseline="0" dirty="0"/>
              <a:t> </a:t>
            </a:r>
            <a:r>
              <a:rPr lang="en-US" dirty="0"/>
              <a:t>There are many reasons for this, but 3 key barriers that have been widely cited in the literature include: lack of research training, a lack of support, and lack of confidence.</a:t>
            </a:r>
          </a:p>
          <a:p>
            <a:endParaRPr lang="en-US" dirty="0"/>
          </a:p>
          <a:p>
            <a:pPr marL="0" indent="0">
              <a:buFont typeface="+mj-lt"/>
              <a:buNone/>
            </a:pPr>
            <a:r>
              <a:rPr lang="en-US" dirty="0"/>
              <a:t>4. This is where the RTI comes in. </a:t>
            </a:r>
          </a:p>
          <a:p>
            <a:pPr defTabSz="932871">
              <a:defRPr/>
            </a:pPr>
            <a:endParaRPr lang="en-US" dirty="0"/>
          </a:p>
          <a:p>
            <a:pPr marL="174913" indent="-174913" defTabSz="932871">
              <a:buFont typeface="Arial" panose="020B0604020202020204" pitchFamily="34" charset="0"/>
              <a:buChar char="•"/>
              <a:defRPr/>
            </a:pPr>
            <a:r>
              <a:rPr lang="en-US" dirty="0"/>
              <a:t>Our intent is for the RTI program to fill these knowledge, support, and confidence gaps.</a:t>
            </a:r>
          </a:p>
          <a:p>
            <a:pPr marL="0" indent="0" defTabSz="932871">
              <a:buFont typeface="Arial" panose="020B0604020202020204" pitchFamily="34" charset="0"/>
              <a:buNone/>
              <a:defRPr/>
            </a:pPr>
            <a:endParaRPr lang="en-US" dirty="0"/>
          </a:p>
          <a:p>
            <a:pPr defTabSz="932871">
              <a:defRPr/>
            </a:pPr>
            <a:r>
              <a:rPr lang="en-US" dirty="0"/>
              <a:t>  </a:t>
            </a:r>
          </a:p>
        </p:txBody>
      </p:sp>
      <p:sp>
        <p:nvSpPr>
          <p:cNvPr id="4" name="Slide Number Placeholder 3"/>
          <p:cNvSpPr>
            <a:spLocks noGrp="1"/>
          </p:cNvSpPr>
          <p:nvPr>
            <p:ph type="sldNum" sz="quarter" idx="10"/>
          </p:nvPr>
        </p:nvSpPr>
        <p:spPr/>
        <p:txBody>
          <a:bodyPr/>
          <a:lstStyle/>
          <a:p>
            <a:fld id="{28B83925-F481-864B-8FF1-2AFC304706E1}" type="slidenum">
              <a:rPr lang="en-US" smtClean="0"/>
              <a:t>2</a:t>
            </a:fld>
            <a:endParaRPr lang="en-US"/>
          </a:p>
        </p:txBody>
      </p:sp>
    </p:spTree>
    <p:extLst>
      <p:ext uri="{BB962C8B-B14F-4D97-AF65-F5344CB8AC3E}">
        <p14:creationId xmlns:p14="http://schemas.microsoft.com/office/powerpoint/2010/main" val="1569113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B83925-F481-864B-8FF1-2AFC304706E1}" type="slidenum">
              <a:rPr lang="en-US" smtClean="0"/>
              <a:t>20</a:t>
            </a:fld>
            <a:endParaRPr lang="en-US"/>
          </a:p>
        </p:txBody>
      </p:sp>
    </p:spTree>
    <p:extLst>
      <p:ext uri="{BB962C8B-B14F-4D97-AF65-F5344CB8AC3E}">
        <p14:creationId xmlns:p14="http://schemas.microsoft.com/office/powerpoint/2010/main" val="2589204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RTI website is the central place where we highlight the work of the Institute and the research activities of the Fellows.</a:t>
            </a:r>
          </a:p>
          <a:p>
            <a:endParaRPr lang="en-US" dirty="0"/>
          </a:p>
          <a:p>
            <a:r>
              <a:rPr lang="en-US" dirty="0"/>
              <a:t>I hope you get a chance to visit the site to learn more about the RTI program.</a:t>
            </a:r>
          </a:p>
          <a:p>
            <a:endParaRPr lang="en-US" dirty="0"/>
          </a:p>
          <a:p>
            <a:r>
              <a:rPr lang="en-US" dirty="0"/>
              <a:t>Thank you all for coming to our presentation. </a:t>
            </a:r>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21</a:t>
            </a:fld>
            <a:endParaRPr lang="en-US"/>
          </a:p>
        </p:txBody>
      </p:sp>
    </p:spTree>
    <p:extLst>
      <p:ext uri="{BB962C8B-B14F-4D97-AF65-F5344CB8AC3E}">
        <p14:creationId xmlns:p14="http://schemas.microsoft.com/office/powerpoint/2010/main" val="3423368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that this is funded by the IMLS in the USA</a:t>
            </a:r>
          </a:p>
          <a:p>
            <a:endParaRPr lang="en-US" dirty="0"/>
          </a:p>
          <a:p>
            <a:r>
              <a:rPr lang="en-US" dirty="0"/>
              <a:t>The RTI program is multifaceted with a number of unique </a:t>
            </a:r>
            <a:r>
              <a:rPr lang="en-US" baseline="0" dirty="0"/>
              <a:t>features.</a:t>
            </a:r>
            <a:r>
              <a:rPr lang="en-US" dirty="0"/>
              <a:t> </a:t>
            </a:r>
          </a:p>
          <a:p>
            <a:endParaRPr lang="en-US" dirty="0"/>
          </a:p>
          <a:p>
            <a:pPr marL="233218" indent="-233218">
              <a:buFont typeface="+mj-lt"/>
              <a:buAutoNum type="arabicPeriod"/>
            </a:pPr>
            <a:r>
              <a:rPr lang="en-US" dirty="0"/>
              <a:t>Selection process for RTI ensures fair and unbiased evaluation of applicants. </a:t>
            </a:r>
          </a:p>
          <a:p>
            <a:pPr marL="699653" lvl="1" indent="-233218">
              <a:buFont typeface="Arial"/>
              <a:buChar char="•"/>
            </a:pPr>
            <a:r>
              <a:rPr lang="en-US" dirty="0"/>
              <a:t>Review process is conducted independently</a:t>
            </a:r>
            <a:r>
              <a:rPr lang="en-US" baseline="0" dirty="0"/>
              <a:t> by</a:t>
            </a:r>
            <a:r>
              <a:rPr lang="en-US" dirty="0"/>
              <a:t> RTI Jury that is appointed by MLA Board of Directors.</a:t>
            </a:r>
          </a:p>
          <a:p>
            <a:pPr marL="699653" lvl="1" indent="-233218">
              <a:buFont typeface="Arial"/>
              <a:buChar char="•"/>
            </a:pPr>
            <a:r>
              <a:rPr lang="en-US" dirty="0"/>
              <a:t>Process includes a double-blind</a:t>
            </a:r>
            <a:r>
              <a:rPr lang="en-US" baseline="0" dirty="0"/>
              <a:t> review and the use of a strict research-based protocol to evaluate all applications.</a:t>
            </a:r>
          </a:p>
          <a:p>
            <a:pPr marL="641349" lvl="1" indent="-174913">
              <a:buFont typeface="Arial"/>
              <a:buChar char="•"/>
            </a:pPr>
            <a:r>
              <a:rPr lang="en-US" baseline="0" dirty="0"/>
              <a:t> RTI Jury review process is assessed at the end of each cycle to evaluate methods and practices.</a:t>
            </a:r>
          </a:p>
          <a:p>
            <a:endParaRPr lang="en-US" dirty="0"/>
          </a:p>
          <a:p>
            <a:pPr marL="233218" indent="-233218">
              <a:buFont typeface="Arial" panose="020B0604020202020204" pitchFamily="34" charset="0"/>
              <a:buAutoNum type="arabicPeriod" startAt="2"/>
            </a:pPr>
            <a:r>
              <a:rPr lang="en-US" dirty="0"/>
              <a:t>Numerous</a:t>
            </a:r>
            <a:r>
              <a:rPr lang="en-US" baseline="0" dirty="0"/>
              <a:t> s</a:t>
            </a:r>
            <a:r>
              <a:rPr lang="en-US" dirty="0"/>
              <a:t>cholarships are funded by IMLS, AAHSL and a growing list of MLA sections and chapters.</a:t>
            </a:r>
          </a:p>
          <a:p>
            <a:pPr marL="699653" lvl="1" indent="-233218">
              <a:buFont typeface="Arial"/>
              <a:buChar char="•"/>
            </a:pPr>
            <a:r>
              <a:rPr lang="en-US" dirty="0"/>
              <a:t>Scholarship recipients are selected</a:t>
            </a:r>
            <a:r>
              <a:rPr lang="en-US" baseline="0" dirty="0"/>
              <a:t> using a strict research-based protocol.</a:t>
            </a:r>
          </a:p>
          <a:p>
            <a:pPr marL="699653" lvl="1" indent="-233218">
              <a:buFont typeface="Arial"/>
              <a:buChar char="•"/>
            </a:pPr>
            <a:endParaRPr lang="en-US" baseline="0" dirty="0"/>
          </a:p>
          <a:p>
            <a:pPr marL="233218" indent="-233218">
              <a:buFont typeface="+mj-lt"/>
              <a:buAutoNum type="arabicPeriod" startAt="2"/>
            </a:pPr>
            <a:r>
              <a:rPr lang="en-US" baseline="0" dirty="0"/>
              <a:t>RTI faculty is a carefully selected group of faculty and practitioners with specialist expertise in health information research and evidence based practice. </a:t>
            </a:r>
          </a:p>
          <a:p>
            <a:pPr marL="233218" indent="-233218">
              <a:buFont typeface="+mj-lt"/>
              <a:buAutoNum type="arabicPeriod" startAt="2"/>
            </a:pPr>
            <a:endParaRPr lang="en-US" baseline="0" dirty="0"/>
          </a:p>
          <a:p>
            <a:pPr marL="233218" indent="-233218">
              <a:buFont typeface="+mj-lt"/>
              <a:buAutoNum type="arabicPeriod" startAt="2"/>
            </a:pPr>
            <a:r>
              <a:rPr lang="en-US" baseline="0" dirty="0"/>
              <a:t>RTI program </a:t>
            </a:r>
            <a:r>
              <a:rPr lang="en-US" dirty="0"/>
              <a:t>focuses on research competencies, issues, practices, and strategies related to HS librarianship.</a:t>
            </a:r>
          </a:p>
          <a:p>
            <a:pPr marL="699653" lvl="1" indent="-233218">
              <a:buFont typeface="Arial"/>
              <a:buChar char="•"/>
            </a:pPr>
            <a:r>
              <a:rPr lang="en-US" dirty="0"/>
              <a:t>Examples of domain-specific</a:t>
            </a:r>
            <a:r>
              <a:rPr lang="en-US" baseline="0" dirty="0"/>
              <a:t> issues</a:t>
            </a:r>
            <a:r>
              <a:rPr lang="en-US" dirty="0"/>
              <a:t>: non-standard</a:t>
            </a:r>
            <a:r>
              <a:rPr lang="en-US" baseline="0" dirty="0"/>
              <a:t> IRB review procedures in hospitals; confidentiality, privacy, and security of health information.</a:t>
            </a:r>
          </a:p>
          <a:p>
            <a:pPr marL="699653" lvl="1" indent="-233218">
              <a:buFont typeface="Arial"/>
              <a:buChar char="•"/>
            </a:pPr>
            <a:endParaRPr lang="en-US" baseline="0" dirty="0"/>
          </a:p>
          <a:p>
            <a:r>
              <a:rPr lang="en-US" dirty="0"/>
              <a:t>5.  Research questions, research topics, and populations studied are of importance and interest to HS librarians.</a:t>
            </a:r>
          </a:p>
          <a:p>
            <a:pPr marL="641349" lvl="1" indent="-174913" defTabSz="932871">
              <a:buFont typeface="Arial"/>
              <a:buChar char="•"/>
              <a:defRPr/>
            </a:pPr>
            <a:r>
              <a:rPr lang="en-US" baseline="0" dirty="0"/>
              <a:t>Examples of projects: factors that effect clinical/patient referrals to medical libraries; publishing practices of early career clinicians and researchers; and medical students’ use of Wikipedia editing to improve information literacy (IL) skills.</a:t>
            </a:r>
          </a:p>
          <a:p>
            <a:pPr marL="641349" lvl="1" indent="-174913" defTabSz="932871">
              <a:buFont typeface="Arial"/>
              <a:buChar char="•"/>
              <a:defRPr/>
            </a:pPr>
            <a:endParaRPr lang="en-US" baseline="0" dirty="0"/>
          </a:p>
          <a:p>
            <a:pPr marL="233218" indent="-233218" defTabSz="932871">
              <a:buFont typeface="+mj-lt"/>
              <a:buAutoNum type="arabicPeriod" startAt="6"/>
              <a:defRPr/>
            </a:pPr>
            <a:r>
              <a:rPr lang="en-US" dirty="0"/>
              <a:t>All instructors serve as mentors to </a:t>
            </a:r>
            <a:r>
              <a:rPr lang="en-US" baseline="0" dirty="0"/>
              <a:t>Fellows during the Institute and afterwards as the Fellows conduct their research projects at their home institutions. Mentors assist with ongoing learning and research projects, and encourage research progress, completion, and dissemination of research findings.</a:t>
            </a:r>
          </a:p>
          <a:p>
            <a:pPr marL="233218" indent="-233218" defTabSz="932871">
              <a:buFont typeface="Arial"/>
              <a:buAutoNum type="arabicPeriod" startAt="6"/>
              <a:defRPr/>
            </a:pPr>
            <a:endParaRPr lang="en-US" baseline="0" dirty="0"/>
          </a:p>
          <a:p>
            <a:pPr marL="233218" indent="-233218" defTabSz="932871">
              <a:buFont typeface="Arial"/>
              <a:buAutoNum type="arabicPeriod" startAt="6"/>
              <a:defRPr/>
            </a:pPr>
            <a:r>
              <a:rPr lang="en-US" baseline="0" dirty="0"/>
              <a:t>Fellows actively participate in an online RTI Community of Practice.</a:t>
            </a:r>
          </a:p>
          <a:p>
            <a:pPr marL="699653" lvl="1" indent="-233218" defTabSz="932871">
              <a:buFont typeface="Arial"/>
              <a:buChar char="•"/>
              <a:defRPr/>
            </a:pPr>
            <a:r>
              <a:rPr lang="en-US" baseline="0" dirty="0"/>
              <a:t>Community of Practice is available on the MLANET platform and integrated with MEDLIB-ED (MLA’s learning management system) and other relevant MLA tools and resources.</a:t>
            </a:r>
          </a:p>
          <a:p>
            <a:pPr marL="699653" lvl="1" indent="-233218" defTabSz="932871">
              <a:buFont typeface="Arial"/>
              <a:buChar char="•"/>
              <a:defRPr/>
            </a:pPr>
            <a:r>
              <a:rPr lang="en-US" baseline="0" dirty="0" err="1"/>
              <a:t>CoP</a:t>
            </a:r>
            <a:r>
              <a:rPr lang="en-US" baseline="0" dirty="0"/>
              <a:t> is a vehicle for Fellows to share experiences, identify solutions to common problems, gain knowledge and confidence, and reduce professional isolation.</a:t>
            </a:r>
          </a:p>
          <a:p>
            <a:pPr marL="699653" lvl="1" indent="-233218" defTabSz="932871">
              <a:buFont typeface="Arial"/>
              <a:buChar char="•"/>
              <a:defRPr/>
            </a:pPr>
            <a:endParaRPr lang="en-US" dirty="0"/>
          </a:p>
          <a:p>
            <a:pPr marL="233218" indent="-233218" defTabSz="932871">
              <a:buFont typeface="Arial"/>
              <a:buAutoNum type="arabicPeriod" startAt="6"/>
              <a:defRPr/>
            </a:pPr>
            <a:r>
              <a:rPr lang="en-US" dirty="0"/>
              <a:t>Program</a:t>
            </a:r>
            <a:r>
              <a:rPr lang="en-US" baseline="0" dirty="0"/>
              <a:t> provides a capstone opportunity for each Fellow to present their research work and findings at the MLA annual conference.</a:t>
            </a:r>
          </a:p>
          <a:p>
            <a:pPr marL="233218" indent="-233218" defTabSz="932871">
              <a:buFont typeface="Arial"/>
              <a:buAutoNum type="arabicPeriod" startAt="6"/>
              <a:defRPr/>
            </a:pPr>
            <a:endParaRPr lang="en-US" baseline="0" dirty="0"/>
          </a:p>
          <a:p>
            <a:pPr marL="233218" indent="-233218">
              <a:buFont typeface="+mj-lt"/>
              <a:buAutoNum type="arabicPeriod" startAt="9"/>
            </a:pPr>
            <a:r>
              <a:rPr lang="en-US" dirty="0"/>
              <a:t>All aspects of the RTI program are evaluated to support Fellows’ research learning, progress,</a:t>
            </a:r>
            <a:r>
              <a:rPr lang="en-US" baseline="0" dirty="0"/>
              <a:t> and </a:t>
            </a:r>
            <a:r>
              <a:rPr lang="en-US" dirty="0"/>
              <a:t>achievement.</a:t>
            </a:r>
          </a:p>
          <a:p>
            <a:endParaRPr lang="en-US" dirty="0"/>
          </a:p>
          <a:p>
            <a:pPr defTabSz="932871">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22</a:t>
            </a:fld>
            <a:endParaRPr lang="en-US"/>
          </a:p>
        </p:txBody>
      </p:sp>
    </p:spTree>
    <p:extLst>
      <p:ext uri="{BB962C8B-B14F-4D97-AF65-F5344CB8AC3E}">
        <p14:creationId xmlns:p14="http://schemas.microsoft.com/office/powerpoint/2010/main" val="2590979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The broad goals for the RTI program are to:</a:t>
            </a:r>
          </a:p>
          <a:p>
            <a:pPr marL="641349" lvl="1" indent="-174913">
              <a:buFont typeface="Arial" panose="020B0604020202020204" pitchFamily="34" charset="0"/>
              <a:buChar char="•"/>
            </a:pPr>
            <a:r>
              <a:rPr lang="en-US" dirty="0"/>
              <a:t>increase the research competencies of participants</a:t>
            </a:r>
          </a:p>
          <a:p>
            <a:pPr marL="641349" lvl="1" indent="-174913">
              <a:buFont typeface="Arial" panose="020B0604020202020204" pitchFamily="34" charset="0"/>
              <a:buChar char="•"/>
            </a:pPr>
            <a:r>
              <a:rPr lang="en-US" dirty="0"/>
              <a:t>increase quantity, quality, and communication of </a:t>
            </a:r>
            <a:r>
              <a:rPr lang="en-US" b="1" i="1" dirty="0"/>
              <a:t>health information research </a:t>
            </a:r>
            <a:r>
              <a:rPr lang="en-US" dirty="0"/>
              <a:t>conducted by health sciences librarians</a:t>
            </a:r>
          </a:p>
          <a:p>
            <a:pPr marL="641349" lvl="1" indent="-174913">
              <a:buFont typeface="Arial" panose="020B0604020202020204" pitchFamily="34" charset="0"/>
              <a:buChar char="•"/>
            </a:pPr>
            <a:r>
              <a:rPr lang="en-US" dirty="0"/>
              <a:t>AND to build research capacity among health sciences librarians to contribute</a:t>
            </a:r>
            <a:r>
              <a:rPr lang="en-US" baseline="0" dirty="0"/>
              <a:t> to health and</a:t>
            </a:r>
            <a:r>
              <a:rPr lang="en-US" dirty="0"/>
              <a:t> library improvements.</a:t>
            </a:r>
          </a:p>
          <a:p>
            <a:pPr defTabSz="932871">
              <a:defRPr/>
            </a:pPr>
            <a:endParaRPr lang="en-US" dirty="0"/>
          </a:p>
          <a:p>
            <a:pPr marL="0" indent="0" defTabSz="932871">
              <a:buFont typeface="Arial" panose="020B0604020202020204" pitchFamily="34" charset="0"/>
              <a:buNone/>
              <a:defRPr/>
            </a:pPr>
            <a:endParaRPr lang="en-US" dirty="0"/>
          </a:p>
          <a:p>
            <a:pPr defTabSz="932871">
              <a:defRPr/>
            </a:pPr>
            <a:r>
              <a:rPr lang="en-US" dirty="0"/>
              <a:t>  </a:t>
            </a:r>
          </a:p>
        </p:txBody>
      </p:sp>
      <p:sp>
        <p:nvSpPr>
          <p:cNvPr id="4" name="Slide Number Placeholder 3"/>
          <p:cNvSpPr>
            <a:spLocks noGrp="1"/>
          </p:cNvSpPr>
          <p:nvPr>
            <p:ph type="sldNum" sz="quarter" idx="10"/>
          </p:nvPr>
        </p:nvSpPr>
        <p:spPr/>
        <p:txBody>
          <a:bodyPr/>
          <a:lstStyle/>
          <a:p>
            <a:fld id="{28B83925-F481-864B-8FF1-2AFC304706E1}" type="slidenum">
              <a:rPr lang="en-US" smtClean="0"/>
              <a:t>3</a:t>
            </a:fld>
            <a:endParaRPr lang="en-US"/>
          </a:p>
        </p:txBody>
      </p:sp>
    </p:spTree>
    <p:extLst>
      <p:ext uri="{BB962C8B-B14F-4D97-AF65-F5344CB8AC3E}">
        <p14:creationId xmlns:p14="http://schemas.microsoft.com/office/powerpoint/2010/main" val="612255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defTabSz="932871">
              <a:buFont typeface="Arial" panose="020B0604020202020204" pitchFamily="34" charset="0"/>
              <a:buChar char="•"/>
              <a:defRPr/>
            </a:pPr>
            <a:r>
              <a:rPr lang="en-US" dirty="0"/>
              <a:t>RTI addresses these gaps by providing:</a:t>
            </a:r>
          </a:p>
          <a:p>
            <a:pPr marL="641349" lvl="1" indent="-174913" defTabSz="932871">
              <a:buFont typeface="Arial" panose="020B0604020202020204" pitchFamily="34" charset="0"/>
              <a:buChar char="•"/>
              <a:defRPr/>
            </a:pPr>
            <a:r>
              <a:rPr lang="en-US" dirty="0"/>
              <a:t>An immersive training workshop consisting of online</a:t>
            </a:r>
            <a:r>
              <a:rPr lang="en-US" baseline="0" dirty="0"/>
              <a:t> course work before and after </a:t>
            </a:r>
            <a:r>
              <a:rPr lang="en-US" dirty="0"/>
              <a:t>a 5-day face-to-face workshop in research design, that is geared to HS librarians. Delivered by 5 instructors</a:t>
            </a:r>
            <a:r>
              <a:rPr lang="en-US" baseline="0" dirty="0"/>
              <a:t> (of which I am one)</a:t>
            </a:r>
            <a:endParaRPr lang="en-US" dirty="0"/>
          </a:p>
          <a:p>
            <a:pPr marL="641349" lvl="1" indent="-174913" defTabSz="932871">
              <a:buFont typeface="Arial" panose="020B0604020202020204" pitchFamily="34" charset="0"/>
              <a:buChar char="•"/>
              <a:defRPr/>
            </a:pPr>
            <a:r>
              <a:rPr lang="en-US" dirty="0"/>
              <a:t>Mentoring and monitoring after the workshop as librarians complete their research projects</a:t>
            </a:r>
          </a:p>
          <a:p>
            <a:pPr marL="641349" lvl="1" indent="-174913" defTabSz="932871">
              <a:buFont typeface="Arial" panose="020B0604020202020204" pitchFamily="34" charset="0"/>
              <a:buChar char="•"/>
              <a:defRPr/>
            </a:pPr>
            <a:r>
              <a:rPr lang="en-US" dirty="0"/>
              <a:t>Encouragement and collegiality through an online Community of Practice</a:t>
            </a:r>
          </a:p>
          <a:p>
            <a:pPr marL="641349" lvl="1" indent="-174913" defTabSz="932871">
              <a:buFont typeface="Arial" panose="020B0604020202020204" pitchFamily="34" charset="0"/>
              <a:buChar char="•"/>
              <a:defRPr/>
            </a:pPr>
            <a:r>
              <a:rPr lang="en-US" dirty="0"/>
              <a:t>Capstone experience that includes a public presentation of the Fellows’ research work at an MLA annual conference.</a:t>
            </a:r>
          </a:p>
          <a:p>
            <a:pPr marL="9236" lvl="0" indent="0" defTabSz="932871">
              <a:buFont typeface="Arial" panose="020B0604020202020204" pitchFamily="34" charset="0"/>
              <a:buNone/>
              <a:defRPr/>
            </a:pPr>
            <a:endParaRPr lang="en-US" dirty="0"/>
          </a:p>
          <a:p>
            <a:pPr marL="9236" lvl="0" indent="0" defTabSz="932871">
              <a:buFont typeface="Arial" panose="020B0604020202020204" pitchFamily="34" charset="0"/>
              <a:buNone/>
              <a:defRPr/>
            </a:pPr>
            <a:r>
              <a:rPr lang="en-US" dirty="0"/>
              <a:t>The</a:t>
            </a:r>
            <a:r>
              <a:rPr lang="en-US" baseline="0" dirty="0"/>
              <a:t> timeline on of the RTI is that it takes place over a year. Participants (20 of them) are enrolled in the spring (May), then they come to the workshop in Chicago in July. They work on the research projects at the own pace and are invited to present, at </a:t>
            </a:r>
            <a:r>
              <a:rPr lang="en-US" baseline="0" dirty="0" err="1"/>
              <a:t>whataver</a:t>
            </a:r>
            <a:r>
              <a:rPr lang="en-US" baseline="0" dirty="0"/>
              <a:t> point they are at, in May of the following year at the annual meeting.</a:t>
            </a:r>
          </a:p>
          <a:p>
            <a:pPr marL="9236" lvl="0" indent="0" defTabSz="932871">
              <a:buFont typeface="Arial" panose="020B0604020202020204" pitchFamily="34" charset="0"/>
              <a:buNone/>
              <a:defRPr/>
            </a:pPr>
            <a:endParaRPr lang="en-US" baseline="0" dirty="0"/>
          </a:p>
          <a:p>
            <a:pPr marL="9236" lvl="0" indent="0" defTabSz="932871">
              <a:buFont typeface="Arial" panose="020B0604020202020204" pitchFamily="34" charset="0"/>
              <a:buNone/>
              <a:defRPr/>
            </a:pPr>
            <a:r>
              <a:rPr lang="en-US" baseline="0" dirty="0"/>
              <a:t>Note that the RTI was designed by a group of LIS professionals and faculty researchers in the health sciences. Mostly in the US, but also several Canadians. The RTI instruction is delivered entirely by librarians and LIS faculty.</a:t>
            </a:r>
            <a:endParaRPr lang="en-US" dirty="0"/>
          </a:p>
          <a:p>
            <a:pPr marL="0" indent="0" defTabSz="932871">
              <a:buFont typeface="Arial" panose="020B0604020202020204" pitchFamily="34" charset="0"/>
              <a:buNone/>
              <a:defRPr/>
            </a:pPr>
            <a:endParaRPr lang="en-US" dirty="0"/>
          </a:p>
          <a:p>
            <a:pPr defTabSz="932871">
              <a:defRPr/>
            </a:pPr>
            <a:r>
              <a:rPr lang="en-US" dirty="0"/>
              <a:t>  </a:t>
            </a:r>
          </a:p>
        </p:txBody>
      </p:sp>
      <p:sp>
        <p:nvSpPr>
          <p:cNvPr id="4" name="Slide Number Placeholder 3"/>
          <p:cNvSpPr>
            <a:spLocks noGrp="1"/>
          </p:cNvSpPr>
          <p:nvPr>
            <p:ph type="sldNum" sz="quarter" idx="10"/>
          </p:nvPr>
        </p:nvSpPr>
        <p:spPr/>
        <p:txBody>
          <a:bodyPr/>
          <a:lstStyle/>
          <a:p>
            <a:fld id="{28B83925-F481-864B-8FF1-2AFC304706E1}" type="slidenum">
              <a:rPr lang="en-US" smtClean="0"/>
              <a:t>4</a:t>
            </a:fld>
            <a:endParaRPr lang="en-US"/>
          </a:p>
        </p:txBody>
      </p:sp>
    </p:spTree>
    <p:extLst>
      <p:ext uri="{BB962C8B-B14F-4D97-AF65-F5344CB8AC3E}">
        <p14:creationId xmlns:p14="http://schemas.microsoft.com/office/powerpoint/2010/main" val="2898913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snapshot of the contents of the online course content organization, and modules included in the curriculum</a:t>
            </a:r>
            <a:endParaRPr lang="en-CA" dirty="0"/>
          </a:p>
        </p:txBody>
      </p:sp>
      <p:sp>
        <p:nvSpPr>
          <p:cNvPr id="4" name="Slide Number Placeholder 3"/>
          <p:cNvSpPr>
            <a:spLocks noGrp="1"/>
          </p:cNvSpPr>
          <p:nvPr>
            <p:ph type="sldNum" sz="quarter" idx="10"/>
          </p:nvPr>
        </p:nvSpPr>
        <p:spPr/>
        <p:txBody>
          <a:bodyPr/>
          <a:lstStyle/>
          <a:p>
            <a:fld id="{28B83925-F481-864B-8FF1-2AFC304706E1}" type="slidenum">
              <a:rPr lang="en-US" smtClean="0"/>
              <a:t>5</a:t>
            </a:fld>
            <a:endParaRPr lang="en-US"/>
          </a:p>
        </p:txBody>
      </p:sp>
    </p:spTree>
    <p:extLst>
      <p:ext uri="{BB962C8B-B14F-4D97-AF65-F5344CB8AC3E}">
        <p14:creationId xmlns:p14="http://schemas.microsoft.com/office/powerpoint/2010/main" val="4155552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a:t>
            </a:r>
            <a:r>
              <a:rPr lang="en-US" baseline="0" dirty="0"/>
              <a:t> the contents of the one of the modules.</a:t>
            </a:r>
          </a:p>
          <a:p>
            <a:endParaRPr lang="en-US" baseline="0" dirty="0"/>
          </a:p>
        </p:txBody>
      </p:sp>
      <p:sp>
        <p:nvSpPr>
          <p:cNvPr id="4" name="Slide Number Placeholder 3"/>
          <p:cNvSpPr>
            <a:spLocks noGrp="1"/>
          </p:cNvSpPr>
          <p:nvPr>
            <p:ph type="sldNum" sz="quarter" idx="10"/>
          </p:nvPr>
        </p:nvSpPr>
        <p:spPr/>
        <p:txBody>
          <a:bodyPr/>
          <a:lstStyle/>
          <a:p>
            <a:fld id="{28B83925-F481-864B-8FF1-2AFC304706E1}" type="slidenum">
              <a:rPr lang="en-US" smtClean="0"/>
              <a:t>6</a:t>
            </a:fld>
            <a:endParaRPr lang="en-US"/>
          </a:p>
        </p:txBody>
      </p:sp>
    </p:spTree>
    <p:extLst>
      <p:ext uri="{BB962C8B-B14F-4D97-AF65-F5344CB8AC3E}">
        <p14:creationId xmlns:p14="http://schemas.microsoft.com/office/powerpoint/2010/main" val="4232100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screenshot</a:t>
            </a:r>
            <a:r>
              <a:rPr lang="en-US" baseline="0" dirty="0"/>
              <a:t> of a portion of the forum for the community of practice. Several discussion threads – some initiated by the instructors, who also serve as mentors, and some by the participants. </a:t>
            </a:r>
          </a:p>
          <a:p>
            <a:endParaRPr lang="en-US" baseline="0" dirty="0"/>
          </a:p>
        </p:txBody>
      </p:sp>
      <p:sp>
        <p:nvSpPr>
          <p:cNvPr id="4" name="Slide Number Placeholder 3"/>
          <p:cNvSpPr>
            <a:spLocks noGrp="1"/>
          </p:cNvSpPr>
          <p:nvPr>
            <p:ph type="sldNum" sz="quarter" idx="10"/>
          </p:nvPr>
        </p:nvSpPr>
        <p:spPr/>
        <p:txBody>
          <a:bodyPr/>
          <a:lstStyle/>
          <a:p>
            <a:fld id="{28B83925-F481-864B-8FF1-2AFC304706E1}" type="slidenum">
              <a:rPr lang="en-US" smtClean="0"/>
              <a:t>7</a:t>
            </a:fld>
            <a:endParaRPr lang="en-US"/>
          </a:p>
        </p:txBody>
      </p:sp>
    </p:spTree>
    <p:extLst>
      <p:ext uri="{BB962C8B-B14F-4D97-AF65-F5344CB8AC3E}">
        <p14:creationId xmlns:p14="http://schemas.microsoft.com/office/powerpoint/2010/main" val="1753350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RTI began in 2018, and the first group has already completed their year. We have just enrolled the second group of participants this spring, and the face to face workshop will take place again this July. </a:t>
            </a:r>
          </a:p>
          <a:p>
            <a:endParaRPr lang="en-US" baseline="0" dirty="0"/>
          </a:p>
          <a:p>
            <a:r>
              <a:rPr lang="en-US" baseline="0" dirty="0"/>
              <a:t>20 librarians, all with little research experience, participate each year. The RTI refers to participants as “RTI fellows.” </a:t>
            </a:r>
          </a:p>
          <a:p>
            <a:r>
              <a:rPr lang="en-US" baseline="0" dirty="0"/>
              <a:t>For the first year, we of course wanted to be able to evaluate whether the RTI is reaching its objectives.</a:t>
            </a:r>
          </a:p>
          <a:p>
            <a:endParaRPr lang="en-US" baseline="0" dirty="0"/>
          </a:p>
          <a:p>
            <a:r>
              <a:rPr lang="en-US" baseline="0" dirty="0"/>
              <a:t>To find out, we implemented several assessment methods:</a:t>
            </a:r>
          </a:p>
          <a:p>
            <a:pPr marL="171450" indent="-171450">
              <a:buFontTx/>
              <a:buChar char="-"/>
            </a:pPr>
            <a:r>
              <a:rPr lang="en-US" baseline="0" dirty="0"/>
              <a:t>We conducted a pre and post assessment instrument to determine the fellows’ confidence level </a:t>
            </a:r>
          </a:p>
          <a:p>
            <a:pPr marL="171450" indent="-171450">
              <a:buFontTx/>
              <a:buChar char="-"/>
            </a:pPr>
            <a:r>
              <a:rPr lang="en-US" baseline="0" dirty="0"/>
              <a:t>We reviewed the fellows most recent quarterly report to determine their progress on their research project</a:t>
            </a:r>
          </a:p>
          <a:p>
            <a:pPr marL="171450" indent="-171450">
              <a:buFontTx/>
              <a:buChar char="-"/>
            </a:pPr>
            <a:r>
              <a:rPr lang="en-US" baseline="0" dirty="0"/>
              <a:t>As well as reporting on the perceived impacts of participating in the RTI almost a  year later</a:t>
            </a:r>
          </a:p>
          <a:p>
            <a:pPr marL="171450" indent="-171450">
              <a:buFontTx/>
              <a:buChar char="-"/>
            </a:pPr>
            <a:endParaRPr lang="en-US" baseline="0" dirty="0"/>
          </a:p>
          <a:p>
            <a:endParaRPr lang="en-US" baseline="0" dirty="0"/>
          </a:p>
          <a:p>
            <a:endParaRPr lang="en-CA" dirty="0"/>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8</a:t>
            </a:fld>
            <a:endParaRPr lang="en-US"/>
          </a:p>
        </p:txBody>
      </p:sp>
    </p:spTree>
    <p:extLst>
      <p:ext uri="{BB962C8B-B14F-4D97-AF65-F5344CB8AC3E}">
        <p14:creationId xmlns:p14="http://schemas.microsoft.com/office/powerpoint/2010/main" val="2122915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Before I answer the research questions, I want to give you little background on the 20 fellows who participated in the first Research Training Institute</a:t>
            </a:r>
            <a:endParaRPr lang="en-US" dirty="0"/>
          </a:p>
          <a:p>
            <a:endParaRPr lang="en-US" dirty="0"/>
          </a:p>
          <a:p>
            <a:r>
              <a:rPr lang="en-US" dirty="0"/>
              <a:t>We collected</a:t>
            </a:r>
            <a:r>
              <a:rPr lang="en-US" baseline="0" dirty="0"/>
              <a:t> and reviewed data about the Fellows’ previous research activities </a:t>
            </a:r>
            <a:r>
              <a:rPr lang="en-US" dirty="0"/>
              <a:t>from a survey that was sent prior to the RTI workshop and from reviewing the application data.</a:t>
            </a:r>
          </a:p>
          <a:p>
            <a:pPr>
              <a:buClr>
                <a:srgbClr val="1A71A6"/>
              </a:buClr>
            </a:pPr>
            <a:endParaRPr lang="en-US" dirty="0"/>
          </a:p>
          <a:p>
            <a:pPr>
              <a:buClr>
                <a:srgbClr val="1A71A6"/>
              </a:buClr>
            </a:pPr>
            <a:r>
              <a:rPr lang="en-US" dirty="0"/>
              <a:t>12 Fellows’ had conducted research since obtaining an LIS master’s degree.</a:t>
            </a:r>
          </a:p>
          <a:p>
            <a:pPr>
              <a:buClr>
                <a:srgbClr val="1A71A6"/>
              </a:buClr>
            </a:pPr>
            <a:endParaRPr lang="en-US" dirty="0"/>
          </a:p>
          <a:p>
            <a:pPr>
              <a:buClr>
                <a:srgbClr val="1A71A6"/>
              </a:buClr>
            </a:pPr>
            <a:r>
              <a:rPr lang="en-US" dirty="0"/>
              <a:t>Of the </a:t>
            </a:r>
            <a:r>
              <a:rPr lang="en-US" baseline="0" dirty="0"/>
              <a:t>12 participants report having conducted research, only half of them reported having published their research in a peer reviewed journal, and none were designated as first authors. </a:t>
            </a:r>
          </a:p>
          <a:p>
            <a:pPr>
              <a:buClr>
                <a:srgbClr val="1A71A6"/>
              </a:buClr>
            </a:pPr>
            <a:r>
              <a:rPr lang="en-US" baseline="0" dirty="0"/>
              <a:t>5 out of 6 of the co-authored research publications were systematic reviews. (remember, these are health sciences librarians)</a:t>
            </a:r>
            <a:endParaRPr lang="en-US" dirty="0"/>
          </a:p>
          <a:p>
            <a:pPr>
              <a:buClr>
                <a:srgbClr val="1A71A6"/>
              </a:buClr>
            </a:pPr>
            <a:endParaRPr lang="en-US" dirty="0"/>
          </a:p>
          <a:p>
            <a:pPr>
              <a:buClr>
                <a:srgbClr val="1A71A6"/>
              </a:buClr>
            </a:pPr>
            <a:endParaRPr lang="en-US" dirty="0"/>
          </a:p>
          <a:p>
            <a:pPr>
              <a:buClr>
                <a:srgbClr val="1A71A6"/>
              </a:buClr>
            </a:pPr>
            <a:endParaRPr lang="en-US" dirty="0"/>
          </a:p>
          <a:p>
            <a:pPr marL="349827" indent="-349827">
              <a:buClr>
                <a:srgbClr val="1A71A6"/>
              </a:buClr>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28B83925-F481-864B-8FF1-2AFC304706E1}" type="slidenum">
              <a:rPr lang="en-US" smtClean="0"/>
              <a:t>9</a:t>
            </a:fld>
            <a:endParaRPr lang="en-US"/>
          </a:p>
        </p:txBody>
      </p:sp>
    </p:spTree>
    <p:extLst>
      <p:ext uri="{BB962C8B-B14F-4D97-AF65-F5344CB8AC3E}">
        <p14:creationId xmlns:p14="http://schemas.microsoft.com/office/powerpoint/2010/main" val="725230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B5DDBC-212F-B547-BF68-7C3B83416A5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3020032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B5DDBC-212F-B547-BF68-7C3B83416A5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3774290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B5DDBC-212F-B547-BF68-7C3B83416A5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2759709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B5DDBC-212F-B547-BF68-7C3B83416A5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749050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B5DDBC-212F-B547-BF68-7C3B83416A5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953928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B5DDBC-212F-B547-BF68-7C3B83416A5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1910995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B5DDBC-212F-B547-BF68-7C3B83416A5D}"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9118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B5DDBC-212F-B547-BF68-7C3B83416A5D}"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2258307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B5DDBC-212F-B547-BF68-7C3B83416A5D}"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257471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B5DDBC-212F-B547-BF68-7C3B83416A5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253485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B5DDBC-212F-B547-BF68-7C3B83416A5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1764019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5DDBC-212F-B547-BF68-7C3B83416A5D}" type="datetimeFigureOut">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57B08-7DA0-4940-A072-85E79467C860}" type="slidenum">
              <a:rPr lang="en-US" smtClean="0"/>
              <a:t>‹#›</a:t>
            </a:fld>
            <a:endParaRPr lang="en-US"/>
          </a:p>
        </p:txBody>
      </p:sp>
    </p:spTree>
    <p:extLst>
      <p:ext uri="{BB962C8B-B14F-4D97-AF65-F5344CB8AC3E}">
        <p14:creationId xmlns:p14="http://schemas.microsoft.com/office/powerpoint/2010/main" val="878625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hyperlink" Target="https://www.ncbi.nlm.nih.gov/pubmed/15858620" TargetMode="External"/><Relationship Id="rId3" Type="http://schemas.openxmlformats.org/officeDocument/2006/relationships/image" Target="../media/image1.jpg"/><Relationship Id="rId7" Type="http://schemas.openxmlformats.org/officeDocument/2006/relationships/hyperlink" Target="https://dx.doi.org/10.3163/1536-5050.102.1.005"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dx.doi.org/10.3163/1536-5050.104.2.015" TargetMode="External"/><Relationship Id="rId5" Type="http://schemas.openxmlformats.org/officeDocument/2006/relationships/hyperlink" Target="https://www.mlanet.org/p/cm/ld/fid=1361" TargetMode="External"/><Relationship Id="rId4" Type="http://schemas.openxmlformats.org/officeDocument/2006/relationships/hyperlink" Target="https://doi.org/10.29173/lirg76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mailto:slessick@uci.edu"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mailto:lorie.kloda@concordia.ca" TargetMode="External"/><Relationship Id="rId5" Type="http://schemas.openxmlformats.org/officeDocument/2006/relationships/hyperlink" Target="mailto:Jodi.Philbrick@unt.edu" TargetMode="External"/><Relationship Id="rId4" Type="http://schemas.openxmlformats.org/officeDocument/2006/relationships/hyperlink" Target="http://www.mlanet.org/p/cm/ld/fid=133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1351722" y="291546"/>
            <a:ext cx="10472607" cy="1986433"/>
          </a:xfrm>
        </p:spPr>
        <p:txBody>
          <a:bodyPr>
            <a:noAutofit/>
          </a:bodyPr>
          <a:lstStyle/>
          <a:p>
            <a:r>
              <a:rPr lang="en-US" sz="4000" b="1" dirty="0">
                <a:solidFill>
                  <a:srgbClr val="073C6E"/>
                </a:solidFill>
              </a:rPr>
              <a:t>Reducing Uncertainty:</a:t>
            </a:r>
            <a:br>
              <a:rPr lang="en-US" sz="4000" b="1" dirty="0">
                <a:solidFill>
                  <a:srgbClr val="073C6E"/>
                </a:solidFill>
              </a:rPr>
            </a:br>
            <a:r>
              <a:rPr lang="en-US" sz="3200" b="1" dirty="0">
                <a:solidFill>
                  <a:srgbClr val="073C6E"/>
                </a:solidFill>
              </a:rPr>
              <a:t>Building Health Sciences Librarians’ Capacity for </a:t>
            </a:r>
            <a:br>
              <a:rPr lang="en-US" sz="3200" b="1" dirty="0">
                <a:solidFill>
                  <a:srgbClr val="073C6E"/>
                </a:solidFill>
              </a:rPr>
            </a:br>
            <a:r>
              <a:rPr lang="en-US" sz="3200" b="1" dirty="0">
                <a:solidFill>
                  <a:srgbClr val="073C6E"/>
                </a:solidFill>
              </a:rPr>
              <a:t>Evidence Based Practice through a Research Training Institute</a:t>
            </a: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1603514" y="2552089"/>
            <a:ext cx="9740347" cy="3411389"/>
          </a:xfrm>
        </p:spPr>
        <p:txBody>
          <a:bodyPr>
            <a:normAutofit lnSpcReduction="10000"/>
          </a:bodyPr>
          <a:lstStyle/>
          <a:p>
            <a:endParaRPr lang="en-US" sz="1800" b="1" dirty="0"/>
          </a:p>
          <a:p>
            <a:pPr>
              <a:spcBef>
                <a:spcPts val="0"/>
              </a:spcBef>
            </a:pPr>
            <a:endParaRPr lang="en-US" sz="1800" b="1" dirty="0"/>
          </a:p>
          <a:p>
            <a:pPr>
              <a:spcBef>
                <a:spcPts val="0"/>
              </a:spcBef>
            </a:pPr>
            <a:r>
              <a:rPr lang="en-US" sz="1800" b="1" dirty="0"/>
              <a:t>Lorie Kloda, MLIS, PhD</a:t>
            </a:r>
          </a:p>
          <a:p>
            <a:pPr>
              <a:spcBef>
                <a:spcPts val="0"/>
              </a:spcBef>
            </a:pPr>
            <a:r>
              <a:rPr lang="en-US" sz="1800" dirty="0"/>
              <a:t>Concordia University, Montreal, Canada</a:t>
            </a:r>
            <a:endParaRPr lang="en-US" sz="1800" b="1" dirty="0"/>
          </a:p>
          <a:p>
            <a:pPr>
              <a:spcBef>
                <a:spcPts val="0"/>
              </a:spcBef>
            </a:pPr>
            <a:endParaRPr lang="en-US" sz="1800" dirty="0"/>
          </a:p>
          <a:p>
            <a:pPr>
              <a:spcBef>
                <a:spcPts val="0"/>
              </a:spcBef>
            </a:pPr>
            <a:r>
              <a:rPr lang="en-US" sz="1800" b="1" dirty="0"/>
              <a:t>Jodi L. Philbrick, MSLS, PhD</a:t>
            </a:r>
            <a:endParaRPr lang="en-US" sz="1800" dirty="0"/>
          </a:p>
          <a:p>
            <a:pPr>
              <a:spcBef>
                <a:spcPts val="0"/>
              </a:spcBef>
            </a:pPr>
            <a:r>
              <a:rPr lang="en-US" sz="1800" dirty="0"/>
              <a:t>University of North Texas, Denton, USA</a:t>
            </a:r>
          </a:p>
          <a:p>
            <a:pPr>
              <a:spcBef>
                <a:spcPts val="0"/>
              </a:spcBef>
            </a:pPr>
            <a:endParaRPr lang="en-US" sz="1800" b="1" dirty="0"/>
          </a:p>
          <a:p>
            <a:pPr>
              <a:spcBef>
                <a:spcPts val="0"/>
              </a:spcBef>
            </a:pPr>
            <a:r>
              <a:rPr lang="en-US" sz="1800" b="1" dirty="0"/>
              <a:t>Susan Lessick, MA, MLS</a:t>
            </a:r>
          </a:p>
          <a:p>
            <a:pPr>
              <a:spcBef>
                <a:spcPts val="0"/>
              </a:spcBef>
            </a:pPr>
            <a:r>
              <a:rPr lang="en-US" sz="1800" dirty="0"/>
              <a:t>Project Director, MLA Research Training Institute</a:t>
            </a:r>
          </a:p>
          <a:p>
            <a:pPr>
              <a:spcBef>
                <a:spcPts val="0"/>
              </a:spcBef>
            </a:pPr>
            <a:r>
              <a:rPr lang="en-US" sz="1800" dirty="0"/>
              <a:t>Librarian Emerita, University of California, Irvine, USA</a:t>
            </a:r>
          </a:p>
          <a:p>
            <a:pPr>
              <a:spcBef>
                <a:spcPts val="0"/>
              </a:spcBef>
            </a:pPr>
            <a:endParaRPr lang="en-US" dirty="0"/>
          </a:p>
          <a:p>
            <a:r>
              <a:rPr lang="en-US" dirty="0"/>
              <a:t>EBLIP10, Glasgow, June 2019</a:t>
            </a:r>
          </a:p>
        </p:txBody>
      </p:sp>
    </p:spTree>
    <p:extLst>
      <p:ext uri="{BB962C8B-B14F-4D97-AF65-F5344CB8AC3E}">
        <p14:creationId xmlns:p14="http://schemas.microsoft.com/office/powerpoint/2010/main" val="364003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1C76E2EC-D039-1E4D-97DE-9C427D86193C}"/>
              </a:ext>
            </a:extLst>
          </p:cNvPr>
          <p:cNvGraphicFramePr>
            <a:graphicFrameLocks noGrp="1"/>
          </p:cNvGraphicFramePr>
          <p:nvPr/>
        </p:nvGraphicFramePr>
        <p:xfrm>
          <a:off x="16710" y="492444"/>
          <a:ext cx="12179772" cy="6334778"/>
        </p:xfrm>
        <a:graphic>
          <a:graphicData uri="http://schemas.openxmlformats.org/drawingml/2006/table">
            <a:tbl>
              <a:tblPr firstRow="1" bandRow="1">
                <a:tableStyleId>{FABFCF23-3B69-468F-B69F-88F6DE6A72F2}</a:tableStyleId>
              </a:tblPr>
              <a:tblGrid>
                <a:gridCol w="8575961">
                  <a:extLst>
                    <a:ext uri="{9D8B030D-6E8A-4147-A177-3AD203B41FA5}">
                      <a16:colId xmlns:a16="http://schemas.microsoft.com/office/drawing/2014/main" val="1399435913"/>
                    </a:ext>
                  </a:extLst>
                </a:gridCol>
                <a:gridCol w="3603811">
                  <a:extLst>
                    <a:ext uri="{9D8B030D-6E8A-4147-A177-3AD203B41FA5}">
                      <a16:colId xmlns:a16="http://schemas.microsoft.com/office/drawing/2014/main" val="3960428219"/>
                    </a:ext>
                  </a:extLst>
                </a:gridCol>
              </a:tblGrid>
              <a:tr h="459506">
                <a:tc gridSpan="2">
                  <a:txBody>
                    <a:bodyPr/>
                    <a:lstStyle/>
                    <a:p>
                      <a:r>
                        <a:rPr lang="en-US" sz="2000" b="0" dirty="0">
                          <a:solidFill>
                            <a:schemeClr val="bg1"/>
                          </a:solidFill>
                        </a:rPr>
                        <a:t>Prior research experience since obtaining LIS master’s degree (n=19)</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US" sz="2000" b="0" dirty="0">
                        <a:solidFill>
                          <a:schemeClr val="bg1"/>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865245719"/>
                  </a:ext>
                </a:extLst>
              </a:tr>
              <a:tr h="482510">
                <a:tc>
                  <a:txBody>
                    <a:bodyPr/>
                    <a:lstStyle/>
                    <a:p>
                      <a:r>
                        <a:rPr lang="en-US" sz="2000" dirty="0"/>
                        <a:t>Have conducted research since master’s degree </a:t>
                      </a:r>
                    </a:p>
                  </a:txBody>
                  <a:tcPr>
                    <a:lnL w="12700" cap="flat" cmpd="sng" algn="ctr">
                      <a:solidFill>
                        <a:prstClr val="black"/>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7478250"/>
                  </a:ext>
                </a:extLst>
              </a:tr>
              <a:tr h="475888">
                <a:tc gridSpan="2">
                  <a:txBody>
                    <a:bodyPr/>
                    <a:lstStyle/>
                    <a:p>
                      <a:pPr algn="l"/>
                      <a:r>
                        <a:rPr lang="en-US" sz="2000" b="0" dirty="0">
                          <a:solidFill>
                            <a:schemeClr val="bg1"/>
                          </a:solidFill>
                        </a:rPr>
                        <a:t>Prior research publication experience of participants (n=20) </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gn="l"/>
                      <a:endParaRPr lang="en-US" sz="2000" b="0" dirty="0">
                        <a:solidFill>
                          <a:schemeClr val="bg1"/>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4039396310"/>
                  </a:ext>
                </a:extLst>
              </a:tr>
              <a:tr h="468319">
                <a:tc>
                  <a:txBody>
                    <a:bodyPr/>
                    <a:lstStyle/>
                    <a:p>
                      <a:r>
                        <a:rPr lang="en-US" sz="2000" dirty="0"/>
                        <a:t>Co-author of research publication in peer-reviewed journal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7781671"/>
                  </a:ext>
                </a:extLst>
              </a:tr>
              <a:tr h="439936">
                <a:tc>
                  <a:txBody>
                    <a:bodyPr/>
                    <a:lstStyle/>
                    <a:p>
                      <a:r>
                        <a:rPr lang="en-US" sz="2000" dirty="0"/>
                        <a:t>First author of research publication in peer-reviewed journal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0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56193116"/>
                  </a:ext>
                </a:extLst>
              </a:tr>
              <a:tr h="468319">
                <a:tc gridSpan="2">
                  <a:txBody>
                    <a:bodyPr/>
                    <a:lstStyle/>
                    <a:p>
                      <a:pPr algn="l"/>
                      <a:r>
                        <a:rPr lang="en-US" sz="2000" b="0" dirty="0">
                          <a:solidFill>
                            <a:schemeClr val="bg1"/>
                          </a:solidFill>
                        </a:rPr>
                        <a:t>Prior research education activities of participants (n=20)</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l"/>
                      <a:endParaRPr lang="en-US" sz="2000" b="0" dirty="0">
                        <a:solidFill>
                          <a:schemeClr val="bg1"/>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75000"/>
                      </a:schemeClr>
                    </a:solidFill>
                  </a:tcPr>
                </a:tc>
                <a:extLst>
                  <a:ext uri="{0D108BD9-81ED-4DB2-BD59-A6C34878D82A}">
                    <a16:rowId xmlns:a16="http://schemas.microsoft.com/office/drawing/2014/main" val="91933121"/>
                  </a:ext>
                </a:extLst>
              </a:tr>
              <a:tr h="439936">
                <a:tc>
                  <a:txBody>
                    <a:bodyPr/>
                    <a:lstStyle/>
                    <a:p>
                      <a:r>
                        <a:rPr lang="en-US" sz="2000" dirty="0"/>
                        <a:t>Continuing education programs</a:t>
                      </a:r>
                    </a:p>
                  </a:txBody>
                  <a:tcPr>
                    <a:lnL w="12700" cap="flat" cmpd="sng" algn="ctr">
                      <a:solidFill>
                        <a:prstClr val="black"/>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20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77816432"/>
                  </a:ext>
                </a:extLst>
              </a:tr>
              <a:tr h="454127">
                <a:tc>
                  <a:txBody>
                    <a:bodyPr/>
                    <a:lstStyle/>
                    <a:p>
                      <a:r>
                        <a:rPr lang="en-US" sz="2000" dirty="0"/>
                        <a:t>Formal master’s degree and information science course</a:t>
                      </a:r>
                    </a:p>
                  </a:txBody>
                  <a:tcPr>
                    <a:lnL w="12700" cap="flat" cmpd="sng" algn="ctr">
                      <a:solidFill>
                        <a:prstClr val="black"/>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000"/>
                        <a:t>11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04313208"/>
                  </a:ext>
                </a:extLst>
              </a:tr>
              <a:tr h="425744">
                <a:tc>
                  <a:txBody>
                    <a:bodyPr/>
                    <a:lstStyle/>
                    <a:p>
                      <a:r>
                        <a:rPr lang="en-US" sz="2000" dirty="0"/>
                        <a:t>Staff development programs provided by your institution</a:t>
                      </a:r>
                    </a:p>
                  </a:txBody>
                  <a:tcPr>
                    <a:lnL w="12700" cap="flat" cmpd="sng" algn="ctr">
                      <a:solidFill>
                        <a:prstClr val="black"/>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a:t>6</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5883813"/>
                  </a:ext>
                </a:extLst>
              </a:tr>
              <a:tr h="439936">
                <a:tc>
                  <a:txBody>
                    <a:bodyPr/>
                    <a:lstStyle/>
                    <a:p>
                      <a:r>
                        <a:rPr lang="en-US" sz="2000" dirty="0"/>
                        <a:t>Self-education activities</a:t>
                      </a:r>
                    </a:p>
                  </a:txBody>
                  <a:tcPr>
                    <a:lnL w="12700" cap="flat" cmpd="sng" algn="ctr">
                      <a:solidFill>
                        <a:prstClr val="black"/>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000"/>
                        <a:t>2</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0949094"/>
                  </a:ext>
                </a:extLst>
              </a:tr>
              <a:tr h="474941">
                <a:tc>
                  <a:txBody>
                    <a:bodyPr/>
                    <a:lstStyle/>
                    <a:p>
                      <a:r>
                        <a:rPr lang="en-US" sz="2000" dirty="0"/>
                        <a:t>Formal degree non-LIS course</a:t>
                      </a:r>
                    </a:p>
                  </a:txBody>
                  <a:tcPr>
                    <a:lnL w="12700" cap="flat" cmpd="sng" algn="ctr">
                      <a:solidFill>
                        <a:prstClr val="black"/>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a:t>4</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2775045"/>
                  </a:ext>
                </a:extLst>
              </a:tr>
              <a:tr h="425745">
                <a:tc>
                  <a:txBody>
                    <a:bodyPr/>
                    <a:lstStyle/>
                    <a:p>
                      <a:r>
                        <a:rPr lang="en-US" sz="2000" dirty="0"/>
                        <a:t>Self-education activities</a:t>
                      </a:r>
                    </a:p>
                  </a:txBody>
                  <a:tcPr>
                    <a:lnL w="12700" cap="flat" cmpd="sng" algn="ctr">
                      <a:solidFill>
                        <a:prstClr val="black"/>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000"/>
                        <a:t>2</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86115632"/>
                  </a:ext>
                </a:extLst>
              </a:tr>
              <a:tr h="418176">
                <a:tc>
                  <a:txBody>
                    <a:bodyPr/>
                    <a:lstStyle/>
                    <a:p>
                      <a:r>
                        <a:rPr lang="en-US" sz="2000" dirty="0"/>
                        <a:t>None</a:t>
                      </a:r>
                    </a:p>
                  </a:txBody>
                  <a:tcPr>
                    <a:lnL w="12700" cap="flat" cmpd="sng" algn="ctr">
                      <a:solidFill>
                        <a:prstClr val="black"/>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9328392"/>
                  </a:ext>
                </a:extLst>
              </a:tr>
              <a:tr h="461695">
                <a:tc>
                  <a:txBody>
                    <a:bodyPr/>
                    <a:lstStyle/>
                    <a:p>
                      <a:r>
                        <a:rPr lang="en-US" sz="2000" dirty="0"/>
                        <a:t>Formal doctoral degree LIS course</a:t>
                      </a:r>
                    </a:p>
                  </a:txBody>
                  <a:tcPr>
                    <a:lnL w="12700" cap="flat" cmpd="sng" algn="ctr">
                      <a:solidFill>
                        <a:prstClr val="black"/>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1">
                        <a:lumMod val="20000"/>
                        <a:lumOff val="80000"/>
                      </a:schemeClr>
                    </a:solidFill>
                  </a:tcPr>
                </a:tc>
                <a:tc>
                  <a:txBody>
                    <a:bodyPr/>
                    <a:lstStyle/>
                    <a:p>
                      <a:pPr algn="ctr"/>
                      <a:r>
                        <a:rPr lang="en-US" sz="20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16739429"/>
                  </a:ext>
                </a:extLst>
              </a:tr>
            </a:tbl>
          </a:graphicData>
        </a:graphic>
      </p:graphicFrame>
      <p:sp>
        <p:nvSpPr>
          <p:cNvPr id="3" name="TextBox 2"/>
          <p:cNvSpPr txBox="1"/>
          <p:nvPr/>
        </p:nvSpPr>
        <p:spPr>
          <a:xfrm rot="10800000" flipV="1">
            <a:off x="0" y="30779"/>
            <a:ext cx="12175290" cy="461665"/>
          </a:xfrm>
          <a:prstGeom prst="rect">
            <a:avLst/>
          </a:prstGeom>
          <a:noFill/>
        </p:spPr>
        <p:txBody>
          <a:bodyPr wrap="square" rtlCol="0">
            <a:spAutoFit/>
          </a:bodyPr>
          <a:lstStyle/>
          <a:p>
            <a:pPr algn="ctr"/>
            <a:r>
              <a:rPr lang="en-US" sz="2400" b="1" dirty="0"/>
              <a:t>Fellows Prior Research Experience</a:t>
            </a:r>
          </a:p>
        </p:txBody>
      </p:sp>
    </p:spTree>
    <p:extLst>
      <p:ext uri="{BB962C8B-B14F-4D97-AF65-F5344CB8AC3E}">
        <p14:creationId xmlns:p14="http://schemas.microsoft.com/office/powerpoint/2010/main" val="1076088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47A719-9CEC-9C43-8C7B-F60F5484CF21}"/>
              </a:ext>
            </a:extLst>
          </p:cNvPr>
          <p:cNvGraphicFramePr>
            <a:graphicFrameLocks noGrp="1"/>
          </p:cNvGraphicFramePr>
          <p:nvPr>
            <p:extLst>
              <p:ext uri="{D42A27DB-BD31-4B8C-83A1-F6EECF244321}">
                <p14:modId xmlns:p14="http://schemas.microsoft.com/office/powerpoint/2010/main" val="208104560"/>
              </p:ext>
            </p:extLst>
          </p:nvPr>
        </p:nvGraphicFramePr>
        <p:xfrm>
          <a:off x="0" y="1098486"/>
          <a:ext cx="12192000" cy="5346586"/>
        </p:xfrm>
        <a:graphic>
          <a:graphicData uri="http://schemas.openxmlformats.org/drawingml/2006/table">
            <a:tbl>
              <a:tblPr firstRow="1" bandRow="1">
                <a:tableStyleId>{B301B821-A1FF-4177-AEE7-76D212191A09}</a:tableStyleId>
              </a:tblPr>
              <a:tblGrid>
                <a:gridCol w="7378424">
                  <a:extLst>
                    <a:ext uri="{9D8B030D-6E8A-4147-A177-3AD203B41FA5}">
                      <a16:colId xmlns:a16="http://schemas.microsoft.com/office/drawing/2014/main" val="1523869062"/>
                    </a:ext>
                  </a:extLst>
                </a:gridCol>
                <a:gridCol w="1016419">
                  <a:extLst>
                    <a:ext uri="{9D8B030D-6E8A-4147-A177-3AD203B41FA5}">
                      <a16:colId xmlns:a16="http://schemas.microsoft.com/office/drawing/2014/main" val="161540658"/>
                    </a:ext>
                  </a:extLst>
                </a:gridCol>
                <a:gridCol w="951262">
                  <a:extLst>
                    <a:ext uri="{9D8B030D-6E8A-4147-A177-3AD203B41FA5}">
                      <a16:colId xmlns:a16="http://schemas.microsoft.com/office/drawing/2014/main" val="3511244799"/>
                    </a:ext>
                  </a:extLst>
                </a:gridCol>
                <a:gridCol w="964294">
                  <a:extLst>
                    <a:ext uri="{9D8B030D-6E8A-4147-A177-3AD203B41FA5}">
                      <a16:colId xmlns:a16="http://schemas.microsoft.com/office/drawing/2014/main" val="1019527378"/>
                    </a:ext>
                  </a:extLst>
                </a:gridCol>
                <a:gridCol w="860900">
                  <a:extLst>
                    <a:ext uri="{9D8B030D-6E8A-4147-A177-3AD203B41FA5}">
                      <a16:colId xmlns:a16="http://schemas.microsoft.com/office/drawing/2014/main" val="1752238287"/>
                    </a:ext>
                  </a:extLst>
                </a:gridCol>
                <a:gridCol w="1020701">
                  <a:extLst>
                    <a:ext uri="{9D8B030D-6E8A-4147-A177-3AD203B41FA5}">
                      <a16:colId xmlns:a16="http://schemas.microsoft.com/office/drawing/2014/main" val="1140354027"/>
                    </a:ext>
                  </a:extLst>
                </a:gridCol>
              </a:tblGrid>
              <a:tr h="787350">
                <a:tc>
                  <a:txBody>
                    <a:bodyPr/>
                    <a:lstStyle/>
                    <a:p>
                      <a:r>
                        <a:rPr lang="en-US" sz="2000" dirty="0"/>
                        <a:t>ANSWER CHOICES</a:t>
                      </a:r>
                      <a:r>
                        <a:rPr lang="en-US" sz="2000" baseline="0" dirty="0"/>
                        <a:t> </a:t>
                      </a:r>
                      <a:r>
                        <a:rPr lang="en-US" sz="2000" dirty="0"/>
                        <a:t>(N=20)</a:t>
                      </a:r>
                      <a:endParaRPr lang="en-US" sz="2000" b="1" dirty="0"/>
                    </a:p>
                  </a:txBody>
                  <a:tcPr/>
                </a:tc>
                <a:tc>
                  <a:txBody>
                    <a:bodyPr/>
                    <a:lstStyle/>
                    <a:p>
                      <a:r>
                        <a:rPr lang="en-US" sz="1200" dirty="0"/>
                        <a:t>STRONGLY DISAGREE</a:t>
                      </a:r>
                      <a:endParaRPr lang="en-US" sz="1200" b="1" dirty="0"/>
                    </a:p>
                  </a:txBody>
                  <a:tcPr/>
                </a:tc>
                <a:tc>
                  <a:txBody>
                    <a:bodyPr/>
                    <a:lstStyle/>
                    <a:p>
                      <a:r>
                        <a:rPr lang="en-US" sz="1200" dirty="0"/>
                        <a:t>DISAGREE</a:t>
                      </a:r>
                      <a:endParaRPr lang="en-US" sz="1200" b="1" dirty="0"/>
                    </a:p>
                  </a:txBody>
                  <a:tcPr/>
                </a:tc>
                <a:tc>
                  <a:txBody>
                    <a:bodyPr/>
                    <a:lstStyle/>
                    <a:p>
                      <a:r>
                        <a:rPr lang="en-US" sz="1200" dirty="0"/>
                        <a:t>NEITHER AGREE OR DISAGREE</a:t>
                      </a:r>
                      <a:endParaRPr lang="en-US" sz="1200" b="1" dirty="0"/>
                    </a:p>
                  </a:txBody>
                  <a:tcPr/>
                </a:tc>
                <a:tc>
                  <a:txBody>
                    <a:bodyPr/>
                    <a:lstStyle/>
                    <a:p>
                      <a:r>
                        <a:rPr lang="en-US" sz="1200" dirty="0"/>
                        <a:t>AGREE</a:t>
                      </a:r>
                      <a:endParaRPr lang="en-US" sz="1200" b="1" dirty="0"/>
                    </a:p>
                  </a:txBody>
                  <a:tcPr/>
                </a:tc>
                <a:tc>
                  <a:txBody>
                    <a:bodyPr/>
                    <a:lstStyle/>
                    <a:p>
                      <a:r>
                        <a:rPr lang="en-US" sz="1200" dirty="0"/>
                        <a:t>STRONGLY AGREE</a:t>
                      </a:r>
                      <a:endParaRPr lang="en-US" sz="1200" b="1" dirty="0"/>
                    </a:p>
                  </a:txBody>
                  <a:tcPr/>
                </a:tc>
                <a:extLst>
                  <a:ext uri="{0D108BD9-81ED-4DB2-BD59-A6C34878D82A}">
                    <a16:rowId xmlns:a16="http://schemas.microsoft.com/office/drawing/2014/main" val="3957237059"/>
                  </a:ext>
                </a:extLst>
              </a:tr>
              <a:tr h="452544">
                <a:tc>
                  <a:txBody>
                    <a:bodyPr/>
                    <a:lstStyle/>
                    <a:p>
                      <a:r>
                        <a:rPr lang="en-US" sz="2000" dirty="0"/>
                        <a:t>Will help me contribute to research and scholarship</a:t>
                      </a:r>
                      <a:endParaRPr lang="en-US" sz="2000" b="1" dirty="0"/>
                    </a:p>
                  </a:txBody>
                  <a:tcPr/>
                </a:tc>
                <a:tc>
                  <a:txBody>
                    <a:bodyPr/>
                    <a:lstStyle/>
                    <a:p>
                      <a:r>
                        <a:rPr lang="en-US" sz="2000" dirty="0"/>
                        <a:t>0</a:t>
                      </a:r>
                      <a:endParaRPr lang="en-US" sz="2000" b="1" dirty="0"/>
                    </a:p>
                  </a:txBody>
                  <a:tcPr/>
                </a:tc>
                <a:tc>
                  <a:txBody>
                    <a:bodyPr/>
                    <a:lstStyle/>
                    <a:p>
                      <a:r>
                        <a:rPr lang="en-US" sz="2000" dirty="0"/>
                        <a:t>0</a:t>
                      </a:r>
                      <a:endParaRPr lang="en-US" sz="2000" b="1" dirty="0"/>
                    </a:p>
                  </a:txBody>
                  <a:tcPr/>
                </a:tc>
                <a:tc>
                  <a:txBody>
                    <a:bodyPr/>
                    <a:lstStyle/>
                    <a:p>
                      <a:r>
                        <a:rPr lang="en-US" sz="2000" dirty="0"/>
                        <a:t>0</a:t>
                      </a:r>
                      <a:endParaRPr lang="en-US" sz="2000" b="1" dirty="0"/>
                    </a:p>
                  </a:txBody>
                  <a:tcPr/>
                </a:tc>
                <a:tc>
                  <a:txBody>
                    <a:bodyPr/>
                    <a:lstStyle/>
                    <a:p>
                      <a:r>
                        <a:rPr lang="en-US" sz="2000" dirty="0"/>
                        <a:t>3</a:t>
                      </a:r>
                      <a:endParaRPr lang="en-US" sz="2000" b="1" dirty="0"/>
                    </a:p>
                  </a:txBody>
                  <a:tcPr/>
                </a:tc>
                <a:tc>
                  <a:txBody>
                    <a:bodyPr/>
                    <a:lstStyle/>
                    <a:p>
                      <a:r>
                        <a:rPr lang="en-US" sz="2000" dirty="0"/>
                        <a:t>17</a:t>
                      </a:r>
                      <a:endParaRPr lang="en-US" sz="2000" b="1" dirty="0"/>
                    </a:p>
                  </a:txBody>
                  <a:tcPr/>
                </a:tc>
                <a:extLst>
                  <a:ext uri="{0D108BD9-81ED-4DB2-BD59-A6C34878D82A}">
                    <a16:rowId xmlns:a16="http://schemas.microsoft.com/office/drawing/2014/main" val="3118415786"/>
                  </a:ext>
                </a:extLst>
              </a:tr>
              <a:tr h="720386">
                <a:tc>
                  <a:txBody>
                    <a:bodyPr/>
                    <a:lstStyle/>
                    <a:p>
                      <a:r>
                        <a:rPr lang="en-US" sz="2000" dirty="0"/>
                        <a:t>Will increase likelihood I will conduct program evaluations and assessments</a:t>
                      </a:r>
                      <a:endParaRPr lang="en-US" sz="2000" b="1" dirty="0"/>
                    </a:p>
                  </a:txBody>
                  <a:tcPr/>
                </a:tc>
                <a:tc>
                  <a:txBody>
                    <a:bodyPr/>
                    <a:lstStyle/>
                    <a:p>
                      <a:r>
                        <a:rPr lang="en-US" sz="2000" dirty="0"/>
                        <a:t>0</a:t>
                      </a:r>
                      <a:endParaRPr lang="en-US" sz="2000" b="1" dirty="0"/>
                    </a:p>
                  </a:txBody>
                  <a:tcPr/>
                </a:tc>
                <a:tc>
                  <a:txBody>
                    <a:bodyPr/>
                    <a:lstStyle/>
                    <a:p>
                      <a:r>
                        <a:rPr lang="en-US" sz="2000" dirty="0"/>
                        <a:t>0</a:t>
                      </a:r>
                      <a:endParaRPr lang="en-US" sz="2000" b="1" dirty="0"/>
                    </a:p>
                  </a:txBody>
                  <a:tcPr/>
                </a:tc>
                <a:tc>
                  <a:txBody>
                    <a:bodyPr/>
                    <a:lstStyle/>
                    <a:p>
                      <a:r>
                        <a:rPr lang="en-US" sz="2000" dirty="0"/>
                        <a:t>0</a:t>
                      </a:r>
                      <a:endParaRPr lang="en-US" sz="2000" b="1" dirty="0"/>
                    </a:p>
                  </a:txBody>
                  <a:tcPr/>
                </a:tc>
                <a:tc>
                  <a:txBody>
                    <a:bodyPr/>
                    <a:lstStyle/>
                    <a:p>
                      <a:r>
                        <a:rPr lang="en-US" sz="2000" dirty="0"/>
                        <a:t>6</a:t>
                      </a:r>
                      <a:endParaRPr lang="en-US" sz="2000" b="1" dirty="0"/>
                    </a:p>
                  </a:txBody>
                  <a:tcPr/>
                </a:tc>
                <a:tc>
                  <a:txBody>
                    <a:bodyPr/>
                    <a:lstStyle/>
                    <a:p>
                      <a:r>
                        <a:rPr lang="en-US" sz="2000" dirty="0"/>
                        <a:t>14</a:t>
                      </a:r>
                      <a:endParaRPr lang="en-US" sz="2000" b="1" dirty="0"/>
                    </a:p>
                  </a:txBody>
                  <a:tcPr/>
                </a:tc>
                <a:extLst>
                  <a:ext uri="{0D108BD9-81ED-4DB2-BD59-A6C34878D82A}">
                    <a16:rowId xmlns:a16="http://schemas.microsoft.com/office/drawing/2014/main" val="1881518039"/>
                  </a:ext>
                </a:extLst>
              </a:tr>
              <a:tr h="720386">
                <a:tc>
                  <a:txBody>
                    <a:bodyPr/>
                    <a:lstStyle/>
                    <a:p>
                      <a:r>
                        <a:rPr lang="en-US" sz="2000" dirty="0"/>
                        <a:t>Will provide opportunity to partner with and understand the needs of researchers</a:t>
                      </a:r>
                    </a:p>
                  </a:txBody>
                  <a:tcPr/>
                </a:tc>
                <a:tc>
                  <a:txBody>
                    <a:bodyPr/>
                    <a:lstStyle/>
                    <a:p>
                      <a:r>
                        <a:rPr lang="en-US" sz="2000" dirty="0"/>
                        <a:t>0</a:t>
                      </a:r>
                    </a:p>
                  </a:txBody>
                  <a:tcPr/>
                </a:tc>
                <a:tc>
                  <a:txBody>
                    <a:bodyPr/>
                    <a:lstStyle/>
                    <a:p>
                      <a:r>
                        <a:rPr lang="en-US" sz="2000" dirty="0"/>
                        <a:t>0</a:t>
                      </a:r>
                    </a:p>
                  </a:txBody>
                  <a:tcPr/>
                </a:tc>
                <a:tc>
                  <a:txBody>
                    <a:bodyPr/>
                    <a:lstStyle/>
                    <a:p>
                      <a:r>
                        <a:rPr lang="en-US" sz="2000" dirty="0"/>
                        <a:t>1</a:t>
                      </a:r>
                    </a:p>
                  </a:txBody>
                  <a:tcPr/>
                </a:tc>
                <a:tc>
                  <a:txBody>
                    <a:bodyPr/>
                    <a:lstStyle/>
                    <a:p>
                      <a:r>
                        <a:rPr lang="en-US" sz="2000" dirty="0"/>
                        <a:t>6</a:t>
                      </a:r>
                    </a:p>
                  </a:txBody>
                  <a:tcPr/>
                </a:tc>
                <a:tc>
                  <a:txBody>
                    <a:bodyPr/>
                    <a:lstStyle/>
                    <a:p>
                      <a:r>
                        <a:rPr lang="en-US" sz="2000" dirty="0"/>
                        <a:t>13</a:t>
                      </a:r>
                    </a:p>
                  </a:txBody>
                  <a:tcPr/>
                </a:tc>
                <a:extLst>
                  <a:ext uri="{0D108BD9-81ED-4DB2-BD59-A6C34878D82A}">
                    <a16:rowId xmlns:a16="http://schemas.microsoft.com/office/drawing/2014/main" val="2991751503"/>
                  </a:ext>
                </a:extLst>
              </a:tr>
              <a:tr h="452544">
                <a:tc>
                  <a:txBody>
                    <a:bodyPr/>
                    <a:lstStyle/>
                    <a:p>
                      <a:r>
                        <a:rPr lang="en-US" sz="2000" dirty="0"/>
                        <a:t>Will advance the profession</a:t>
                      </a:r>
                    </a:p>
                  </a:txBody>
                  <a:tcPr/>
                </a:tc>
                <a:tc>
                  <a:txBody>
                    <a:bodyPr/>
                    <a:lstStyle/>
                    <a:p>
                      <a:r>
                        <a:rPr lang="en-US" sz="2000" dirty="0"/>
                        <a:t>0</a:t>
                      </a:r>
                    </a:p>
                  </a:txBody>
                  <a:tcPr/>
                </a:tc>
                <a:tc>
                  <a:txBody>
                    <a:bodyPr/>
                    <a:lstStyle/>
                    <a:p>
                      <a:r>
                        <a:rPr lang="en-US" sz="2000" dirty="0"/>
                        <a:t>0</a:t>
                      </a:r>
                    </a:p>
                  </a:txBody>
                  <a:tcPr/>
                </a:tc>
                <a:tc>
                  <a:txBody>
                    <a:bodyPr/>
                    <a:lstStyle/>
                    <a:p>
                      <a:r>
                        <a:rPr lang="en-US" sz="2000" dirty="0"/>
                        <a:t>1</a:t>
                      </a:r>
                    </a:p>
                  </a:txBody>
                  <a:tcPr/>
                </a:tc>
                <a:tc>
                  <a:txBody>
                    <a:bodyPr/>
                    <a:lstStyle/>
                    <a:p>
                      <a:r>
                        <a:rPr lang="en-US" sz="2000" dirty="0"/>
                        <a:t>7</a:t>
                      </a:r>
                    </a:p>
                  </a:txBody>
                  <a:tcPr/>
                </a:tc>
                <a:tc>
                  <a:txBody>
                    <a:bodyPr/>
                    <a:lstStyle/>
                    <a:p>
                      <a:r>
                        <a:rPr lang="en-US" sz="2000" dirty="0"/>
                        <a:t>12</a:t>
                      </a:r>
                    </a:p>
                  </a:txBody>
                  <a:tcPr/>
                </a:tc>
                <a:extLst>
                  <a:ext uri="{0D108BD9-81ED-4DB2-BD59-A6C34878D82A}">
                    <a16:rowId xmlns:a16="http://schemas.microsoft.com/office/drawing/2014/main" val="877319743"/>
                  </a:ext>
                </a:extLst>
              </a:tr>
              <a:tr h="490432">
                <a:tc>
                  <a:txBody>
                    <a:bodyPr/>
                    <a:lstStyle/>
                    <a:p>
                      <a:r>
                        <a:rPr lang="en-US" sz="2000" dirty="0"/>
                        <a:t>Will increase likelihood I will engage in evidence-based decision making</a:t>
                      </a:r>
                      <a:endParaRPr lang="en-US" sz="2000" b="1" dirty="0"/>
                    </a:p>
                  </a:txBody>
                  <a:tcPr/>
                </a:tc>
                <a:tc>
                  <a:txBody>
                    <a:bodyPr/>
                    <a:lstStyle/>
                    <a:p>
                      <a:r>
                        <a:rPr lang="en-US" sz="2000" dirty="0"/>
                        <a:t>0</a:t>
                      </a:r>
                      <a:endParaRPr lang="en-US" sz="2000" b="1" dirty="0"/>
                    </a:p>
                  </a:txBody>
                  <a:tcPr/>
                </a:tc>
                <a:tc>
                  <a:txBody>
                    <a:bodyPr/>
                    <a:lstStyle/>
                    <a:p>
                      <a:r>
                        <a:rPr lang="en-US" sz="2000" dirty="0"/>
                        <a:t>0</a:t>
                      </a:r>
                      <a:endParaRPr lang="en-US" sz="2000" b="1" dirty="0"/>
                    </a:p>
                  </a:txBody>
                  <a:tcPr/>
                </a:tc>
                <a:tc>
                  <a:txBody>
                    <a:bodyPr/>
                    <a:lstStyle/>
                    <a:p>
                      <a:r>
                        <a:rPr lang="en-US" sz="2000" dirty="0"/>
                        <a:t>1</a:t>
                      </a:r>
                      <a:endParaRPr lang="en-US" sz="2000" b="1" dirty="0"/>
                    </a:p>
                  </a:txBody>
                  <a:tcPr/>
                </a:tc>
                <a:tc>
                  <a:txBody>
                    <a:bodyPr/>
                    <a:lstStyle/>
                    <a:p>
                      <a:r>
                        <a:rPr lang="en-US" sz="2000" dirty="0"/>
                        <a:t>8</a:t>
                      </a:r>
                      <a:endParaRPr lang="en-US" sz="2000" b="1" dirty="0"/>
                    </a:p>
                  </a:txBody>
                  <a:tcPr/>
                </a:tc>
                <a:tc>
                  <a:txBody>
                    <a:bodyPr/>
                    <a:lstStyle/>
                    <a:p>
                      <a:r>
                        <a:rPr lang="en-US" sz="2000" dirty="0"/>
                        <a:t>11</a:t>
                      </a:r>
                      <a:endParaRPr lang="en-US" sz="2000" b="1" dirty="0"/>
                    </a:p>
                  </a:txBody>
                  <a:tcPr/>
                </a:tc>
                <a:extLst>
                  <a:ext uri="{0D108BD9-81ED-4DB2-BD59-A6C34878D82A}">
                    <a16:rowId xmlns:a16="http://schemas.microsoft.com/office/drawing/2014/main" val="1551521089"/>
                  </a:ext>
                </a:extLst>
              </a:tr>
              <a:tr h="720386">
                <a:tc>
                  <a:txBody>
                    <a:bodyPr/>
                    <a:lstStyle/>
                    <a:p>
                      <a:r>
                        <a:rPr lang="en-US" sz="2000" dirty="0"/>
                        <a:t>Will help demonstrate the value of my library to my administration and users</a:t>
                      </a:r>
                    </a:p>
                  </a:txBody>
                  <a:tcPr/>
                </a:tc>
                <a:tc>
                  <a:txBody>
                    <a:bodyPr/>
                    <a:lstStyle/>
                    <a:p>
                      <a:r>
                        <a:rPr lang="en-US" sz="2000" dirty="0"/>
                        <a:t>0</a:t>
                      </a:r>
                    </a:p>
                  </a:txBody>
                  <a:tcPr/>
                </a:tc>
                <a:tc>
                  <a:txBody>
                    <a:bodyPr/>
                    <a:lstStyle/>
                    <a:p>
                      <a:r>
                        <a:rPr lang="en-US" sz="2000" dirty="0"/>
                        <a:t>0</a:t>
                      </a:r>
                    </a:p>
                  </a:txBody>
                  <a:tcPr/>
                </a:tc>
                <a:tc>
                  <a:txBody>
                    <a:bodyPr/>
                    <a:lstStyle/>
                    <a:p>
                      <a:r>
                        <a:rPr lang="en-US" sz="2000" dirty="0"/>
                        <a:t>3</a:t>
                      </a:r>
                    </a:p>
                  </a:txBody>
                  <a:tcPr/>
                </a:tc>
                <a:tc>
                  <a:txBody>
                    <a:bodyPr/>
                    <a:lstStyle/>
                    <a:p>
                      <a:r>
                        <a:rPr lang="en-US" sz="2000" dirty="0"/>
                        <a:t>11</a:t>
                      </a:r>
                    </a:p>
                  </a:txBody>
                  <a:tcPr/>
                </a:tc>
                <a:tc>
                  <a:txBody>
                    <a:bodyPr/>
                    <a:lstStyle/>
                    <a:p>
                      <a:r>
                        <a:rPr lang="en-US" sz="2000" dirty="0"/>
                        <a:t>6</a:t>
                      </a:r>
                    </a:p>
                  </a:txBody>
                  <a:tcPr/>
                </a:tc>
                <a:extLst>
                  <a:ext uri="{0D108BD9-81ED-4DB2-BD59-A6C34878D82A}">
                    <a16:rowId xmlns:a16="http://schemas.microsoft.com/office/drawing/2014/main" val="2912968247"/>
                  </a:ext>
                </a:extLst>
              </a:tr>
              <a:tr h="791950">
                <a:tc>
                  <a:txBody>
                    <a:bodyPr/>
                    <a:lstStyle/>
                    <a:p>
                      <a:r>
                        <a:rPr lang="en-US" sz="2000" dirty="0"/>
                        <a:t>Will support my tenure and/or promotion efforts</a:t>
                      </a:r>
                    </a:p>
                    <a:p>
                      <a:endParaRPr lang="en-US" sz="2000" dirty="0"/>
                    </a:p>
                  </a:txBody>
                  <a:tcPr/>
                </a:tc>
                <a:tc>
                  <a:txBody>
                    <a:bodyPr/>
                    <a:lstStyle/>
                    <a:p>
                      <a:r>
                        <a:rPr lang="en-US" sz="2000" dirty="0"/>
                        <a:t>0</a:t>
                      </a:r>
                    </a:p>
                  </a:txBody>
                  <a:tcPr/>
                </a:tc>
                <a:tc>
                  <a:txBody>
                    <a:bodyPr/>
                    <a:lstStyle/>
                    <a:p>
                      <a:r>
                        <a:rPr lang="en-US" sz="2000" dirty="0"/>
                        <a:t>1</a:t>
                      </a:r>
                    </a:p>
                  </a:txBody>
                  <a:tcPr/>
                </a:tc>
                <a:tc>
                  <a:txBody>
                    <a:bodyPr/>
                    <a:lstStyle/>
                    <a:p>
                      <a:r>
                        <a:rPr lang="en-US" sz="2000" dirty="0"/>
                        <a:t>4</a:t>
                      </a:r>
                    </a:p>
                  </a:txBody>
                  <a:tcPr/>
                </a:tc>
                <a:tc>
                  <a:txBody>
                    <a:bodyPr/>
                    <a:lstStyle/>
                    <a:p>
                      <a:r>
                        <a:rPr lang="en-US" sz="2000" dirty="0"/>
                        <a:t>9</a:t>
                      </a:r>
                    </a:p>
                  </a:txBody>
                  <a:tcPr/>
                </a:tc>
                <a:tc>
                  <a:txBody>
                    <a:bodyPr/>
                    <a:lstStyle/>
                    <a:p>
                      <a:r>
                        <a:rPr lang="en-US" sz="2000" dirty="0"/>
                        <a:t>6</a:t>
                      </a:r>
                    </a:p>
                  </a:txBody>
                  <a:tcPr/>
                </a:tc>
                <a:extLst>
                  <a:ext uri="{0D108BD9-81ED-4DB2-BD59-A6C34878D82A}">
                    <a16:rowId xmlns:a16="http://schemas.microsoft.com/office/drawing/2014/main" val="1099065832"/>
                  </a:ext>
                </a:extLst>
              </a:tr>
            </a:tbl>
          </a:graphicData>
        </a:graphic>
      </p:graphicFrame>
      <p:sp>
        <p:nvSpPr>
          <p:cNvPr id="2" name="TextBox 1"/>
          <p:cNvSpPr txBox="1"/>
          <p:nvPr/>
        </p:nvSpPr>
        <p:spPr>
          <a:xfrm>
            <a:off x="-177537" y="288758"/>
            <a:ext cx="12369537" cy="954107"/>
          </a:xfrm>
          <a:prstGeom prst="rect">
            <a:avLst/>
          </a:prstGeom>
          <a:noFill/>
        </p:spPr>
        <p:txBody>
          <a:bodyPr wrap="square" rtlCol="0">
            <a:spAutoFit/>
          </a:bodyPr>
          <a:lstStyle/>
          <a:p>
            <a:pPr algn="ctr"/>
            <a:r>
              <a:rPr lang="en-US" sz="2800" b="1" dirty="0"/>
              <a:t>Reasons for Participating in the RTI </a:t>
            </a:r>
          </a:p>
          <a:p>
            <a:pPr algn="ctr"/>
            <a:endParaRPr lang="en-US" sz="2800" dirty="0"/>
          </a:p>
        </p:txBody>
      </p:sp>
    </p:spTree>
    <p:extLst>
      <p:ext uri="{BB962C8B-B14F-4D97-AF65-F5344CB8AC3E}">
        <p14:creationId xmlns:p14="http://schemas.microsoft.com/office/powerpoint/2010/main" val="3539028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rotWithShape="1">
          <a:blip r:embed="rId3"/>
          <a:srcRect l="-1580" r="-1580"/>
          <a:stretch/>
        </p:blipFill>
        <p:spPr>
          <a:xfrm>
            <a:off x="-192633" y="0"/>
            <a:ext cx="12577266" cy="685800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433154" y="138248"/>
            <a:ext cx="9144000" cy="972457"/>
          </a:xfrm>
        </p:spPr>
        <p:txBody>
          <a:bodyPr>
            <a:normAutofit/>
          </a:bodyPr>
          <a:lstStyle/>
          <a:p>
            <a:pPr algn="l"/>
            <a:r>
              <a:rPr lang="en-US" sz="4000" b="1" dirty="0">
                <a:solidFill>
                  <a:srgbClr val="073C6E"/>
                </a:solidFill>
              </a:rPr>
              <a:t>Confidence Levels of Participants</a:t>
            </a:r>
            <a:endParaRPr lang="en-US" sz="2000" b="1" dirty="0">
              <a:solidFill>
                <a:srgbClr val="073C6E"/>
              </a:solidFill>
            </a:endParaRP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282765" y="1407884"/>
            <a:ext cx="9444778" cy="4318545"/>
          </a:xfrm>
        </p:spPr>
        <p:txBody>
          <a:bodyPr>
            <a:normAutofit lnSpcReduction="10000"/>
          </a:bodyPr>
          <a:lstStyle/>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r>
              <a:rPr lang="en-US" dirty="0"/>
              <a:t>A pre- and post- assessment instrument based on Librarian Research Confidence Scale (LRCS-10) (</a:t>
            </a:r>
            <a:r>
              <a:rPr lang="en-US" dirty="0" err="1"/>
              <a:t>Brancolini</a:t>
            </a:r>
            <a:r>
              <a:rPr lang="en-US" dirty="0"/>
              <a:t> &amp; Kennedy, 2017)</a:t>
            </a:r>
          </a:p>
          <a:p>
            <a:pPr algn="l">
              <a:buClr>
                <a:srgbClr val="1A71A6"/>
              </a:buClr>
            </a:pPr>
            <a:endParaRPr lang="en-US" dirty="0"/>
          </a:p>
          <a:p>
            <a:pPr marL="342900" indent="-342900" algn="l">
              <a:buClr>
                <a:srgbClr val="1A71A6"/>
              </a:buClr>
              <a:buFont typeface="Arial" panose="020B0604020202020204" pitchFamily="34" charset="0"/>
              <a:buChar char="•"/>
            </a:pPr>
            <a:r>
              <a:rPr lang="en-US" dirty="0"/>
              <a:t>Pre-assessment survey: 9 weeks prior to workshop: May 3-31, 2018</a:t>
            </a:r>
          </a:p>
          <a:p>
            <a:pPr algn="l">
              <a:buClr>
                <a:srgbClr val="1A71A6"/>
              </a:buClr>
            </a:pPr>
            <a:endParaRPr lang="en-US" dirty="0"/>
          </a:p>
          <a:p>
            <a:pPr marL="342900" indent="-342900" algn="l">
              <a:buClr>
                <a:srgbClr val="1A71A6"/>
              </a:buClr>
              <a:buFont typeface="Arial" panose="020B0604020202020204" pitchFamily="34" charset="0"/>
              <a:buChar char="•"/>
            </a:pPr>
            <a:r>
              <a:rPr lang="en-US" dirty="0"/>
              <a:t>Post-assessment survey: 4 weeks after workshop: August 14-31, 2018</a:t>
            </a:r>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r>
              <a:rPr lang="en-US" dirty="0"/>
              <a:t>Used the Wilcoxon Signed Ranks Test to determine if there was statistically significant difference in the self-reported research confidence of the fellows before and after the RTI workshop</a:t>
            </a:r>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endParaRPr lang="en-US" dirty="0"/>
          </a:p>
          <a:p>
            <a:pPr algn="l">
              <a:buClr>
                <a:srgbClr val="1A71A6"/>
              </a:buClr>
            </a:pPr>
            <a:endParaRPr lang="en-US" dirty="0"/>
          </a:p>
          <a:p>
            <a:pPr lvl="1" algn="l">
              <a:buClr>
                <a:srgbClr val="1A71A6"/>
              </a:buClr>
            </a:pPr>
            <a:endParaRPr lang="en-US" dirty="0"/>
          </a:p>
          <a:p>
            <a:endParaRPr lang="en-US" dirty="0"/>
          </a:p>
        </p:txBody>
      </p:sp>
    </p:spTree>
    <p:extLst>
      <p:ext uri="{BB962C8B-B14F-4D97-AF65-F5344CB8AC3E}">
        <p14:creationId xmlns:p14="http://schemas.microsoft.com/office/powerpoint/2010/main" val="2932620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47A719-9CEC-9C43-8C7B-F60F5484CF21}"/>
              </a:ext>
            </a:extLst>
          </p:cNvPr>
          <p:cNvGraphicFramePr>
            <a:graphicFrameLocks noGrp="1"/>
          </p:cNvGraphicFramePr>
          <p:nvPr>
            <p:extLst>
              <p:ext uri="{D42A27DB-BD31-4B8C-83A1-F6EECF244321}">
                <p14:modId xmlns:p14="http://schemas.microsoft.com/office/powerpoint/2010/main" val="3913405494"/>
              </p:ext>
            </p:extLst>
          </p:nvPr>
        </p:nvGraphicFramePr>
        <p:xfrm>
          <a:off x="145140" y="969183"/>
          <a:ext cx="11901714" cy="5653610"/>
        </p:xfrm>
        <a:graphic>
          <a:graphicData uri="http://schemas.openxmlformats.org/drawingml/2006/table">
            <a:tbl>
              <a:tblPr firstRow="1" bandRow="1">
                <a:tableStyleId>{FABFCF23-3B69-468F-B69F-88F6DE6A72F2}</a:tableStyleId>
              </a:tblPr>
              <a:tblGrid>
                <a:gridCol w="7259062">
                  <a:extLst>
                    <a:ext uri="{9D8B030D-6E8A-4147-A177-3AD203B41FA5}">
                      <a16:colId xmlns:a16="http://schemas.microsoft.com/office/drawing/2014/main" val="1523869062"/>
                    </a:ext>
                  </a:extLst>
                </a:gridCol>
                <a:gridCol w="1259024">
                  <a:extLst>
                    <a:ext uri="{9D8B030D-6E8A-4147-A177-3AD203B41FA5}">
                      <a16:colId xmlns:a16="http://schemas.microsoft.com/office/drawing/2014/main" val="161540658"/>
                    </a:ext>
                  </a:extLst>
                </a:gridCol>
                <a:gridCol w="1081975">
                  <a:extLst>
                    <a:ext uri="{9D8B030D-6E8A-4147-A177-3AD203B41FA5}">
                      <a16:colId xmlns:a16="http://schemas.microsoft.com/office/drawing/2014/main" val="3511244799"/>
                    </a:ext>
                  </a:extLst>
                </a:gridCol>
                <a:gridCol w="1081973">
                  <a:extLst>
                    <a:ext uri="{9D8B030D-6E8A-4147-A177-3AD203B41FA5}">
                      <a16:colId xmlns:a16="http://schemas.microsoft.com/office/drawing/2014/main" val="2076232294"/>
                    </a:ext>
                  </a:extLst>
                </a:gridCol>
                <a:gridCol w="1219680">
                  <a:extLst>
                    <a:ext uri="{9D8B030D-6E8A-4147-A177-3AD203B41FA5}">
                      <a16:colId xmlns:a16="http://schemas.microsoft.com/office/drawing/2014/main" val="2341006674"/>
                    </a:ext>
                  </a:extLst>
                </a:gridCol>
              </a:tblGrid>
              <a:tr h="67286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Scored with Likert scale: 5: Very Confident; 4 Confident; 3 Moderately Confident; 2 Slightly Confident; 1 Not At All Confident</a:t>
                      </a:r>
                      <a:endParaRPr lang="en-US" sz="2400" b="0" dirty="0">
                        <a:solidFill>
                          <a:schemeClr val="bg1"/>
                        </a:solidFill>
                      </a:endParaRPr>
                    </a:p>
                  </a:txBody>
                  <a:tcPr>
                    <a:solidFill>
                      <a:srgbClr val="1A71A6"/>
                    </a:solidFill>
                  </a:tcPr>
                </a:tc>
                <a:tc hMerge="1">
                  <a:txBody>
                    <a:bodyPr/>
                    <a:lstStyle/>
                    <a:p>
                      <a:endParaRPr lang="en-US" dirty="0">
                        <a:solidFill>
                          <a:srgbClr val="1A71A6"/>
                        </a:solidFill>
                      </a:endParaRPr>
                    </a:p>
                  </a:txBody>
                  <a:tcPr/>
                </a:tc>
                <a:tc hMerge="1">
                  <a:txBody>
                    <a:bodyPr/>
                    <a:lstStyle/>
                    <a:p>
                      <a:endParaRPr lang="en-US" dirty="0">
                        <a:solidFill>
                          <a:srgbClr val="1A71A6"/>
                        </a:solidFill>
                      </a:endParaRPr>
                    </a:p>
                  </a:txBody>
                  <a:tcPr/>
                </a:tc>
                <a:tc hMerge="1">
                  <a:txBody>
                    <a:bodyPr/>
                    <a:lstStyle/>
                    <a:p>
                      <a:endParaRPr lang="en-US" sz="2400" b="0" dirty="0">
                        <a:solidFill>
                          <a:schemeClr val="bg1"/>
                        </a:solidFill>
                      </a:endParaRPr>
                    </a:p>
                  </a:txBody>
                  <a:tcPr>
                    <a:solidFill>
                      <a:srgbClr val="1A71A6"/>
                    </a:solidFill>
                  </a:tcPr>
                </a:tc>
                <a:tc hMerge="1">
                  <a:txBody>
                    <a:bodyPr/>
                    <a:lstStyle/>
                    <a:p>
                      <a:endParaRPr lang="en-US" sz="2400" b="0" dirty="0">
                        <a:solidFill>
                          <a:schemeClr val="bg1"/>
                        </a:solidFill>
                      </a:endParaRPr>
                    </a:p>
                  </a:txBody>
                  <a:tcPr>
                    <a:solidFill>
                      <a:srgbClr val="1A71A6"/>
                    </a:solidFill>
                  </a:tcPr>
                </a:tc>
                <a:extLst>
                  <a:ext uri="{0D108BD9-81ED-4DB2-BD59-A6C34878D82A}">
                    <a16:rowId xmlns:a16="http://schemas.microsoft.com/office/drawing/2014/main" val="371168543"/>
                  </a:ext>
                </a:extLst>
              </a:tr>
              <a:tr h="789880">
                <a:tc>
                  <a:txBody>
                    <a:bodyPr/>
                    <a:lstStyle/>
                    <a:p>
                      <a:r>
                        <a:rPr lang="en-US" sz="2000" b="1" dirty="0"/>
                        <a:t>Questions about skills needed for a research project</a:t>
                      </a:r>
                      <a:endParaRPr lang="en-US" sz="1600" b="0" dirty="0"/>
                    </a:p>
                  </a:txBody>
                  <a:tcPr>
                    <a:lnR w="12700" cap="flat" cmpd="sng" algn="ctr">
                      <a:solidFill>
                        <a:schemeClr val="tx1"/>
                      </a:solidFill>
                      <a:prstDash val="solid"/>
                      <a:round/>
                      <a:headEnd type="none" w="med" len="med"/>
                      <a:tailEnd type="none" w="med" len="med"/>
                    </a:lnR>
                    <a:noFill/>
                  </a:tcPr>
                </a:tc>
                <a:tc>
                  <a:txBody>
                    <a:bodyPr/>
                    <a:lstStyle/>
                    <a:p>
                      <a:pPr algn="ctr"/>
                      <a:r>
                        <a:rPr lang="en-US" sz="1600" b="1" dirty="0"/>
                        <a:t>Median Rating </a:t>
                      </a:r>
                    </a:p>
                    <a:p>
                      <a:pPr algn="ctr"/>
                      <a:r>
                        <a:rPr lang="en-US" sz="1600" b="1" dirty="0"/>
                        <a:t>(Pre)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600" b="1" dirty="0"/>
                        <a:t>Median Rating </a:t>
                      </a:r>
                    </a:p>
                    <a:p>
                      <a:pPr algn="ctr"/>
                      <a:r>
                        <a:rPr lang="en-US" sz="1600" b="1" dirty="0"/>
                        <a:t>(Post)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600" b="1" dirty="0"/>
                        <a:t>Z 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600" b="1" dirty="0"/>
                        <a:t>p-value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957237059"/>
                  </a:ext>
                </a:extLst>
              </a:tr>
              <a:tr h="351058">
                <a:tc>
                  <a:txBody>
                    <a:bodyPr/>
                    <a:lstStyle/>
                    <a:p>
                      <a:pPr marL="0" indent="0">
                        <a:buNone/>
                      </a:pPr>
                      <a:r>
                        <a:rPr lang="en-US" dirty="0"/>
                        <a:t>1. Turning my topic into a question.</a:t>
                      </a:r>
                    </a:p>
                  </a:txBody>
                  <a:tcPr>
                    <a:lnR w="12700" cap="flat" cmpd="sng" algn="ctr">
                      <a:solidFill>
                        <a:schemeClr val="tx1"/>
                      </a:solidFill>
                      <a:prstDash val="solid"/>
                      <a:round/>
                      <a:headEnd type="none" w="med" len="med"/>
                      <a:tailEnd type="none" w="med" len="med"/>
                    </a:lnR>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-3.087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.002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118415786"/>
                  </a:ext>
                </a:extLst>
              </a:tr>
              <a:tr h="351058">
                <a:tc>
                  <a:txBody>
                    <a:bodyPr/>
                    <a:lstStyle/>
                    <a:p>
                      <a:r>
                        <a:rPr lang="en-US" dirty="0"/>
                        <a:t>2. Designing a project to answer my question.</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t>-3.630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1518039"/>
                  </a:ext>
                </a:extLst>
              </a:tr>
              <a:tr h="351058">
                <a:tc>
                  <a:txBody>
                    <a:bodyPr/>
                    <a:lstStyle/>
                    <a:p>
                      <a:r>
                        <a:rPr lang="en-US" dirty="0"/>
                        <a:t>3. Selecting methods and procedures for my question.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-3.352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1751503"/>
                  </a:ext>
                </a:extLst>
              </a:tr>
              <a:tr h="351058">
                <a:tc>
                  <a:txBody>
                    <a:bodyPr/>
                    <a:lstStyle/>
                    <a:p>
                      <a:r>
                        <a:rPr lang="en-US" dirty="0"/>
                        <a:t>4. Developing plan and timeline for my study.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-3.534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7319743"/>
                  </a:ext>
                </a:extLst>
              </a:tr>
              <a:tr h="614351">
                <a:tc>
                  <a:txBody>
                    <a:bodyPr/>
                    <a:lstStyle/>
                    <a:p>
                      <a:r>
                        <a:rPr lang="en-US" sz="1800" kern="1200" dirty="0">
                          <a:solidFill>
                            <a:schemeClr val="dk1"/>
                          </a:solidFill>
                          <a:effectLst/>
                          <a:latin typeface="+mn-lt"/>
                          <a:ea typeface="+mn-ea"/>
                          <a:cs typeface="+mn-cs"/>
                        </a:rPr>
                        <a:t>5. Identifying appropriate information sources in which to conduct my literature search.</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-2.221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1521089"/>
                  </a:ext>
                </a:extLst>
              </a:tr>
              <a:tr h="614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 </a:t>
                      </a:r>
                      <a:r>
                        <a:rPr lang="en-US" sz="1800" kern="1200" dirty="0">
                          <a:solidFill>
                            <a:schemeClr val="dk1"/>
                          </a:solidFill>
                          <a:effectLst/>
                          <a:latin typeface="+mn-lt"/>
                          <a:ea typeface="+mn-ea"/>
                          <a:cs typeface="+mn-cs"/>
                        </a:rPr>
                        <a:t>Using relevant keywords and search strategies to discover literature about the research topic.</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-2.804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2290396"/>
                  </a:ext>
                </a:extLst>
              </a:tr>
              <a:tr h="707295">
                <a:tc>
                  <a:txBody>
                    <a:bodyPr/>
                    <a:lstStyle/>
                    <a:p>
                      <a:r>
                        <a:rPr lang="en-US" dirty="0"/>
                        <a:t>7. </a:t>
                      </a:r>
                      <a:r>
                        <a:rPr lang="en-US" sz="1800" kern="1200" dirty="0">
                          <a:solidFill>
                            <a:schemeClr val="dk1"/>
                          </a:solidFill>
                          <a:effectLst/>
                          <a:latin typeface="+mn-lt"/>
                          <a:ea typeface="+mn-ea"/>
                          <a:cs typeface="+mn-cs"/>
                        </a:rPr>
                        <a:t>Assessing and synthesizing literature that is relevant to your research question.</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-2.984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520244"/>
                  </a:ext>
                </a:extLst>
              </a:tr>
              <a:tr h="7072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 </a:t>
                      </a:r>
                      <a:r>
                        <a:rPr lang="en-US" sz="1800" kern="1200" dirty="0">
                          <a:solidFill>
                            <a:schemeClr val="dk1"/>
                          </a:solidFill>
                          <a:effectLst/>
                          <a:latin typeface="+mn-lt"/>
                          <a:ea typeface="+mn-ea"/>
                          <a:cs typeface="+mn-cs"/>
                        </a:rPr>
                        <a:t>Using a theoretical framework to inform the research design of your study.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1486436"/>
                  </a:ext>
                </a:extLst>
              </a:tr>
            </a:tbl>
          </a:graphicData>
        </a:graphic>
      </p:graphicFrame>
      <p:sp>
        <p:nvSpPr>
          <p:cNvPr id="5" name="TextBox 4">
            <a:extLst>
              <a:ext uri="{FF2B5EF4-FFF2-40B4-BE49-F238E27FC236}">
                <a16:creationId xmlns:a16="http://schemas.microsoft.com/office/drawing/2014/main" id="{C3E004D0-B141-D94F-95A8-17163AB70C80}"/>
              </a:ext>
            </a:extLst>
          </p:cNvPr>
          <p:cNvSpPr txBox="1"/>
          <p:nvPr/>
        </p:nvSpPr>
        <p:spPr>
          <a:xfrm>
            <a:off x="290283" y="217362"/>
            <a:ext cx="11611429" cy="523220"/>
          </a:xfrm>
          <a:prstGeom prst="rect">
            <a:avLst/>
          </a:prstGeom>
          <a:noFill/>
        </p:spPr>
        <p:txBody>
          <a:bodyPr wrap="square" rtlCol="0">
            <a:spAutoFit/>
          </a:bodyPr>
          <a:lstStyle/>
          <a:p>
            <a:pPr algn="ctr"/>
            <a:r>
              <a:rPr lang="en-US" sz="2800" dirty="0"/>
              <a:t>Confidence Levels of Participants (1) </a:t>
            </a:r>
            <a:endParaRPr lang="en-US" sz="2800" dirty="0">
              <a:solidFill>
                <a:srgbClr val="FF0000"/>
              </a:solidFill>
            </a:endParaRPr>
          </a:p>
        </p:txBody>
      </p:sp>
    </p:spTree>
    <p:extLst>
      <p:ext uri="{BB962C8B-B14F-4D97-AF65-F5344CB8AC3E}">
        <p14:creationId xmlns:p14="http://schemas.microsoft.com/office/powerpoint/2010/main" val="1093723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47A719-9CEC-9C43-8C7B-F60F5484CF21}"/>
              </a:ext>
            </a:extLst>
          </p:cNvPr>
          <p:cNvGraphicFramePr>
            <a:graphicFrameLocks noGrp="1"/>
          </p:cNvGraphicFramePr>
          <p:nvPr>
            <p:extLst>
              <p:ext uri="{D42A27DB-BD31-4B8C-83A1-F6EECF244321}">
                <p14:modId xmlns:p14="http://schemas.microsoft.com/office/powerpoint/2010/main" val="1868533825"/>
              </p:ext>
            </p:extLst>
          </p:nvPr>
        </p:nvGraphicFramePr>
        <p:xfrm>
          <a:off x="145140" y="969183"/>
          <a:ext cx="11901714" cy="5445969"/>
        </p:xfrm>
        <a:graphic>
          <a:graphicData uri="http://schemas.openxmlformats.org/drawingml/2006/table">
            <a:tbl>
              <a:tblPr firstRow="1" bandRow="1">
                <a:tableStyleId>{FABFCF23-3B69-468F-B69F-88F6DE6A72F2}</a:tableStyleId>
              </a:tblPr>
              <a:tblGrid>
                <a:gridCol w="7259062">
                  <a:extLst>
                    <a:ext uri="{9D8B030D-6E8A-4147-A177-3AD203B41FA5}">
                      <a16:colId xmlns:a16="http://schemas.microsoft.com/office/drawing/2014/main" val="1523869062"/>
                    </a:ext>
                  </a:extLst>
                </a:gridCol>
                <a:gridCol w="1259024">
                  <a:extLst>
                    <a:ext uri="{9D8B030D-6E8A-4147-A177-3AD203B41FA5}">
                      <a16:colId xmlns:a16="http://schemas.microsoft.com/office/drawing/2014/main" val="161540658"/>
                    </a:ext>
                  </a:extLst>
                </a:gridCol>
                <a:gridCol w="1081975">
                  <a:extLst>
                    <a:ext uri="{9D8B030D-6E8A-4147-A177-3AD203B41FA5}">
                      <a16:colId xmlns:a16="http://schemas.microsoft.com/office/drawing/2014/main" val="3511244799"/>
                    </a:ext>
                  </a:extLst>
                </a:gridCol>
                <a:gridCol w="1081973">
                  <a:extLst>
                    <a:ext uri="{9D8B030D-6E8A-4147-A177-3AD203B41FA5}">
                      <a16:colId xmlns:a16="http://schemas.microsoft.com/office/drawing/2014/main" val="2076232294"/>
                    </a:ext>
                  </a:extLst>
                </a:gridCol>
                <a:gridCol w="1219680">
                  <a:extLst>
                    <a:ext uri="{9D8B030D-6E8A-4147-A177-3AD203B41FA5}">
                      <a16:colId xmlns:a16="http://schemas.microsoft.com/office/drawing/2014/main" val="2341006674"/>
                    </a:ext>
                  </a:extLst>
                </a:gridCol>
              </a:tblGrid>
              <a:tr h="662628">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Scored with Likert scale: 5: Very Confident; 4 Confident; 3 Moderately Confident; 2 Slightly Confident; 1 Not At All Confident</a:t>
                      </a:r>
                      <a:endParaRPr lang="en-US" sz="2400" b="0" dirty="0">
                        <a:solidFill>
                          <a:schemeClr val="bg1"/>
                        </a:solidFill>
                      </a:endParaRPr>
                    </a:p>
                  </a:txBody>
                  <a:tcPr>
                    <a:solidFill>
                      <a:srgbClr val="1A71A6"/>
                    </a:solidFill>
                  </a:tcPr>
                </a:tc>
                <a:tc hMerge="1">
                  <a:txBody>
                    <a:bodyPr/>
                    <a:lstStyle/>
                    <a:p>
                      <a:endParaRPr lang="en-US" dirty="0">
                        <a:solidFill>
                          <a:srgbClr val="1A71A6"/>
                        </a:solidFill>
                      </a:endParaRPr>
                    </a:p>
                  </a:txBody>
                  <a:tcPr/>
                </a:tc>
                <a:tc hMerge="1">
                  <a:txBody>
                    <a:bodyPr/>
                    <a:lstStyle/>
                    <a:p>
                      <a:endParaRPr lang="en-US" dirty="0">
                        <a:solidFill>
                          <a:srgbClr val="1A71A6"/>
                        </a:solidFill>
                      </a:endParaRPr>
                    </a:p>
                  </a:txBody>
                  <a:tcPr/>
                </a:tc>
                <a:tc hMerge="1">
                  <a:txBody>
                    <a:bodyPr/>
                    <a:lstStyle/>
                    <a:p>
                      <a:endParaRPr lang="en-US" sz="2400" b="0" dirty="0">
                        <a:solidFill>
                          <a:schemeClr val="bg1"/>
                        </a:solidFill>
                      </a:endParaRPr>
                    </a:p>
                  </a:txBody>
                  <a:tcPr>
                    <a:solidFill>
                      <a:srgbClr val="1A71A6"/>
                    </a:solidFill>
                  </a:tcPr>
                </a:tc>
                <a:tc hMerge="1">
                  <a:txBody>
                    <a:bodyPr/>
                    <a:lstStyle/>
                    <a:p>
                      <a:endParaRPr lang="en-US" sz="2400" b="0" dirty="0">
                        <a:solidFill>
                          <a:schemeClr val="bg1"/>
                        </a:solidFill>
                      </a:endParaRPr>
                    </a:p>
                  </a:txBody>
                  <a:tcPr>
                    <a:solidFill>
                      <a:srgbClr val="1A71A6"/>
                    </a:solidFill>
                  </a:tcPr>
                </a:tc>
                <a:extLst>
                  <a:ext uri="{0D108BD9-81ED-4DB2-BD59-A6C34878D82A}">
                    <a16:rowId xmlns:a16="http://schemas.microsoft.com/office/drawing/2014/main" val="371168543"/>
                  </a:ext>
                </a:extLst>
              </a:tr>
              <a:tr h="777868">
                <a:tc>
                  <a:txBody>
                    <a:bodyPr/>
                    <a:lstStyle/>
                    <a:p>
                      <a:r>
                        <a:rPr lang="en-US" sz="2000" b="1" dirty="0"/>
                        <a:t>Questions about skills needed for a research project</a:t>
                      </a:r>
                      <a:endParaRPr lang="en-US" sz="1600" b="0" dirty="0"/>
                    </a:p>
                  </a:txBody>
                  <a:tcPr>
                    <a:lnR w="12700" cap="flat" cmpd="sng" algn="ctr">
                      <a:solidFill>
                        <a:schemeClr val="tx1"/>
                      </a:solidFill>
                      <a:prstDash val="solid"/>
                      <a:round/>
                      <a:headEnd type="none" w="med" len="med"/>
                      <a:tailEnd type="none" w="med" len="med"/>
                    </a:lnR>
                    <a:noFill/>
                  </a:tcPr>
                </a:tc>
                <a:tc>
                  <a:txBody>
                    <a:bodyPr/>
                    <a:lstStyle/>
                    <a:p>
                      <a:pPr algn="ctr"/>
                      <a:r>
                        <a:rPr lang="en-US" sz="1600" b="1" dirty="0"/>
                        <a:t>Median Rating </a:t>
                      </a:r>
                    </a:p>
                    <a:p>
                      <a:pPr algn="ctr"/>
                      <a:r>
                        <a:rPr lang="en-US" sz="1600" b="1" dirty="0"/>
                        <a:t>(Pre)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600" b="1" dirty="0"/>
                        <a:t>Median Rating </a:t>
                      </a:r>
                    </a:p>
                    <a:p>
                      <a:pPr algn="ctr"/>
                      <a:r>
                        <a:rPr lang="en-US" sz="1600" b="1" dirty="0"/>
                        <a:t>(Post)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600" b="1" dirty="0"/>
                        <a:t>Z 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600" b="1" dirty="0"/>
                        <a:t>p-value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957237059"/>
                  </a:ext>
                </a:extLst>
              </a:tr>
              <a:tr h="345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 </a:t>
                      </a:r>
                      <a:r>
                        <a:rPr lang="en-US" sz="1800" kern="1200" dirty="0">
                          <a:solidFill>
                            <a:schemeClr val="dk1"/>
                          </a:solidFill>
                          <a:effectLst/>
                          <a:latin typeface="+mn-lt"/>
                          <a:ea typeface="+mn-ea"/>
                          <a:cs typeface="+mn-cs"/>
                        </a:rPr>
                        <a:t>Identifying sources of research funding and funding agency requirements. </a:t>
                      </a:r>
                    </a:p>
                  </a:txBody>
                  <a:tcPr>
                    <a:lnR w="12700" cap="flat" cmpd="sng" algn="ctr">
                      <a:solidFill>
                        <a:schemeClr val="tx1"/>
                      </a:solidFill>
                      <a:prstDash val="solid"/>
                      <a:round/>
                      <a:headEnd type="none" w="med" len="med"/>
                      <a:tailEnd type="none" w="med" len="med"/>
                    </a:lnR>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-3.570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118415786"/>
                  </a:ext>
                </a:extLst>
              </a:tr>
              <a:tr h="345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 </a:t>
                      </a:r>
                      <a:r>
                        <a:rPr lang="en-US" sz="1800" kern="1200" dirty="0">
                          <a:solidFill>
                            <a:schemeClr val="dk1"/>
                          </a:solidFill>
                          <a:effectLst/>
                          <a:latin typeface="+mn-lt"/>
                          <a:ea typeface="+mn-ea"/>
                          <a:cs typeface="+mn-cs"/>
                        </a:rPr>
                        <a:t>Choosing an appropriate data gathering procedure.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t>-4.011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1518039"/>
                  </a:ext>
                </a:extLst>
              </a:tr>
              <a:tr h="345719">
                <a:tc>
                  <a:txBody>
                    <a:bodyPr/>
                    <a:lstStyle/>
                    <a:p>
                      <a:r>
                        <a:rPr lang="en-US" dirty="0"/>
                        <a:t>11. </a:t>
                      </a:r>
                      <a:r>
                        <a:rPr lang="en-US" sz="1800" kern="1200" dirty="0">
                          <a:solidFill>
                            <a:schemeClr val="dk1"/>
                          </a:solidFill>
                          <a:effectLst/>
                          <a:latin typeface="+mn-lt"/>
                          <a:ea typeface="+mn-ea"/>
                          <a:cs typeface="+mn-cs"/>
                        </a:rPr>
                        <a:t>Determining which members of a population to include in your study. </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-3.672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1751503"/>
                  </a:ext>
                </a:extLst>
              </a:tr>
              <a:tr h="345719">
                <a:tc>
                  <a:txBody>
                    <a:bodyPr/>
                    <a:lstStyle/>
                    <a:p>
                      <a:r>
                        <a:rPr lang="en-US" dirty="0"/>
                        <a:t>12. </a:t>
                      </a:r>
                      <a:r>
                        <a:rPr lang="en-US" sz="1800" kern="1200" dirty="0">
                          <a:solidFill>
                            <a:schemeClr val="dk1"/>
                          </a:solidFill>
                          <a:effectLst/>
                          <a:latin typeface="+mn-lt"/>
                          <a:ea typeface="+mn-ea"/>
                          <a:cs typeface="+mn-cs"/>
                        </a:rPr>
                        <a:t>Knowing how to design a focus group. </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-3.804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7319743"/>
                  </a:ext>
                </a:extLst>
              </a:tr>
              <a:tr h="345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13. Knowing how to run a focus group.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-3.682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1521089"/>
                  </a:ext>
                </a:extLst>
              </a:tr>
              <a:tr h="355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14. </a:t>
                      </a:r>
                      <a:r>
                        <a:rPr lang="en-US" sz="1800" kern="1200" dirty="0">
                          <a:solidFill>
                            <a:schemeClr val="dk1"/>
                          </a:solidFill>
                          <a:effectLst/>
                          <a:latin typeface="+mn-lt"/>
                          <a:ea typeface="+mn-ea"/>
                          <a:cs typeface="+mn-cs"/>
                        </a:rPr>
                        <a:t>Knowing how to design an interview.</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-3.685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2290396"/>
                  </a:ext>
                </a:extLst>
              </a:tr>
              <a:tr h="345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15. </a:t>
                      </a:r>
                      <a:r>
                        <a:rPr lang="en-US" sz="1800" kern="1200" dirty="0">
                          <a:solidFill>
                            <a:schemeClr val="dk1"/>
                          </a:solidFill>
                          <a:effectLst/>
                          <a:latin typeface="+mn-lt"/>
                          <a:ea typeface="+mn-ea"/>
                          <a:cs typeface="+mn-cs"/>
                        </a:rPr>
                        <a:t>Knowing how to conduct an interview.</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-3.499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520244"/>
                  </a:ext>
                </a:extLst>
              </a:tr>
              <a:tr h="2957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16. </a:t>
                      </a:r>
                      <a:r>
                        <a:rPr lang="en-US" sz="1800" kern="1200" dirty="0">
                          <a:solidFill>
                            <a:schemeClr val="dk1"/>
                          </a:solidFill>
                          <a:effectLst/>
                          <a:latin typeface="+mn-lt"/>
                          <a:ea typeface="+mn-ea"/>
                          <a:cs typeface="+mn-cs"/>
                        </a:rPr>
                        <a:t>Knowing how to design a survey.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-3.839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1486436"/>
                  </a:ext>
                </a:extLst>
              </a:tr>
              <a:tr h="294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17. Knowing how to administer a survey.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3638552"/>
                  </a:ext>
                </a:extLst>
              </a:tr>
              <a:tr h="6685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18. Knowing institutional processes and standards to ensure that your study is conducted ethically.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-3.274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0856421"/>
                  </a:ext>
                </a:extLst>
              </a:tr>
            </a:tbl>
          </a:graphicData>
        </a:graphic>
      </p:graphicFrame>
      <p:sp>
        <p:nvSpPr>
          <p:cNvPr id="5" name="TextBox 4">
            <a:extLst>
              <a:ext uri="{FF2B5EF4-FFF2-40B4-BE49-F238E27FC236}">
                <a16:creationId xmlns:a16="http://schemas.microsoft.com/office/drawing/2014/main" id="{C3E004D0-B141-D94F-95A8-17163AB70C80}"/>
              </a:ext>
            </a:extLst>
          </p:cNvPr>
          <p:cNvSpPr txBox="1"/>
          <p:nvPr/>
        </p:nvSpPr>
        <p:spPr>
          <a:xfrm>
            <a:off x="290283" y="217362"/>
            <a:ext cx="11611429" cy="523220"/>
          </a:xfrm>
          <a:prstGeom prst="rect">
            <a:avLst/>
          </a:prstGeom>
          <a:noFill/>
        </p:spPr>
        <p:txBody>
          <a:bodyPr wrap="square" rtlCol="0">
            <a:spAutoFit/>
          </a:bodyPr>
          <a:lstStyle/>
          <a:p>
            <a:pPr algn="ctr"/>
            <a:r>
              <a:rPr lang="en-US" sz="2800" dirty="0"/>
              <a:t>Confidence Levels of Participants (2) </a:t>
            </a:r>
            <a:endParaRPr lang="en-US" sz="2800" dirty="0">
              <a:solidFill>
                <a:srgbClr val="FF0000"/>
              </a:solidFill>
            </a:endParaRPr>
          </a:p>
        </p:txBody>
      </p:sp>
    </p:spTree>
    <p:extLst>
      <p:ext uri="{BB962C8B-B14F-4D97-AF65-F5344CB8AC3E}">
        <p14:creationId xmlns:p14="http://schemas.microsoft.com/office/powerpoint/2010/main" val="3477438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47A719-9CEC-9C43-8C7B-F60F5484CF21}"/>
              </a:ext>
            </a:extLst>
          </p:cNvPr>
          <p:cNvGraphicFramePr>
            <a:graphicFrameLocks noGrp="1"/>
          </p:cNvGraphicFramePr>
          <p:nvPr>
            <p:extLst>
              <p:ext uri="{D42A27DB-BD31-4B8C-83A1-F6EECF244321}">
                <p14:modId xmlns:p14="http://schemas.microsoft.com/office/powerpoint/2010/main" val="3802225416"/>
              </p:ext>
            </p:extLst>
          </p:nvPr>
        </p:nvGraphicFramePr>
        <p:xfrm>
          <a:off x="145140" y="969183"/>
          <a:ext cx="11901714" cy="5125922"/>
        </p:xfrm>
        <a:graphic>
          <a:graphicData uri="http://schemas.openxmlformats.org/drawingml/2006/table">
            <a:tbl>
              <a:tblPr firstRow="1" bandRow="1">
                <a:tableStyleId>{FABFCF23-3B69-468F-B69F-88F6DE6A72F2}</a:tableStyleId>
              </a:tblPr>
              <a:tblGrid>
                <a:gridCol w="7259062">
                  <a:extLst>
                    <a:ext uri="{9D8B030D-6E8A-4147-A177-3AD203B41FA5}">
                      <a16:colId xmlns:a16="http://schemas.microsoft.com/office/drawing/2014/main" val="1523869062"/>
                    </a:ext>
                  </a:extLst>
                </a:gridCol>
                <a:gridCol w="1259024">
                  <a:extLst>
                    <a:ext uri="{9D8B030D-6E8A-4147-A177-3AD203B41FA5}">
                      <a16:colId xmlns:a16="http://schemas.microsoft.com/office/drawing/2014/main" val="161540658"/>
                    </a:ext>
                  </a:extLst>
                </a:gridCol>
                <a:gridCol w="1081975">
                  <a:extLst>
                    <a:ext uri="{9D8B030D-6E8A-4147-A177-3AD203B41FA5}">
                      <a16:colId xmlns:a16="http://schemas.microsoft.com/office/drawing/2014/main" val="3511244799"/>
                    </a:ext>
                  </a:extLst>
                </a:gridCol>
                <a:gridCol w="1081973">
                  <a:extLst>
                    <a:ext uri="{9D8B030D-6E8A-4147-A177-3AD203B41FA5}">
                      <a16:colId xmlns:a16="http://schemas.microsoft.com/office/drawing/2014/main" val="2076232294"/>
                    </a:ext>
                  </a:extLst>
                </a:gridCol>
                <a:gridCol w="1219680">
                  <a:extLst>
                    <a:ext uri="{9D8B030D-6E8A-4147-A177-3AD203B41FA5}">
                      <a16:colId xmlns:a16="http://schemas.microsoft.com/office/drawing/2014/main" val="2341006674"/>
                    </a:ext>
                  </a:extLst>
                </a:gridCol>
              </a:tblGrid>
              <a:tr h="663838">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Scored with Likert scale: 5: Very Confident; 4 Confident; 3 Moderately Confident; 2 Slightly Confident;  1 Not At All Confident</a:t>
                      </a:r>
                      <a:endParaRPr lang="en-US" sz="2400" b="0" dirty="0">
                        <a:solidFill>
                          <a:schemeClr val="bg1"/>
                        </a:solidFill>
                      </a:endParaRPr>
                    </a:p>
                  </a:txBody>
                  <a:tcPr>
                    <a:solidFill>
                      <a:srgbClr val="1A71A6"/>
                    </a:solidFill>
                  </a:tcPr>
                </a:tc>
                <a:tc hMerge="1">
                  <a:txBody>
                    <a:bodyPr/>
                    <a:lstStyle/>
                    <a:p>
                      <a:endParaRPr lang="en-US" dirty="0">
                        <a:solidFill>
                          <a:srgbClr val="1A71A6"/>
                        </a:solidFill>
                      </a:endParaRPr>
                    </a:p>
                  </a:txBody>
                  <a:tcPr/>
                </a:tc>
                <a:tc hMerge="1">
                  <a:txBody>
                    <a:bodyPr/>
                    <a:lstStyle/>
                    <a:p>
                      <a:endParaRPr lang="en-US" dirty="0">
                        <a:solidFill>
                          <a:srgbClr val="1A71A6"/>
                        </a:solidFill>
                      </a:endParaRPr>
                    </a:p>
                  </a:txBody>
                  <a:tcPr/>
                </a:tc>
                <a:tc hMerge="1">
                  <a:txBody>
                    <a:bodyPr/>
                    <a:lstStyle/>
                    <a:p>
                      <a:endParaRPr lang="en-US" sz="2400" b="0" dirty="0">
                        <a:solidFill>
                          <a:schemeClr val="bg1"/>
                        </a:solidFill>
                      </a:endParaRPr>
                    </a:p>
                  </a:txBody>
                  <a:tcPr>
                    <a:solidFill>
                      <a:srgbClr val="1A71A6"/>
                    </a:solidFill>
                  </a:tcPr>
                </a:tc>
                <a:tc hMerge="1">
                  <a:txBody>
                    <a:bodyPr/>
                    <a:lstStyle/>
                    <a:p>
                      <a:endParaRPr lang="en-US" sz="2400" b="0" dirty="0">
                        <a:solidFill>
                          <a:schemeClr val="bg1"/>
                        </a:solidFill>
                      </a:endParaRPr>
                    </a:p>
                  </a:txBody>
                  <a:tcPr>
                    <a:solidFill>
                      <a:srgbClr val="1A71A6"/>
                    </a:solidFill>
                  </a:tcPr>
                </a:tc>
                <a:extLst>
                  <a:ext uri="{0D108BD9-81ED-4DB2-BD59-A6C34878D82A}">
                    <a16:rowId xmlns:a16="http://schemas.microsoft.com/office/drawing/2014/main" val="371168543"/>
                  </a:ext>
                </a:extLst>
              </a:tr>
              <a:tr h="779288">
                <a:tc>
                  <a:txBody>
                    <a:bodyPr/>
                    <a:lstStyle/>
                    <a:p>
                      <a:r>
                        <a:rPr lang="en-US" sz="2000" b="1" dirty="0"/>
                        <a:t>Questions about skills needed for a research project</a:t>
                      </a:r>
                      <a:endParaRPr lang="en-US" sz="1600" b="0" dirty="0"/>
                    </a:p>
                  </a:txBody>
                  <a:tcPr>
                    <a:lnR w="12700" cap="flat" cmpd="sng" algn="ctr">
                      <a:solidFill>
                        <a:schemeClr val="tx1"/>
                      </a:solidFill>
                      <a:prstDash val="solid"/>
                      <a:round/>
                      <a:headEnd type="none" w="med" len="med"/>
                      <a:tailEnd type="none" w="med" len="med"/>
                    </a:lnR>
                    <a:noFill/>
                  </a:tcPr>
                </a:tc>
                <a:tc>
                  <a:txBody>
                    <a:bodyPr/>
                    <a:lstStyle/>
                    <a:p>
                      <a:pPr algn="ctr"/>
                      <a:r>
                        <a:rPr lang="en-US" sz="1600" b="1" dirty="0"/>
                        <a:t>Median Rating </a:t>
                      </a:r>
                    </a:p>
                    <a:p>
                      <a:pPr algn="ctr"/>
                      <a:r>
                        <a:rPr lang="en-US" sz="1600" b="1" dirty="0"/>
                        <a:t>(Pre)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600" b="1" dirty="0"/>
                        <a:t>Median Rating </a:t>
                      </a:r>
                    </a:p>
                    <a:p>
                      <a:pPr algn="ctr"/>
                      <a:r>
                        <a:rPr lang="en-US" sz="1600" b="1" dirty="0"/>
                        <a:t>(Post)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600" b="1" i="0" dirty="0"/>
                        <a:t>Z-score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600" b="1" i="0" dirty="0"/>
                        <a:t>p-value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957237059"/>
                  </a:ext>
                </a:extLst>
              </a:tr>
              <a:tr h="346350">
                <a:tc>
                  <a:txBody>
                    <a:bodyPr/>
                    <a:lstStyle/>
                    <a:p>
                      <a:pPr marL="0" indent="0">
                        <a:buNone/>
                      </a:pPr>
                      <a:r>
                        <a:rPr lang="en-US" dirty="0"/>
                        <a:t>19. </a:t>
                      </a:r>
                      <a:r>
                        <a:rPr lang="en-US" sz="1800" kern="1200" dirty="0">
                          <a:solidFill>
                            <a:schemeClr val="dk1"/>
                          </a:solidFill>
                          <a:effectLst/>
                          <a:latin typeface="+mn-lt"/>
                          <a:ea typeface="+mn-ea"/>
                          <a:cs typeface="+mn-cs"/>
                        </a:rPr>
                        <a:t>Knowing what method of data analysis you would use for your study.</a:t>
                      </a:r>
                      <a:endParaRPr lang="en-US" dirty="0"/>
                    </a:p>
                  </a:txBody>
                  <a:tcPr>
                    <a:lnR w="12700" cap="flat" cmpd="sng" algn="ctr">
                      <a:solidFill>
                        <a:schemeClr val="tx1"/>
                      </a:solidFill>
                      <a:prstDash val="solid"/>
                      <a:round/>
                      <a:headEnd type="none" w="med" len="med"/>
                      <a:tailEnd type="none" w="med" len="med"/>
                    </a:lnR>
                    <a:noFill/>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-3.668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118415786"/>
                  </a:ext>
                </a:extLst>
              </a:tr>
              <a:tr h="606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 </a:t>
                      </a:r>
                      <a:r>
                        <a:rPr lang="en-US" sz="1800" kern="1200" dirty="0">
                          <a:solidFill>
                            <a:schemeClr val="dk1"/>
                          </a:solidFill>
                          <a:effectLst/>
                          <a:latin typeface="+mn-lt"/>
                          <a:ea typeface="+mn-ea"/>
                          <a:cs typeface="+mn-cs"/>
                        </a:rPr>
                        <a:t>Knowing what type of assistance you might need to undertake data analysis (e.g., data/statistics consulting, transcription, software).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t>-3.809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1518039"/>
                  </a:ext>
                </a:extLst>
              </a:tr>
              <a:tr h="346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21. </a:t>
                      </a:r>
                      <a:r>
                        <a:rPr lang="en-US" sz="1800" kern="1200" dirty="0">
                          <a:solidFill>
                            <a:schemeClr val="dk1"/>
                          </a:solidFill>
                          <a:effectLst/>
                          <a:latin typeface="+mn-lt"/>
                          <a:ea typeface="+mn-ea"/>
                          <a:cs typeface="+mn-cs"/>
                        </a:rPr>
                        <a:t>Knowing how to manage the data you have gathered.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-3.668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1751503"/>
                  </a:ext>
                </a:extLst>
              </a:tr>
              <a:tr h="606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22. </a:t>
                      </a:r>
                      <a:r>
                        <a:rPr lang="en-US" sz="1800" kern="1200" dirty="0">
                          <a:solidFill>
                            <a:schemeClr val="dk1"/>
                          </a:solidFill>
                          <a:effectLst/>
                          <a:latin typeface="+mn-lt"/>
                          <a:ea typeface="+mn-ea"/>
                          <a:cs typeface="+mn-cs"/>
                        </a:rPr>
                        <a:t>Knowing how to code qualitative data to identify themes and sub-themes.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-3.660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7319743"/>
                  </a:ext>
                </a:extLst>
              </a:tr>
              <a:tr h="346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23. Reporting results in written format.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-3.486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1521089"/>
                  </a:ext>
                </a:extLst>
              </a:tr>
              <a:tr h="346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24. </a:t>
                      </a:r>
                      <a:r>
                        <a:rPr lang="en-US" sz="1800" kern="1200" dirty="0">
                          <a:solidFill>
                            <a:schemeClr val="dk1"/>
                          </a:solidFill>
                          <a:effectLst/>
                          <a:latin typeface="+mn-lt"/>
                          <a:ea typeface="+mn-ea"/>
                          <a:cs typeface="+mn-cs"/>
                        </a:rPr>
                        <a:t>Reporting results verbally.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-3.463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2290396"/>
                  </a:ext>
                </a:extLst>
              </a:tr>
              <a:tr h="346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25. </a:t>
                      </a:r>
                      <a:r>
                        <a:rPr lang="en-US" sz="1800" kern="1200" dirty="0">
                          <a:solidFill>
                            <a:schemeClr val="dk1"/>
                          </a:solidFill>
                          <a:effectLst/>
                          <a:latin typeface="+mn-lt"/>
                          <a:ea typeface="+mn-ea"/>
                          <a:cs typeface="+mn-cs"/>
                        </a:rPr>
                        <a:t>Identifying appropriate places to disseminate results.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-3.640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520244"/>
                  </a:ext>
                </a:extLst>
              </a:tr>
              <a:tr h="530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26. </a:t>
                      </a:r>
                      <a:r>
                        <a:rPr lang="en-US" sz="1800" kern="1200" dirty="0">
                          <a:solidFill>
                            <a:schemeClr val="dk1"/>
                          </a:solidFill>
                          <a:effectLst/>
                          <a:latin typeface="+mn-lt"/>
                          <a:ea typeface="+mn-ea"/>
                          <a:cs typeface="+mn-cs"/>
                        </a:rPr>
                        <a:t>Tracking the dissemination and impact of your research.</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-3.458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1486436"/>
                  </a:ext>
                </a:extLst>
              </a:tr>
            </a:tbl>
          </a:graphicData>
        </a:graphic>
      </p:graphicFrame>
      <p:sp>
        <p:nvSpPr>
          <p:cNvPr id="5" name="TextBox 4">
            <a:extLst>
              <a:ext uri="{FF2B5EF4-FFF2-40B4-BE49-F238E27FC236}">
                <a16:creationId xmlns:a16="http://schemas.microsoft.com/office/drawing/2014/main" id="{C3E004D0-B141-D94F-95A8-17163AB70C80}"/>
              </a:ext>
            </a:extLst>
          </p:cNvPr>
          <p:cNvSpPr txBox="1"/>
          <p:nvPr/>
        </p:nvSpPr>
        <p:spPr>
          <a:xfrm>
            <a:off x="290283" y="217362"/>
            <a:ext cx="11611429" cy="523220"/>
          </a:xfrm>
          <a:prstGeom prst="rect">
            <a:avLst/>
          </a:prstGeom>
          <a:noFill/>
        </p:spPr>
        <p:txBody>
          <a:bodyPr wrap="square" rtlCol="0">
            <a:spAutoFit/>
          </a:bodyPr>
          <a:lstStyle/>
          <a:p>
            <a:pPr algn="ctr"/>
            <a:r>
              <a:rPr lang="en-US" sz="2800" dirty="0"/>
              <a:t>Confidence Levels of Participants (3) </a:t>
            </a:r>
            <a:endParaRPr lang="en-US" sz="2800" dirty="0">
              <a:solidFill>
                <a:srgbClr val="FF0000"/>
              </a:solidFill>
            </a:endParaRPr>
          </a:p>
        </p:txBody>
      </p:sp>
    </p:spTree>
    <p:extLst>
      <p:ext uri="{BB962C8B-B14F-4D97-AF65-F5344CB8AC3E}">
        <p14:creationId xmlns:p14="http://schemas.microsoft.com/office/powerpoint/2010/main" val="3508648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38594" y="138102"/>
            <a:ext cx="7178040" cy="972457"/>
          </a:xfrm>
        </p:spPr>
        <p:txBody>
          <a:bodyPr>
            <a:normAutofit fontScale="90000"/>
          </a:bodyPr>
          <a:lstStyle/>
          <a:p>
            <a:pPr algn="l"/>
            <a:r>
              <a:rPr lang="en-US" sz="4000" b="1" dirty="0">
                <a:solidFill>
                  <a:srgbClr val="073C6E"/>
                </a:solidFill>
              </a:rPr>
              <a:t>Research Progress of 2018 RTI Fellows</a:t>
            </a:r>
            <a:endParaRPr lang="en-US" sz="4000" b="1" dirty="0"/>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282765" y="1407885"/>
            <a:ext cx="9444778" cy="4151086"/>
          </a:xfrm>
        </p:spPr>
        <p:txBody>
          <a:bodyPr>
            <a:normAutofit/>
          </a:bodyPr>
          <a:lstStyle/>
          <a:p>
            <a:pPr marL="342900" indent="-342900" algn="l">
              <a:buClr>
                <a:srgbClr val="1A71A6"/>
              </a:buClr>
              <a:buFont typeface="Arial" panose="020B0604020202020204" pitchFamily="34" charset="0"/>
              <a:buChar char="•"/>
            </a:pPr>
            <a:endParaRPr lang="en-US" dirty="0"/>
          </a:p>
          <a:p>
            <a:pPr algn="l">
              <a:buClr>
                <a:srgbClr val="1A71A6"/>
              </a:buClr>
            </a:pPr>
            <a:endParaRPr lang="en-US" dirty="0"/>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endParaRPr lang="en-US" dirty="0"/>
          </a:p>
          <a:p>
            <a:pPr lvl="1" algn="l">
              <a:buClr>
                <a:srgbClr val="1A71A6"/>
              </a:buClr>
            </a:pPr>
            <a:endParaRPr lang="en-US" dirty="0"/>
          </a:p>
          <a:p>
            <a:endParaRPr lang="en-US" dirty="0"/>
          </a:p>
        </p:txBody>
      </p:sp>
      <p:graphicFrame>
        <p:nvGraphicFramePr>
          <p:cNvPr id="4" name="Diagram 3">
            <a:extLst>
              <a:ext uri="{FF2B5EF4-FFF2-40B4-BE49-F238E27FC236}">
                <a16:creationId xmlns:a16="http://schemas.microsoft.com/office/drawing/2014/main" id="{72C94D1C-EEEB-49A7-B15E-9F7E2FE99D61}"/>
              </a:ext>
            </a:extLst>
          </p:cNvPr>
          <p:cNvGraphicFramePr/>
          <p:nvPr>
            <p:extLst/>
          </p:nvPr>
        </p:nvGraphicFramePr>
        <p:xfrm>
          <a:off x="510177" y="1215505"/>
          <a:ext cx="11502753" cy="5566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a:extLst>
              <a:ext uri="{FF2B5EF4-FFF2-40B4-BE49-F238E27FC236}">
                <a16:creationId xmlns:a16="http://schemas.microsoft.com/office/drawing/2014/main" id="{AFA6CBA0-AF48-4AE2-AD9F-640A188AE1CB}"/>
              </a:ext>
            </a:extLst>
          </p:cNvPr>
          <p:cNvSpPr txBox="1"/>
          <p:nvPr/>
        </p:nvSpPr>
        <p:spPr>
          <a:xfrm>
            <a:off x="7185372" y="4237082"/>
            <a:ext cx="5189220" cy="1077218"/>
          </a:xfrm>
          <a:prstGeom prst="rect">
            <a:avLst/>
          </a:prstGeom>
          <a:noFill/>
        </p:spPr>
        <p:txBody>
          <a:bodyPr wrap="square" rtlCol="0">
            <a:spAutoFit/>
          </a:bodyPr>
          <a:lstStyle/>
          <a:p>
            <a:r>
              <a:rPr lang="en-US" sz="1600" dirty="0"/>
              <a:t>**Had to postpone research projects due to job changes and/or work-related issues.</a:t>
            </a:r>
          </a:p>
          <a:p>
            <a:endParaRPr lang="en-US" sz="1600" dirty="0"/>
          </a:p>
          <a:p>
            <a:endParaRPr lang="en-US" sz="1600" dirty="0"/>
          </a:p>
        </p:txBody>
      </p:sp>
      <p:sp>
        <p:nvSpPr>
          <p:cNvPr id="13" name="Speech Bubble: Rectangle 12">
            <a:extLst>
              <a:ext uri="{FF2B5EF4-FFF2-40B4-BE49-F238E27FC236}">
                <a16:creationId xmlns:a16="http://schemas.microsoft.com/office/drawing/2014/main" id="{5A9FD78E-EC9E-47EE-9B9A-796BCD985000}"/>
              </a:ext>
            </a:extLst>
          </p:cNvPr>
          <p:cNvSpPr/>
          <p:nvPr/>
        </p:nvSpPr>
        <p:spPr>
          <a:xfrm>
            <a:off x="1663822" y="2702601"/>
            <a:ext cx="1097280" cy="687730"/>
          </a:xfrm>
          <a:prstGeom prst="wedgeRectCallout">
            <a:avLst>
              <a:gd name="adj1" fmla="val 84964"/>
              <a:gd name="adj2" fmla="val 147373"/>
            </a:avLst>
          </a:prstGeom>
          <a:solidFill>
            <a:srgbClr val="A9F41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14" name="Speech Bubble: Rectangle 13">
            <a:extLst>
              <a:ext uri="{FF2B5EF4-FFF2-40B4-BE49-F238E27FC236}">
                <a16:creationId xmlns:a16="http://schemas.microsoft.com/office/drawing/2014/main" id="{15E6844D-E1B5-48C2-8EFF-F7861F5705C0}"/>
              </a:ext>
            </a:extLst>
          </p:cNvPr>
          <p:cNvSpPr/>
          <p:nvPr/>
        </p:nvSpPr>
        <p:spPr>
          <a:xfrm>
            <a:off x="4543751" y="1989354"/>
            <a:ext cx="1097280" cy="687730"/>
          </a:xfrm>
          <a:prstGeom prst="wedgeRectCallout">
            <a:avLst>
              <a:gd name="adj1" fmla="val 84964"/>
              <a:gd name="adj2" fmla="val 147373"/>
            </a:avLst>
          </a:prstGeom>
          <a:solidFill>
            <a:srgbClr val="39EB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4</a:t>
            </a:r>
          </a:p>
        </p:txBody>
      </p:sp>
      <p:sp>
        <p:nvSpPr>
          <p:cNvPr id="17" name="Speech Bubble: Rectangle 16">
            <a:extLst>
              <a:ext uri="{FF2B5EF4-FFF2-40B4-BE49-F238E27FC236}">
                <a16:creationId xmlns:a16="http://schemas.microsoft.com/office/drawing/2014/main" id="{4AEA7322-67A7-4CA8-9826-31AD6AF158CA}"/>
              </a:ext>
            </a:extLst>
          </p:cNvPr>
          <p:cNvSpPr/>
          <p:nvPr/>
        </p:nvSpPr>
        <p:spPr>
          <a:xfrm>
            <a:off x="7501890" y="1244093"/>
            <a:ext cx="1097280" cy="687730"/>
          </a:xfrm>
          <a:prstGeom prst="wedgeRectCallout">
            <a:avLst>
              <a:gd name="adj1" fmla="val 84964"/>
              <a:gd name="adj2" fmla="val 147373"/>
            </a:avLst>
          </a:prstGeom>
          <a:solidFill>
            <a:srgbClr val="49D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5</a:t>
            </a:r>
          </a:p>
        </p:txBody>
      </p:sp>
      <p:sp>
        <p:nvSpPr>
          <p:cNvPr id="18" name="Speech Bubble: Rectangle 17">
            <a:extLst>
              <a:ext uri="{FF2B5EF4-FFF2-40B4-BE49-F238E27FC236}">
                <a16:creationId xmlns:a16="http://schemas.microsoft.com/office/drawing/2014/main" id="{ACA052ED-4211-41B0-B754-3B11E53EF053}"/>
              </a:ext>
            </a:extLst>
          </p:cNvPr>
          <p:cNvSpPr/>
          <p:nvPr/>
        </p:nvSpPr>
        <p:spPr>
          <a:xfrm>
            <a:off x="238594" y="3046466"/>
            <a:ext cx="1097280" cy="687730"/>
          </a:xfrm>
          <a:prstGeom prst="wedgeRectCallout">
            <a:avLst>
              <a:gd name="adj1" fmla="val 84964"/>
              <a:gd name="adj2" fmla="val 147373"/>
            </a:avLst>
          </a:prstGeom>
          <a:solidFill>
            <a:srgbClr val="FBEE0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20" name="Speech Bubble: Rectangle 19">
            <a:extLst>
              <a:ext uri="{FF2B5EF4-FFF2-40B4-BE49-F238E27FC236}">
                <a16:creationId xmlns:a16="http://schemas.microsoft.com/office/drawing/2014/main" id="{C8F0ECF2-6E09-4E89-8D68-700D7C844256}"/>
              </a:ext>
            </a:extLst>
          </p:cNvPr>
          <p:cNvSpPr/>
          <p:nvPr/>
        </p:nvSpPr>
        <p:spPr>
          <a:xfrm>
            <a:off x="8943506" y="893693"/>
            <a:ext cx="1097280" cy="687730"/>
          </a:xfrm>
          <a:prstGeom prst="wedgeRectCallout">
            <a:avLst>
              <a:gd name="adj1" fmla="val 84964"/>
              <a:gd name="adj2" fmla="val 147373"/>
            </a:avLst>
          </a:prstGeom>
          <a:solidFill>
            <a:srgbClr val="55B3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7</a:t>
            </a:r>
          </a:p>
        </p:txBody>
      </p:sp>
      <p:sp>
        <p:nvSpPr>
          <p:cNvPr id="22" name="Rectangle 21">
            <a:extLst>
              <a:ext uri="{FF2B5EF4-FFF2-40B4-BE49-F238E27FC236}">
                <a16:creationId xmlns:a16="http://schemas.microsoft.com/office/drawing/2014/main" id="{E8CA3139-17A4-44E7-9F89-6294E02187D5}"/>
              </a:ext>
            </a:extLst>
          </p:cNvPr>
          <p:cNvSpPr/>
          <p:nvPr/>
        </p:nvSpPr>
        <p:spPr>
          <a:xfrm>
            <a:off x="3010369" y="5581831"/>
            <a:ext cx="6000750" cy="1077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15/20 fellows submitted e-posters about their research projects for the MLA Annual Meeting in May 2019.</a:t>
            </a:r>
          </a:p>
        </p:txBody>
      </p:sp>
      <p:sp>
        <p:nvSpPr>
          <p:cNvPr id="27" name="Speech Bubble: Rectangle 13">
            <a:extLst>
              <a:ext uri="{FF2B5EF4-FFF2-40B4-BE49-F238E27FC236}">
                <a16:creationId xmlns:a16="http://schemas.microsoft.com/office/drawing/2014/main" id="{62305573-56BB-FD46-B5D0-D7014C793E74}"/>
              </a:ext>
            </a:extLst>
          </p:cNvPr>
          <p:cNvSpPr/>
          <p:nvPr/>
        </p:nvSpPr>
        <p:spPr>
          <a:xfrm>
            <a:off x="3108817" y="2333219"/>
            <a:ext cx="1097280" cy="687730"/>
          </a:xfrm>
          <a:prstGeom prst="wedgeRectCallout">
            <a:avLst>
              <a:gd name="adj1" fmla="val 84964"/>
              <a:gd name="adj2" fmla="val 147373"/>
            </a:avLst>
          </a:prstGeom>
          <a:solidFill>
            <a:srgbClr val="80F1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1**</a:t>
            </a:r>
            <a:endParaRPr lang="en-US" b="1" dirty="0">
              <a:solidFill>
                <a:schemeClr val="tx1"/>
              </a:solidFill>
            </a:endParaRPr>
          </a:p>
        </p:txBody>
      </p:sp>
    </p:spTree>
    <p:extLst>
      <p:ext uri="{BB962C8B-B14F-4D97-AF65-F5344CB8AC3E}">
        <p14:creationId xmlns:p14="http://schemas.microsoft.com/office/powerpoint/2010/main" val="1443939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1" y="-109594"/>
            <a:ext cx="12058816" cy="6575305"/>
          </a:xfrm>
          <a:prstGeom prst="rect">
            <a:avLst/>
          </a:prstGeom>
        </p:spPr>
      </p:pic>
      <p:sp>
        <p:nvSpPr>
          <p:cNvPr id="5" name="Title 1">
            <a:extLst>
              <a:ext uri="{FF2B5EF4-FFF2-40B4-BE49-F238E27FC236}">
                <a16:creationId xmlns:a16="http://schemas.microsoft.com/office/drawing/2014/main" id="{E32F8CCA-D1D4-4EF7-AA0F-607BA054405E}"/>
              </a:ext>
            </a:extLst>
          </p:cNvPr>
          <p:cNvSpPr txBox="1">
            <a:spLocks/>
          </p:cNvSpPr>
          <p:nvPr/>
        </p:nvSpPr>
        <p:spPr>
          <a:xfrm>
            <a:off x="2205714" y="11429"/>
            <a:ext cx="8719294" cy="48878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dirty="0">
                <a:solidFill>
                  <a:srgbClr val="073C6E"/>
                </a:solidFill>
              </a:rPr>
              <a:t>Impact of RTI on Fellows &amp; their Institutions </a:t>
            </a:r>
            <a:endParaRPr lang="en-US" sz="2800" b="1" dirty="0"/>
          </a:p>
        </p:txBody>
      </p:sp>
      <p:graphicFrame>
        <p:nvGraphicFramePr>
          <p:cNvPr id="8" name="Table 7">
            <a:extLst>
              <a:ext uri="{FF2B5EF4-FFF2-40B4-BE49-F238E27FC236}">
                <a16:creationId xmlns:a16="http://schemas.microsoft.com/office/drawing/2014/main" id="{1D50AA55-728F-4D02-BA48-38841850745F}"/>
              </a:ext>
            </a:extLst>
          </p:cNvPr>
          <p:cNvGraphicFramePr>
            <a:graphicFrameLocks noGrp="1"/>
          </p:cNvGraphicFramePr>
          <p:nvPr>
            <p:extLst>
              <p:ext uri="{D42A27DB-BD31-4B8C-83A1-F6EECF244321}">
                <p14:modId xmlns:p14="http://schemas.microsoft.com/office/powerpoint/2010/main" val="379838841"/>
              </p:ext>
            </p:extLst>
          </p:nvPr>
        </p:nvGraphicFramePr>
        <p:xfrm>
          <a:off x="-2" y="-101287"/>
          <a:ext cx="11753654" cy="6959282"/>
        </p:xfrm>
        <a:graphic>
          <a:graphicData uri="http://schemas.openxmlformats.org/drawingml/2006/table">
            <a:tbl>
              <a:tblPr firstRow="1" bandRow="1">
                <a:tableStyleId>{5C22544A-7EE6-4342-B048-85BDC9FD1C3A}</a:tableStyleId>
              </a:tblPr>
              <a:tblGrid>
                <a:gridCol w="7969250">
                  <a:extLst>
                    <a:ext uri="{9D8B030D-6E8A-4147-A177-3AD203B41FA5}">
                      <a16:colId xmlns:a16="http://schemas.microsoft.com/office/drawing/2014/main" val="3098380886"/>
                    </a:ext>
                  </a:extLst>
                </a:gridCol>
                <a:gridCol w="3784404">
                  <a:extLst>
                    <a:ext uri="{9D8B030D-6E8A-4147-A177-3AD203B41FA5}">
                      <a16:colId xmlns:a16="http://schemas.microsoft.com/office/drawing/2014/main" val="839940981"/>
                    </a:ext>
                  </a:extLst>
                </a:gridCol>
              </a:tblGrid>
              <a:tr h="468114">
                <a:tc gridSpan="2">
                  <a:txBody>
                    <a:bodyPr/>
                    <a:lstStyle/>
                    <a:p>
                      <a:pPr algn="ctr"/>
                      <a:r>
                        <a:rPr lang="en-US" sz="2400" dirty="0">
                          <a:solidFill>
                            <a:schemeClr val="tx1"/>
                          </a:solidFill>
                        </a:rPr>
                        <a:t>Impact of RTI on 2018 Fellows &amp; their Institutions</a:t>
                      </a:r>
                      <a:endParaRPr lang="en-US" sz="2400" dirty="0"/>
                    </a:p>
                  </a:txBody>
                  <a:tcPr>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dirty="0"/>
                    </a:p>
                  </a:txBody>
                  <a:tcPr/>
                </a:tc>
                <a:extLst>
                  <a:ext uri="{0D108BD9-81ED-4DB2-BD59-A6C34878D82A}">
                    <a16:rowId xmlns:a16="http://schemas.microsoft.com/office/drawing/2014/main" val="1607820749"/>
                  </a:ext>
                </a:extLst>
              </a:tr>
              <a:tr h="405698">
                <a:tc>
                  <a:txBody>
                    <a:bodyPr/>
                    <a:lstStyle/>
                    <a:p>
                      <a:pPr algn="ctr"/>
                      <a:r>
                        <a:rPr lang="en-US" sz="2000" b="1" dirty="0">
                          <a:solidFill>
                            <a:schemeClr val="bg1">
                              <a:lumMod val="95000"/>
                            </a:schemeClr>
                          </a:solidFill>
                        </a:rPr>
                        <a:t>Type of Impact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US" sz="2000" b="1" dirty="0">
                          <a:solidFill>
                            <a:schemeClr val="bg1"/>
                          </a:solidFill>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799259016"/>
                  </a:ext>
                </a:extLst>
              </a:tr>
              <a:tr h="405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Formed internal and external research collaborations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1514130"/>
                  </a:ext>
                </a:extLst>
              </a:tr>
              <a:tr h="405698">
                <a:tc>
                  <a:txBody>
                    <a:bodyPr/>
                    <a:lstStyle/>
                    <a:p>
                      <a:r>
                        <a:rPr lang="en-US" sz="2000" dirty="0"/>
                        <a:t>Shared RTI experience with colleagues through informal and formal venues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8121053"/>
                  </a:ext>
                </a:extLst>
              </a:tr>
              <a:tr h="405698">
                <a:tc>
                  <a:txBody>
                    <a:bodyPr/>
                    <a:lstStyle/>
                    <a:p>
                      <a:r>
                        <a:rPr lang="en-US" sz="2000" dirty="0"/>
                        <a:t>Provided leadership to strengthen research capacity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2525738"/>
                  </a:ext>
                </a:extLst>
              </a:tr>
              <a:tr h="405698">
                <a:tc>
                  <a:txBody>
                    <a:bodyPr/>
                    <a:lstStyle/>
                    <a:p>
                      <a:r>
                        <a:rPr lang="en-US" sz="2000" dirty="0"/>
                        <a:t>Strengthened relationships with individuals outside of the library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8593495"/>
                  </a:ext>
                </a:extLst>
              </a:tr>
              <a:tr h="405698">
                <a:tc>
                  <a:txBody>
                    <a:bodyPr/>
                    <a:lstStyle/>
                    <a:p>
                      <a:r>
                        <a:rPr lang="en-US" sz="2000" dirty="0"/>
                        <a:t>Increased visibility of the library and its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5293732"/>
                  </a:ext>
                </a:extLst>
              </a:tr>
              <a:tr h="405698">
                <a:tc>
                  <a:txBody>
                    <a:bodyPr/>
                    <a:lstStyle/>
                    <a:p>
                      <a:r>
                        <a:rPr lang="en-US" sz="2000" dirty="0"/>
                        <a:t>Improved or initiated new library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8359343"/>
                  </a:ext>
                </a:extLst>
              </a:tr>
              <a:tr h="405698">
                <a:tc>
                  <a:txBody>
                    <a:bodyPr/>
                    <a:lstStyle/>
                    <a:p>
                      <a:r>
                        <a:rPr lang="en-US" sz="2000" dirty="0"/>
                        <a:t>Gained a better understanding of the users served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9573381"/>
                  </a:ext>
                </a:extLst>
              </a:tr>
              <a:tr h="405698">
                <a:tc>
                  <a:txBody>
                    <a:bodyPr/>
                    <a:lstStyle/>
                    <a:p>
                      <a:r>
                        <a:rPr lang="en-US" sz="2000" b="0" dirty="0"/>
                        <a:t>Received recognition for research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5138312"/>
                  </a:ext>
                </a:extLst>
              </a:tr>
              <a:tr h="405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Decided to pursue more research education</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7494308"/>
                  </a:ext>
                </a:extLst>
              </a:tr>
              <a:tr h="405698">
                <a:tc>
                  <a:txBody>
                    <a:bodyPr/>
                    <a:lstStyle/>
                    <a:p>
                      <a:r>
                        <a:rPr lang="en-US" sz="2000" b="0" dirty="0"/>
                        <a:t>Participated in other research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4152281"/>
                  </a:ext>
                </a:extLst>
              </a:tr>
              <a:tr h="405698">
                <a:tc>
                  <a:txBody>
                    <a:bodyPr/>
                    <a:lstStyle/>
                    <a:p>
                      <a:r>
                        <a:rPr lang="en-US" sz="2000" b="0" dirty="0"/>
                        <a:t>Increased confidence in conducting research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9703580"/>
                  </a:ext>
                </a:extLst>
              </a:tr>
              <a:tr h="405698">
                <a:tc>
                  <a:txBody>
                    <a:bodyPr/>
                    <a:lstStyle/>
                    <a:p>
                      <a:r>
                        <a:rPr lang="en-US" sz="2000" b="0" dirty="0"/>
                        <a:t>Developed research support materials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3947990"/>
                  </a:ext>
                </a:extLst>
              </a:tr>
              <a:tr h="405698">
                <a:tc>
                  <a:txBody>
                    <a:bodyPr/>
                    <a:lstStyle/>
                    <a:p>
                      <a:r>
                        <a:rPr lang="en-US" sz="2000" dirty="0"/>
                        <a:t>Impacted way research is conducted at institution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523394"/>
                  </a:ext>
                </a:extLst>
              </a:tr>
              <a:tr h="405698">
                <a:tc>
                  <a:txBody>
                    <a:bodyPr/>
                    <a:lstStyle/>
                    <a:p>
                      <a:r>
                        <a:rPr lang="en-US" sz="2000" b="0" dirty="0"/>
                        <a:t>Gained institution’s interest in study findings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7779302"/>
                  </a:ext>
                </a:extLst>
              </a:tr>
              <a:tr h="405698">
                <a:tc>
                  <a:txBody>
                    <a:bodyPr/>
                    <a:lstStyle/>
                    <a:p>
                      <a:r>
                        <a:rPr lang="en-US" sz="2000" dirty="0"/>
                        <a:t>Increased the research culture at institution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7502842"/>
                  </a:ext>
                </a:extLst>
              </a:tr>
            </a:tbl>
          </a:graphicData>
        </a:graphic>
      </p:graphicFrame>
    </p:spTree>
    <p:extLst>
      <p:ext uri="{BB962C8B-B14F-4D97-AF65-F5344CB8AC3E}">
        <p14:creationId xmlns:p14="http://schemas.microsoft.com/office/powerpoint/2010/main" val="2134621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0" y="0"/>
            <a:ext cx="12192000" cy="6647926"/>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282765" y="115388"/>
            <a:ext cx="9144000" cy="972457"/>
          </a:xfrm>
        </p:spPr>
        <p:txBody>
          <a:bodyPr>
            <a:normAutofit/>
          </a:bodyPr>
          <a:lstStyle/>
          <a:p>
            <a:pPr algn="l"/>
            <a:r>
              <a:rPr lang="en-US" sz="4000" b="1" dirty="0"/>
              <a:t>Conclusion</a:t>
            </a:r>
            <a:endParaRPr lang="en-US" sz="4000" b="1" dirty="0">
              <a:solidFill>
                <a:srgbClr val="073C6E"/>
              </a:solidFill>
            </a:endParaRP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000250" y="1005840"/>
            <a:ext cx="9681210" cy="4937760"/>
          </a:xfrm>
        </p:spPr>
        <p:txBody>
          <a:bodyPr>
            <a:normAutofit/>
          </a:bodyPr>
          <a:lstStyle/>
          <a:p>
            <a:pPr algn="l">
              <a:buClr>
                <a:srgbClr val="1A71A6"/>
              </a:buClr>
            </a:pPr>
            <a:endParaRPr lang="en-US" sz="2900" dirty="0"/>
          </a:p>
          <a:p>
            <a:pPr algn="l">
              <a:buClr>
                <a:srgbClr val="1A71A6"/>
              </a:buClr>
            </a:pPr>
            <a:r>
              <a:rPr lang="en-US" sz="2900" dirty="0"/>
              <a:t>Looking at the 2018 results, we have evidence that:</a:t>
            </a:r>
          </a:p>
          <a:p>
            <a:pPr marL="342900" indent="-342900" algn="l">
              <a:buClr>
                <a:srgbClr val="1A71A6"/>
              </a:buClr>
              <a:buFont typeface="Arial" panose="020B0604020202020204" pitchFamily="34" charset="0"/>
              <a:buChar char="•"/>
            </a:pPr>
            <a:endParaRPr lang="en-US" sz="2900" dirty="0"/>
          </a:p>
          <a:p>
            <a:pPr marL="800100" lvl="1" indent="-342900" algn="l">
              <a:buClr>
                <a:srgbClr val="1A71A6"/>
              </a:buClr>
              <a:buFont typeface="Arial" panose="020B0604020202020204" pitchFamily="34" charset="0"/>
              <a:buChar char="•"/>
            </a:pPr>
            <a:r>
              <a:rPr lang="en-US" sz="2300" dirty="0"/>
              <a:t>RTI increased the research confidence of the participating fellows</a:t>
            </a:r>
          </a:p>
          <a:p>
            <a:pPr marL="800100" lvl="1" indent="-342900" algn="l">
              <a:buClr>
                <a:srgbClr val="1A71A6"/>
              </a:buClr>
              <a:buFont typeface="Arial" panose="020B0604020202020204" pitchFamily="34" charset="0"/>
              <a:buChar char="•"/>
            </a:pPr>
            <a:r>
              <a:rPr lang="en-US" sz="2300" dirty="0"/>
              <a:t>The majority of RTI fellows have made significant progress on their research projects, and over one-third are working on article manuscript submissions.</a:t>
            </a:r>
          </a:p>
          <a:p>
            <a:pPr marL="800100" lvl="1" indent="-342900" algn="l">
              <a:buClr>
                <a:srgbClr val="1A71A6"/>
              </a:buClr>
              <a:buFont typeface="Arial" charset="0"/>
              <a:buChar char="•"/>
            </a:pPr>
            <a:r>
              <a:rPr lang="en-US" sz="2300" dirty="0"/>
              <a:t>As a result of the RTI, fellows report an increase in likelihood of:</a:t>
            </a:r>
          </a:p>
          <a:p>
            <a:pPr marL="1257300" lvl="2" indent="-342900" algn="l">
              <a:buClr>
                <a:srgbClr val="1A71A6"/>
              </a:buClr>
              <a:buFont typeface="Arial" charset="0"/>
              <a:buChar char="•"/>
            </a:pPr>
            <a:r>
              <a:rPr lang="en-US" sz="2100" dirty="0"/>
              <a:t>Contributing to scholarship</a:t>
            </a:r>
          </a:p>
          <a:p>
            <a:pPr marL="1257300" lvl="2" indent="-342900" algn="l">
              <a:buClr>
                <a:srgbClr val="1A71A6"/>
              </a:buClr>
              <a:buFont typeface="Arial" charset="0"/>
              <a:buChar char="•"/>
            </a:pPr>
            <a:r>
              <a:rPr lang="en-US" sz="2100" dirty="0"/>
              <a:t>Conducting program evaluations and assessments</a:t>
            </a:r>
          </a:p>
          <a:p>
            <a:pPr marL="1257300" lvl="2" indent="-342900" algn="l">
              <a:buClr>
                <a:srgbClr val="1A71A6"/>
              </a:buClr>
              <a:buFont typeface="Arial" charset="0"/>
              <a:buChar char="•"/>
            </a:pPr>
            <a:r>
              <a:rPr lang="en-US" sz="2100" dirty="0"/>
              <a:t>Engaging in evidence-based decision making</a:t>
            </a:r>
          </a:p>
          <a:p>
            <a:pPr marL="1257300" lvl="2" indent="-342900" algn="l">
              <a:buClr>
                <a:srgbClr val="1A71A6"/>
              </a:buClr>
              <a:buFont typeface="Arial" charset="0"/>
              <a:buChar char="•"/>
            </a:pPr>
            <a:endParaRPr lang="en-US" sz="2400" dirty="0"/>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endParaRPr lang="en-US" dirty="0"/>
          </a:p>
          <a:p>
            <a:pPr lvl="1" algn="l">
              <a:buClr>
                <a:srgbClr val="1A71A6"/>
              </a:buClr>
            </a:pPr>
            <a:endParaRPr lang="en-US" dirty="0"/>
          </a:p>
          <a:p>
            <a:endParaRPr lang="en-US" dirty="0"/>
          </a:p>
        </p:txBody>
      </p:sp>
    </p:spTree>
    <p:extLst>
      <p:ext uri="{BB962C8B-B14F-4D97-AF65-F5344CB8AC3E}">
        <p14:creationId xmlns:p14="http://schemas.microsoft.com/office/powerpoint/2010/main" val="2020635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0" y="0"/>
            <a:ext cx="12192000" cy="7185709"/>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282765" y="256327"/>
            <a:ext cx="9144000" cy="972457"/>
          </a:xfrm>
        </p:spPr>
        <p:txBody>
          <a:bodyPr>
            <a:normAutofit/>
          </a:bodyPr>
          <a:lstStyle/>
          <a:p>
            <a:pPr algn="l"/>
            <a:r>
              <a:rPr lang="en-US" sz="4000" b="1" dirty="0"/>
              <a:t>References</a:t>
            </a:r>
            <a:endParaRPr lang="en-US" sz="4000" b="1" dirty="0">
              <a:solidFill>
                <a:srgbClr val="073C6E"/>
              </a:solidFill>
            </a:endParaRP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282765" y="1407885"/>
            <a:ext cx="9444778" cy="4703548"/>
          </a:xfrm>
        </p:spPr>
        <p:txBody>
          <a:bodyPr>
            <a:normAutofit fontScale="70000" lnSpcReduction="20000"/>
          </a:bodyPr>
          <a:lstStyle/>
          <a:p>
            <a:pPr marL="342900" indent="-342900" algn="l">
              <a:buClr>
                <a:srgbClr val="1A71A6"/>
              </a:buClr>
              <a:buFont typeface="Arial" panose="020B0604020202020204" pitchFamily="34" charset="0"/>
              <a:buChar char="•"/>
            </a:pPr>
            <a:r>
              <a:rPr lang="en-US" dirty="0" err="1"/>
              <a:t>Brancolini</a:t>
            </a:r>
            <a:r>
              <a:rPr lang="en-US" dirty="0"/>
              <a:t>, K.R., &amp; Kennedy, M.R. (2017).  The development and use of a research self-efficacy scale to assess the effectiveness of a research training program for academic librarians. </a:t>
            </a:r>
            <a:r>
              <a:rPr lang="en-US" i="1" dirty="0"/>
              <a:t>Library and Information Research, 41</a:t>
            </a:r>
            <a:r>
              <a:rPr lang="en-US" dirty="0"/>
              <a:t>(24), 44-84. </a:t>
            </a:r>
            <a:r>
              <a:rPr lang="en-US" dirty="0">
                <a:hlinkClick r:id="rId4"/>
              </a:rPr>
              <a:t>https://doi.org/10.29173/lirg760</a:t>
            </a:r>
            <a:r>
              <a:rPr lang="en-US" dirty="0"/>
              <a:t> </a:t>
            </a:r>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r>
              <a:rPr lang="en-US" dirty="0"/>
              <a:t>Evidence you can use to communicate library value [Internet] Chicago, IL: MLA; [cited 13 Apr 2019]. &lt;</a:t>
            </a:r>
            <a:r>
              <a:rPr lang="en-US" dirty="0">
                <a:hlinkClick r:id="rId5"/>
              </a:rPr>
              <a:t>https://www.mlanet.org/p/cm/ld/fid=1361</a:t>
            </a:r>
            <a:r>
              <a:rPr lang="en-US" dirty="0"/>
              <a:t>&gt;.</a:t>
            </a:r>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r>
              <a:rPr lang="en-US" dirty="0"/>
              <a:t>Lessick, S., Perryman, C., </a:t>
            </a:r>
            <a:r>
              <a:rPr lang="en-US" dirty="0" err="1"/>
              <a:t>Billman</a:t>
            </a:r>
            <a:r>
              <a:rPr lang="en-US" dirty="0"/>
              <a:t>, B.L., </a:t>
            </a:r>
            <a:r>
              <a:rPr lang="en-US" dirty="0" err="1"/>
              <a:t>Alpi</a:t>
            </a:r>
            <a:r>
              <a:rPr lang="en-US" dirty="0"/>
              <a:t>, K.M., De Groote, &amp; S.L., </a:t>
            </a:r>
            <a:r>
              <a:rPr lang="en-US" dirty="0" err="1"/>
              <a:t>Babin</a:t>
            </a:r>
            <a:r>
              <a:rPr lang="en-US" dirty="0"/>
              <a:t>, T.D. Jr. (2016). Research engagement of health sciences librarians: A survey of research-related activities and attitudes. </a:t>
            </a:r>
            <a:r>
              <a:rPr lang="en-US" i="1" dirty="0"/>
              <a:t>Journal of the Medical Library Association, 104</a:t>
            </a:r>
            <a:r>
              <a:rPr lang="en-US" dirty="0"/>
              <a:t>(2):166-73. </a:t>
            </a:r>
            <a:r>
              <a:rPr lang="en-US" dirty="0" err="1"/>
              <a:t>doi</a:t>
            </a:r>
            <a:r>
              <a:rPr lang="en-US" dirty="0"/>
              <a:t>: </a:t>
            </a:r>
            <a:r>
              <a:rPr lang="en-US" dirty="0">
                <a:hlinkClick r:id="rId6"/>
              </a:rPr>
              <a:t>10.3163/1536-5050.104.2.015</a:t>
            </a:r>
            <a:endParaRPr lang="en-US" dirty="0"/>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r>
              <a:rPr lang="en-US" dirty="0"/>
              <a:t>Marshall, J.G. (2014). Linking research to practice: the rise of evidence-based health sciences librarianship. </a:t>
            </a:r>
            <a:r>
              <a:rPr lang="en-US" i="1" dirty="0"/>
              <a:t>Journal of the Medical Library Association, 102(</a:t>
            </a:r>
            <a:r>
              <a:rPr lang="en-US" dirty="0"/>
              <a:t>1):14–21. </a:t>
            </a:r>
            <a:r>
              <a:rPr lang="en-US" dirty="0" err="1"/>
              <a:t>doi</a:t>
            </a:r>
            <a:r>
              <a:rPr lang="en-US" dirty="0"/>
              <a:t>: </a:t>
            </a:r>
            <a:r>
              <a:rPr lang="en-US" dirty="0">
                <a:hlinkClick r:id="rId7"/>
              </a:rPr>
              <a:t>10.3163/1536-5050.102.1.005</a:t>
            </a:r>
            <a:endParaRPr lang="en-US" dirty="0"/>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r>
              <a:rPr lang="en-US" dirty="0" err="1"/>
              <a:t>Plutchak</a:t>
            </a:r>
            <a:r>
              <a:rPr lang="en-US" dirty="0"/>
              <a:t>, T.S. (2005). Building a body of evidence. </a:t>
            </a:r>
            <a:r>
              <a:rPr lang="en-US" i="1" dirty="0"/>
              <a:t>Journal of the Medical Library Association</a:t>
            </a:r>
            <a:r>
              <a:rPr lang="en-US" dirty="0"/>
              <a:t>, </a:t>
            </a:r>
            <a:r>
              <a:rPr lang="en-US" i="1" dirty="0"/>
              <a:t>93</a:t>
            </a:r>
            <a:r>
              <a:rPr lang="en-US" dirty="0"/>
              <a:t>(2), 193–195. PMID: </a:t>
            </a:r>
            <a:r>
              <a:rPr lang="en-US" dirty="0">
                <a:hlinkClick r:id="rId8"/>
              </a:rPr>
              <a:t>15858620</a:t>
            </a:r>
            <a:endParaRPr lang="en-US" dirty="0"/>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endParaRPr lang="en-US" dirty="0"/>
          </a:p>
          <a:p>
            <a:pPr algn="l">
              <a:buClr>
                <a:srgbClr val="1A71A6"/>
              </a:buClr>
            </a:pPr>
            <a:endParaRPr lang="en-US" dirty="0"/>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endParaRPr lang="en-US" dirty="0"/>
          </a:p>
          <a:p>
            <a:pPr lvl="1" algn="l">
              <a:buClr>
                <a:srgbClr val="1A71A6"/>
              </a:buClr>
            </a:pPr>
            <a:endParaRPr lang="en-US" dirty="0"/>
          </a:p>
          <a:p>
            <a:endParaRPr lang="en-US" dirty="0"/>
          </a:p>
        </p:txBody>
      </p:sp>
    </p:spTree>
    <p:extLst>
      <p:ext uri="{BB962C8B-B14F-4D97-AF65-F5344CB8AC3E}">
        <p14:creationId xmlns:p14="http://schemas.microsoft.com/office/powerpoint/2010/main" val="3386685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0" y="0"/>
            <a:ext cx="12192000" cy="695532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078182" y="416324"/>
            <a:ext cx="9656618" cy="915765"/>
          </a:xfrm>
        </p:spPr>
        <p:txBody>
          <a:bodyPr>
            <a:noAutofit/>
          </a:bodyPr>
          <a:lstStyle/>
          <a:p>
            <a:pPr algn="l"/>
            <a:r>
              <a:rPr lang="en-US" sz="4000" b="1" dirty="0">
                <a:solidFill>
                  <a:srgbClr val="073C6E"/>
                </a:solidFill>
              </a:rPr>
              <a:t>Background on MLA Research Training Institute</a:t>
            </a: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078182" y="1456267"/>
            <a:ext cx="9656618" cy="4459110"/>
          </a:xfrm>
        </p:spPr>
        <p:txBody>
          <a:bodyPr>
            <a:normAutofit/>
          </a:bodyPr>
          <a:lstStyle/>
          <a:p>
            <a:pPr algn="l">
              <a:buClr>
                <a:srgbClr val="1A71A6"/>
              </a:buClr>
            </a:pPr>
            <a:endParaRPr lang="en-US" dirty="0"/>
          </a:p>
          <a:p>
            <a:pPr marL="342900" indent="-342900" algn="l">
              <a:buClr>
                <a:srgbClr val="1A71A6"/>
              </a:buClr>
              <a:buFont typeface="Arial" panose="020B0604020202020204" pitchFamily="34" charset="0"/>
              <a:buChar char="•"/>
            </a:pPr>
            <a:r>
              <a:rPr lang="en-US" dirty="0"/>
              <a:t>Benefits of research in health sciences librarianship</a:t>
            </a:r>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r>
              <a:rPr lang="en-US" dirty="0"/>
              <a:t>Need for more and better health sciences librarian-led research in US</a:t>
            </a:r>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r>
              <a:rPr lang="en-US" dirty="0"/>
              <a:t>Obstacles to conducting research</a:t>
            </a:r>
          </a:p>
          <a:p>
            <a:pPr marL="342900"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r>
              <a:rPr lang="en-US" dirty="0"/>
              <a:t>RTI program fills knowledge, support &amp; confidence gaps of librarians</a:t>
            </a:r>
          </a:p>
          <a:p>
            <a:pPr lvl="1" algn="l">
              <a:buClr>
                <a:srgbClr val="1A71A6"/>
              </a:buClr>
            </a:pPr>
            <a:endParaRPr lang="en-US" dirty="0"/>
          </a:p>
        </p:txBody>
      </p:sp>
    </p:spTree>
    <p:extLst>
      <p:ext uri="{BB962C8B-B14F-4D97-AF65-F5344CB8AC3E}">
        <p14:creationId xmlns:p14="http://schemas.microsoft.com/office/powerpoint/2010/main" val="1993539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2509F26-B5DC-4BA7-B476-4CB044237A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3" name="Rectangle 12">
            <a:extLst>
              <a:ext uri="{FF2B5EF4-FFF2-40B4-BE49-F238E27FC236}">
                <a16:creationId xmlns:a16="http://schemas.microsoft.com/office/drawing/2014/main" id="{DB103EB1-B135-4526-B883-33228FC27F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6" name="Picture 5">
            <a:extLst>
              <a:ext uri="{FF2B5EF4-FFF2-40B4-BE49-F238E27FC236}">
                <a16:creationId xmlns:a16="http://schemas.microsoft.com/office/drawing/2014/main" id="{988B5E61-DD0F-2248-8A4D-9241FAAB5F61}"/>
              </a:ext>
            </a:extLst>
          </p:cNvPr>
          <p:cNvPicPr>
            <a:picLocks noChangeAspect="1"/>
          </p:cNvPicPr>
          <p:nvPr/>
        </p:nvPicPr>
        <p:blipFill rotWithShape="1">
          <a:blip r:embed="rId3"/>
          <a:srcRect t="26787" r="1" b="9152"/>
          <a:stretch/>
        </p:blipFill>
        <p:spPr>
          <a:xfrm rot="21480000">
            <a:off x="1136138" y="980838"/>
            <a:ext cx="9705772" cy="4663233"/>
          </a:xfrm>
          <a:prstGeom prst="rect">
            <a:avLst/>
          </a:prstGeom>
        </p:spPr>
      </p:pic>
      <p:sp>
        <p:nvSpPr>
          <p:cNvPr id="5" name="TextBox 4">
            <a:extLst>
              <a:ext uri="{FF2B5EF4-FFF2-40B4-BE49-F238E27FC236}">
                <a16:creationId xmlns:a16="http://schemas.microsoft.com/office/drawing/2014/main" id="{93D7853D-7BE9-A448-9E57-E8C03A075266}"/>
              </a:ext>
            </a:extLst>
          </p:cNvPr>
          <p:cNvSpPr txBox="1"/>
          <p:nvPr/>
        </p:nvSpPr>
        <p:spPr>
          <a:xfrm>
            <a:off x="4630042" y="6194745"/>
            <a:ext cx="6837702" cy="461665"/>
          </a:xfrm>
          <a:prstGeom prst="rect">
            <a:avLst/>
          </a:prstGeom>
          <a:noFill/>
        </p:spPr>
        <p:txBody>
          <a:bodyPr wrap="square" rtlCol="0">
            <a:spAutoFit/>
          </a:bodyPr>
          <a:lstStyle/>
          <a:p>
            <a:pPr algn="r"/>
            <a:r>
              <a:rPr lang="en-US" sz="2400" dirty="0">
                <a:latin typeface="Segoe Script" panose="020B0804020000000003" pitchFamily="34" charset="0"/>
              </a:rPr>
              <a:t>Thank You 2018 RTI Fellows!</a:t>
            </a:r>
            <a:endParaRPr lang="en-US" dirty="0">
              <a:latin typeface="Segoe Script" panose="020B0804020000000003" pitchFamily="34" charset="0"/>
            </a:endParaRPr>
          </a:p>
        </p:txBody>
      </p:sp>
    </p:spTree>
    <p:extLst>
      <p:ext uri="{BB962C8B-B14F-4D97-AF65-F5344CB8AC3E}">
        <p14:creationId xmlns:p14="http://schemas.microsoft.com/office/powerpoint/2010/main" val="1536480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282765" y="401444"/>
            <a:ext cx="9144000" cy="780585"/>
          </a:xfrm>
        </p:spPr>
        <p:txBody>
          <a:bodyPr>
            <a:normAutofit/>
          </a:bodyPr>
          <a:lstStyle/>
          <a:p>
            <a:pPr algn="l"/>
            <a:r>
              <a:rPr lang="en-US" sz="4000" b="1" dirty="0">
                <a:solidFill>
                  <a:srgbClr val="073C6E"/>
                </a:solidFill>
              </a:rPr>
              <a:t>Comments/Questions?</a:t>
            </a: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282765" y="1382751"/>
            <a:ext cx="9144000" cy="4626163"/>
          </a:xfrm>
        </p:spPr>
        <p:txBody>
          <a:bodyPr>
            <a:normAutofit fontScale="92500" lnSpcReduction="10000"/>
          </a:bodyPr>
          <a:lstStyle/>
          <a:p>
            <a:pPr marL="342900" indent="-342900" algn="l">
              <a:buClr>
                <a:srgbClr val="27649D"/>
              </a:buClr>
              <a:buFont typeface="Arial" panose="020B0604020202020204" pitchFamily="34" charset="0"/>
              <a:buChar char="•"/>
            </a:pPr>
            <a:r>
              <a:rPr lang="en-US" b="1" dirty="0">
                <a:solidFill>
                  <a:schemeClr val="tx1">
                    <a:lumMod val="95000"/>
                    <a:lumOff val="5000"/>
                  </a:schemeClr>
                </a:solidFill>
              </a:rPr>
              <a:t>For additional information about RTI:</a:t>
            </a:r>
          </a:p>
          <a:p>
            <a:pPr marL="800100" lvl="1" indent="-342900" algn="l">
              <a:buClr>
                <a:srgbClr val="27649D"/>
              </a:buClr>
              <a:buFont typeface="Arial" panose="020B0604020202020204" pitchFamily="34" charset="0"/>
              <a:buChar char="•"/>
            </a:pPr>
            <a:r>
              <a:rPr lang="en-US" sz="2400" dirty="0"/>
              <a:t>RTI web site</a:t>
            </a:r>
          </a:p>
          <a:p>
            <a:pPr marL="1257300" lvl="2" indent="-342900" algn="l">
              <a:buClr>
                <a:srgbClr val="27649D"/>
              </a:buClr>
              <a:buFont typeface="Arial" panose="020B0604020202020204" pitchFamily="34" charset="0"/>
              <a:buChar char="•"/>
            </a:pPr>
            <a:r>
              <a:rPr lang="en-US" sz="2400" dirty="0"/>
              <a:t>MLANET, under “Professional Development” link at top of page</a:t>
            </a:r>
          </a:p>
          <a:p>
            <a:pPr marL="1257300" lvl="2" indent="-342900" algn="l">
              <a:buClr>
                <a:srgbClr val="27649D"/>
              </a:buClr>
              <a:buFont typeface="Arial" panose="020B0604020202020204" pitchFamily="34" charset="0"/>
              <a:buChar char="•"/>
            </a:pPr>
            <a:r>
              <a:rPr lang="en-US" sz="2400" dirty="0">
                <a:hlinkClick r:id="rId4"/>
              </a:rPr>
              <a:t>http://www.mlanet.org/p/cm/ld/fid=1333</a:t>
            </a:r>
            <a:endParaRPr lang="en-US" sz="2400" b="1" dirty="0">
              <a:solidFill>
                <a:schemeClr val="tx1">
                  <a:lumMod val="95000"/>
                  <a:lumOff val="5000"/>
                </a:schemeClr>
              </a:solidFill>
            </a:endParaRPr>
          </a:p>
          <a:p>
            <a:pPr marL="342900" indent="-342900" algn="l">
              <a:buClr>
                <a:srgbClr val="27649D"/>
              </a:buClr>
              <a:buFont typeface="Arial" panose="020B0604020202020204" pitchFamily="34" charset="0"/>
              <a:buChar char="•"/>
            </a:pPr>
            <a:r>
              <a:rPr lang="en-US" b="1" dirty="0">
                <a:solidFill>
                  <a:schemeClr val="tx1">
                    <a:lumMod val="95000"/>
                    <a:lumOff val="5000"/>
                  </a:schemeClr>
                </a:solidFill>
              </a:rPr>
              <a:t>Contact Us:</a:t>
            </a:r>
          </a:p>
          <a:p>
            <a:pPr marL="800100" lvl="1" indent="-342900" algn="l">
              <a:buClr>
                <a:srgbClr val="27649D"/>
              </a:buClr>
              <a:buFont typeface="Arial" panose="020B0604020202020204" pitchFamily="34" charset="0"/>
              <a:buChar char="•"/>
            </a:pPr>
            <a:r>
              <a:rPr lang="en-US" sz="2400" dirty="0">
                <a:solidFill>
                  <a:schemeClr val="tx1">
                    <a:lumMod val="95000"/>
                    <a:lumOff val="5000"/>
                  </a:schemeClr>
                </a:solidFill>
              </a:rPr>
              <a:t>Jodi Philbrick (</a:t>
            </a:r>
            <a:r>
              <a:rPr lang="en-US" sz="2400" dirty="0">
                <a:solidFill>
                  <a:schemeClr val="tx1">
                    <a:lumMod val="95000"/>
                    <a:lumOff val="5000"/>
                  </a:schemeClr>
                </a:solidFill>
                <a:hlinkClick r:id="rId5"/>
              </a:rPr>
              <a:t>Jodi.Philbrick@unt.edu</a:t>
            </a:r>
            <a:r>
              <a:rPr lang="en-US" sz="2400" dirty="0">
                <a:solidFill>
                  <a:schemeClr val="tx1">
                    <a:lumMod val="95000"/>
                    <a:lumOff val="5000"/>
                  </a:schemeClr>
                </a:solidFill>
              </a:rPr>
              <a:t>)</a:t>
            </a:r>
          </a:p>
          <a:p>
            <a:pPr marL="800100" lvl="1" indent="-342900" algn="l">
              <a:buClr>
                <a:srgbClr val="27649D"/>
              </a:buClr>
              <a:buFont typeface="Arial" panose="020B0604020202020204" pitchFamily="34" charset="0"/>
              <a:buChar char="•"/>
            </a:pPr>
            <a:r>
              <a:rPr lang="en-US" sz="2400" dirty="0">
                <a:solidFill>
                  <a:schemeClr val="tx1">
                    <a:lumMod val="95000"/>
                    <a:lumOff val="5000"/>
                  </a:schemeClr>
                </a:solidFill>
              </a:rPr>
              <a:t>Lorie </a:t>
            </a:r>
            <a:r>
              <a:rPr lang="en-US" sz="2400" dirty="0" err="1">
                <a:solidFill>
                  <a:schemeClr val="tx1">
                    <a:lumMod val="95000"/>
                    <a:lumOff val="5000"/>
                  </a:schemeClr>
                </a:solidFill>
              </a:rPr>
              <a:t>Kloda</a:t>
            </a:r>
            <a:r>
              <a:rPr lang="en-US" sz="2400" dirty="0">
                <a:solidFill>
                  <a:schemeClr val="tx1">
                    <a:lumMod val="95000"/>
                    <a:lumOff val="5000"/>
                  </a:schemeClr>
                </a:solidFill>
              </a:rPr>
              <a:t> (</a:t>
            </a:r>
            <a:r>
              <a:rPr lang="en-US" sz="2400" dirty="0">
                <a:solidFill>
                  <a:schemeClr val="tx1">
                    <a:lumMod val="95000"/>
                    <a:lumOff val="5000"/>
                  </a:schemeClr>
                </a:solidFill>
                <a:hlinkClick r:id="rId6"/>
              </a:rPr>
              <a:t>lorie.kloda@concordia.ca</a:t>
            </a:r>
            <a:r>
              <a:rPr lang="en-US" sz="2400" dirty="0">
                <a:solidFill>
                  <a:schemeClr val="tx1">
                    <a:lumMod val="95000"/>
                    <a:lumOff val="5000"/>
                  </a:schemeClr>
                </a:solidFill>
              </a:rPr>
              <a:t>)</a:t>
            </a:r>
          </a:p>
          <a:p>
            <a:pPr marL="800100" lvl="1" indent="-342900" algn="l">
              <a:buClr>
                <a:srgbClr val="27649D"/>
              </a:buClr>
              <a:buFont typeface="Arial" panose="020B0604020202020204" pitchFamily="34" charset="0"/>
              <a:buChar char="•"/>
            </a:pPr>
            <a:r>
              <a:rPr lang="en-US" sz="2400" dirty="0">
                <a:solidFill>
                  <a:schemeClr val="tx1">
                    <a:lumMod val="95000"/>
                    <a:lumOff val="5000"/>
                  </a:schemeClr>
                </a:solidFill>
              </a:rPr>
              <a:t>Susan Lessick (</a:t>
            </a:r>
            <a:r>
              <a:rPr lang="en-US" sz="2400" dirty="0">
                <a:solidFill>
                  <a:schemeClr val="tx1">
                    <a:lumMod val="95000"/>
                    <a:lumOff val="5000"/>
                  </a:schemeClr>
                </a:solidFill>
                <a:hlinkClick r:id="rId7"/>
              </a:rPr>
              <a:t>slessick@uci.edu</a:t>
            </a:r>
            <a:r>
              <a:rPr lang="en-US" sz="2400" dirty="0">
                <a:solidFill>
                  <a:schemeClr val="tx1">
                    <a:lumMod val="95000"/>
                    <a:lumOff val="5000"/>
                  </a:schemeClr>
                </a:solidFill>
              </a:rPr>
              <a:t>)</a:t>
            </a:r>
          </a:p>
          <a:p>
            <a:pPr marL="800100" lvl="1" indent="-342900" algn="l">
              <a:buClr>
                <a:srgbClr val="27649D"/>
              </a:buClr>
              <a:buFont typeface="Arial" panose="020B0604020202020204" pitchFamily="34" charset="0"/>
              <a:buChar char="•"/>
            </a:pPr>
            <a:endParaRPr lang="en-US" sz="2400" dirty="0">
              <a:solidFill>
                <a:schemeClr val="tx1">
                  <a:lumMod val="95000"/>
                  <a:lumOff val="5000"/>
                </a:schemeClr>
              </a:solidFill>
            </a:endParaRPr>
          </a:p>
          <a:p>
            <a:pPr marL="800100" lvl="1" indent="-342900" algn="l">
              <a:buClr>
                <a:srgbClr val="27649D"/>
              </a:buClr>
              <a:buFont typeface="Arial" panose="020B0604020202020204" pitchFamily="34" charset="0"/>
              <a:buChar char="•"/>
            </a:pPr>
            <a:endParaRPr lang="en-US" sz="2400" dirty="0">
              <a:solidFill>
                <a:schemeClr val="tx1">
                  <a:lumMod val="95000"/>
                  <a:lumOff val="5000"/>
                </a:schemeClr>
              </a:solidFill>
            </a:endParaRPr>
          </a:p>
          <a:p>
            <a:pPr marL="800100" lvl="1" indent="-342900" algn="l">
              <a:buClr>
                <a:srgbClr val="27649D"/>
              </a:buClr>
              <a:buFont typeface="Arial" panose="020B0604020202020204" pitchFamily="34" charset="0"/>
              <a:buChar char="•"/>
            </a:pPr>
            <a:endParaRPr lang="en-US" sz="2400" dirty="0">
              <a:solidFill>
                <a:schemeClr val="tx1">
                  <a:lumMod val="95000"/>
                  <a:lumOff val="5000"/>
                </a:schemeClr>
              </a:solidFill>
            </a:endParaRPr>
          </a:p>
          <a:p>
            <a:pPr algn="l">
              <a:buClr>
                <a:srgbClr val="27649D"/>
              </a:buClr>
            </a:pPr>
            <a:r>
              <a:rPr lang="en-US" dirty="0"/>
              <a:t>This project was made possible in part by the Institute of Museum and Library Services (RE-95-17-0025-17).</a:t>
            </a:r>
          </a:p>
        </p:txBody>
      </p:sp>
    </p:spTree>
    <p:extLst>
      <p:ext uri="{BB962C8B-B14F-4D97-AF65-F5344CB8AC3E}">
        <p14:creationId xmlns:p14="http://schemas.microsoft.com/office/powerpoint/2010/main" val="945962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778237" y="188686"/>
            <a:ext cx="8121991" cy="682171"/>
          </a:xfrm>
        </p:spPr>
        <p:txBody>
          <a:bodyPr>
            <a:normAutofit/>
          </a:bodyPr>
          <a:lstStyle/>
          <a:p>
            <a:pPr algn="l"/>
            <a:r>
              <a:rPr lang="en-US" sz="4000" b="1" dirty="0">
                <a:solidFill>
                  <a:srgbClr val="073C6E"/>
                </a:solidFill>
              </a:rPr>
              <a:t>RTI Program Features </a:t>
            </a: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611454" y="870857"/>
            <a:ext cx="8120546" cy="5211230"/>
          </a:xfrm>
        </p:spPr>
        <p:txBody>
          <a:bodyPr>
            <a:normAutofit fontScale="85000" lnSpcReduction="10000"/>
          </a:bodyPr>
          <a:lstStyle/>
          <a:p>
            <a:pPr marL="342900" indent="-342900" algn="l">
              <a:lnSpc>
                <a:spcPct val="140000"/>
              </a:lnSpc>
              <a:buClr>
                <a:srgbClr val="1A71A6"/>
              </a:buClr>
              <a:buFont typeface="Arial" panose="020B0604020202020204" pitchFamily="34" charset="0"/>
              <a:buChar char="•"/>
            </a:pPr>
            <a:r>
              <a:rPr lang="en-US" sz="2000" dirty="0"/>
              <a:t>Objective application process</a:t>
            </a:r>
          </a:p>
          <a:p>
            <a:pPr marL="342900" indent="-342900" algn="l">
              <a:lnSpc>
                <a:spcPct val="140000"/>
              </a:lnSpc>
              <a:buClr>
                <a:srgbClr val="1A71A6"/>
              </a:buClr>
              <a:buFont typeface="Arial" panose="020B0604020202020204" pitchFamily="34" charset="0"/>
              <a:buChar char="•"/>
            </a:pPr>
            <a:r>
              <a:rPr lang="en-US" sz="2000" dirty="0"/>
              <a:t>IMLS, AAHSL, and MLA scholarship support for RTI Fellows</a:t>
            </a:r>
          </a:p>
          <a:p>
            <a:pPr marL="342900" lvl="1" indent="-342900" algn="l">
              <a:lnSpc>
                <a:spcPct val="140000"/>
              </a:lnSpc>
              <a:spcBef>
                <a:spcPts val="1000"/>
              </a:spcBef>
              <a:buClr>
                <a:srgbClr val="1A71A6"/>
              </a:buClr>
              <a:buFont typeface="Arial" panose="020B0604020202020204" pitchFamily="34" charset="0"/>
              <a:buChar char="•"/>
            </a:pPr>
            <a:r>
              <a:rPr lang="en-US" dirty="0"/>
              <a:t>5-member teaching faculty</a:t>
            </a:r>
          </a:p>
          <a:p>
            <a:pPr marL="342900" indent="-342900" algn="l">
              <a:lnSpc>
                <a:spcPct val="140000"/>
              </a:lnSpc>
              <a:buClr>
                <a:srgbClr val="1A71A6"/>
              </a:buClr>
              <a:buFont typeface="Arial" panose="020B0604020202020204" pitchFamily="34" charset="0"/>
              <a:buChar char="•"/>
            </a:pPr>
            <a:r>
              <a:rPr lang="en-US" sz="2000" dirty="0"/>
              <a:t>Research instruction program designed to meet the special needs of health sciences librarians</a:t>
            </a:r>
          </a:p>
          <a:p>
            <a:pPr marL="342900" indent="-342900" algn="l">
              <a:lnSpc>
                <a:spcPct val="140000"/>
              </a:lnSpc>
              <a:buClr>
                <a:srgbClr val="1A71A6"/>
              </a:buClr>
              <a:buFont typeface="Arial" panose="020B0604020202020204" pitchFamily="34" charset="0"/>
              <a:buChar char="•"/>
            </a:pPr>
            <a:r>
              <a:rPr lang="en-US" sz="2000" dirty="0"/>
              <a:t>Research projects of Fellows address research questions, topics, and populations of importance and interest to HS librarians</a:t>
            </a:r>
          </a:p>
          <a:p>
            <a:pPr marL="342900" indent="-342900" algn="l">
              <a:lnSpc>
                <a:spcPct val="140000"/>
              </a:lnSpc>
              <a:buClr>
                <a:srgbClr val="1A71A6"/>
              </a:buClr>
              <a:buFont typeface="Arial" panose="020B0604020202020204" pitchFamily="34" charset="0"/>
              <a:buChar char="•"/>
            </a:pPr>
            <a:r>
              <a:rPr lang="en-US" sz="2000" dirty="0"/>
              <a:t>Structured mentor-based support after workshop as Fellows complete research projects</a:t>
            </a:r>
          </a:p>
          <a:p>
            <a:pPr marL="342900" indent="-342900" algn="l">
              <a:lnSpc>
                <a:spcPct val="140000"/>
              </a:lnSpc>
              <a:buClr>
                <a:srgbClr val="1A71A6"/>
              </a:buClr>
              <a:buFont typeface="Arial"/>
              <a:buChar char="•"/>
            </a:pPr>
            <a:r>
              <a:rPr lang="en-US" sz="2000" dirty="0"/>
              <a:t>Active online RTI Community of Practice</a:t>
            </a:r>
          </a:p>
          <a:p>
            <a:pPr marL="342900" indent="-342900" algn="l">
              <a:lnSpc>
                <a:spcPct val="140000"/>
              </a:lnSpc>
              <a:buClr>
                <a:srgbClr val="1A71A6"/>
              </a:buClr>
              <a:buFont typeface="Arial" panose="020B0604020202020204" pitchFamily="34" charset="0"/>
              <a:buChar char="•"/>
            </a:pPr>
            <a:r>
              <a:rPr lang="en-US" sz="2000" dirty="0"/>
              <a:t>Capstone research presentation</a:t>
            </a:r>
          </a:p>
          <a:p>
            <a:pPr marL="342900" indent="-342900" algn="l">
              <a:lnSpc>
                <a:spcPct val="140000"/>
              </a:lnSpc>
              <a:buClr>
                <a:srgbClr val="1A71A6"/>
              </a:buClr>
              <a:buFont typeface="Arial" panose="020B0604020202020204" pitchFamily="34" charset="0"/>
              <a:buChar char="•"/>
            </a:pPr>
            <a:r>
              <a:rPr lang="en-US" sz="2000" dirty="0"/>
              <a:t>Comprehensive assessment plan</a:t>
            </a:r>
          </a:p>
          <a:p>
            <a:pPr marL="342900" indent="-342900" algn="l">
              <a:lnSpc>
                <a:spcPct val="140000"/>
              </a:lnSpc>
              <a:buClr>
                <a:srgbClr val="1A71A6"/>
              </a:buClr>
              <a:buFont typeface="Arial" panose="020B0604020202020204" pitchFamily="34" charset="0"/>
              <a:buChar char="•"/>
            </a:pPr>
            <a:endParaRPr lang="en-US" dirty="0"/>
          </a:p>
          <a:p>
            <a:pPr algn="l">
              <a:buClr>
                <a:srgbClr val="1A71A6"/>
              </a:buClr>
            </a:pPr>
            <a:endParaRPr lang="en-US" dirty="0"/>
          </a:p>
          <a:p>
            <a:pPr lvl="1" algn="l">
              <a:buClr>
                <a:srgbClr val="1A71A6"/>
              </a:buClr>
            </a:pPr>
            <a:endParaRPr lang="en-US" dirty="0"/>
          </a:p>
          <a:p>
            <a:endParaRPr lang="en-US" dirty="0"/>
          </a:p>
        </p:txBody>
      </p:sp>
    </p:spTree>
    <p:extLst>
      <p:ext uri="{BB962C8B-B14F-4D97-AF65-F5344CB8AC3E}">
        <p14:creationId xmlns:p14="http://schemas.microsoft.com/office/powerpoint/2010/main" val="3787246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0" y="0"/>
            <a:ext cx="12192000" cy="695532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078182" y="416324"/>
            <a:ext cx="9348583" cy="915765"/>
          </a:xfrm>
        </p:spPr>
        <p:txBody>
          <a:bodyPr>
            <a:normAutofit/>
          </a:bodyPr>
          <a:lstStyle/>
          <a:p>
            <a:pPr algn="l"/>
            <a:r>
              <a:rPr lang="en-US" sz="4000" b="1" dirty="0">
                <a:solidFill>
                  <a:srgbClr val="073C6E"/>
                </a:solidFill>
              </a:rPr>
              <a:t>Goals of MLA Research Training Institute</a:t>
            </a: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078182" y="1456267"/>
            <a:ext cx="9656618" cy="4459110"/>
          </a:xfrm>
        </p:spPr>
        <p:txBody>
          <a:bodyPr>
            <a:normAutofit/>
          </a:bodyPr>
          <a:lstStyle/>
          <a:p>
            <a:pPr marL="800100" lvl="1"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r>
              <a:rPr lang="en-US" sz="3200" dirty="0"/>
              <a:t>Increase research competencies</a:t>
            </a:r>
          </a:p>
          <a:p>
            <a:pPr marL="342900" indent="-342900" algn="l">
              <a:buClr>
                <a:srgbClr val="1A71A6"/>
              </a:buClr>
              <a:buFont typeface="Arial" panose="020B0604020202020204" pitchFamily="34" charset="0"/>
              <a:buChar char="•"/>
            </a:pPr>
            <a:r>
              <a:rPr lang="en-US" sz="3200" dirty="0"/>
              <a:t>Increase research quality, quantity, and dissemination</a:t>
            </a:r>
          </a:p>
          <a:p>
            <a:pPr marL="342900" indent="-342900" algn="l">
              <a:buClr>
                <a:srgbClr val="1A71A6"/>
              </a:buClr>
              <a:buFont typeface="Arial" panose="020B0604020202020204" pitchFamily="34" charset="0"/>
              <a:buChar char="•"/>
            </a:pPr>
            <a:r>
              <a:rPr lang="en-US" sz="3200" dirty="0"/>
              <a:t>Build research capacity to contribute to health and library improvements</a:t>
            </a:r>
          </a:p>
          <a:p>
            <a:pPr lvl="1" algn="l">
              <a:buClr>
                <a:srgbClr val="1A71A6"/>
              </a:buClr>
            </a:pPr>
            <a:endParaRPr lang="en-US" dirty="0"/>
          </a:p>
        </p:txBody>
      </p:sp>
    </p:spTree>
    <p:extLst>
      <p:ext uri="{BB962C8B-B14F-4D97-AF65-F5344CB8AC3E}">
        <p14:creationId xmlns:p14="http://schemas.microsoft.com/office/powerpoint/2010/main" val="1859175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0" y="0"/>
            <a:ext cx="12192000" cy="695532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078182" y="416324"/>
            <a:ext cx="9348583" cy="915765"/>
          </a:xfrm>
        </p:spPr>
        <p:txBody>
          <a:bodyPr>
            <a:normAutofit/>
          </a:bodyPr>
          <a:lstStyle/>
          <a:p>
            <a:pPr algn="l"/>
            <a:r>
              <a:rPr lang="en-US" sz="4000" b="1" dirty="0">
                <a:solidFill>
                  <a:srgbClr val="073C6E"/>
                </a:solidFill>
              </a:rPr>
              <a:t>Features of the Research Training Institute</a:t>
            </a: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078182" y="1456267"/>
            <a:ext cx="9656618" cy="4459110"/>
          </a:xfrm>
        </p:spPr>
        <p:txBody>
          <a:bodyPr>
            <a:normAutofit/>
          </a:bodyPr>
          <a:lstStyle/>
          <a:p>
            <a:pPr marL="800100" lvl="1" indent="-342900" algn="l">
              <a:buClr>
                <a:srgbClr val="1A71A6"/>
              </a:buClr>
              <a:buFont typeface="Arial" panose="020B0604020202020204" pitchFamily="34" charset="0"/>
              <a:buChar char="•"/>
            </a:pPr>
            <a:endParaRPr lang="en-US" dirty="0"/>
          </a:p>
          <a:p>
            <a:pPr marL="342900" indent="-342900" algn="l">
              <a:buClr>
                <a:srgbClr val="1A71A6"/>
              </a:buClr>
              <a:buFont typeface="Arial" panose="020B0604020202020204" pitchFamily="34" charset="0"/>
              <a:buChar char="•"/>
            </a:pPr>
            <a:r>
              <a:rPr lang="en-US" sz="3200" dirty="0"/>
              <a:t>Immersive training workshop</a:t>
            </a:r>
          </a:p>
          <a:p>
            <a:pPr marL="800100" lvl="1" indent="-342900" algn="l">
              <a:buClr>
                <a:srgbClr val="1A71A6"/>
              </a:buClr>
              <a:buFont typeface="Arial" panose="020B0604020202020204" pitchFamily="34" charset="0"/>
              <a:buChar char="•"/>
            </a:pPr>
            <a:r>
              <a:rPr lang="en-US" sz="2800" dirty="0"/>
              <a:t>Online coursework (~15 hours) and supporting resources</a:t>
            </a:r>
          </a:p>
          <a:p>
            <a:pPr marL="800100" lvl="1" indent="-342900" algn="l">
              <a:buClr>
                <a:srgbClr val="1A71A6"/>
              </a:buClr>
              <a:buFont typeface="Arial" panose="020B0604020202020204" pitchFamily="34" charset="0"/>
              <a:buChar char="•"/>
            </a:pPr>
            <a:r>
              <a:rPr lang="en-US" sz="2800" dirty="0"/>
              <a:t>Face-to-face 5 day workshop</a:t>
            </a:r>
          </a:p>
          <a:p>
            <a:pPr marL="342900" indent="-342900" algn="l">
              <a:buClr>
                <a:srgbClr val="1A71A6"/>
              </a:buClr>
              <a:buFont typeface="Arial" panose="020B0604020202020204" pitchFamily="34" charset="0"/>
              <a:buChar char="•"/>
            </a:pPr>
            <a:r>
              <a:rPr lang="en-US" sz="3200" dirty="0"/>
              <a:t>Mentoring and monitoring </a:t>
            </a:r>
          </a:p>
          <a:p>
            <a:pPr marL="342900" indent="-342900" algn="l">
              <a:buClr>
                <a:srgbClr val="1A71A6"/>
              </a:buClr>
              <a:buFont typeface="Arial" panose="020B0604020202020204" pitchFamily="34" charset="0"/>
              <a:buChar char="•"/>
            </a:pPr>
            <a:r>
              <a:rPr lang="en-US" sz="3200" dirty="0"/>
              <a:t>Online community of practice</a:t>
            </a:r>
          </a:p>
          <a:p>
            <a:pPr marL="342900" indent="-342900" algn="l">
              <a:buClr>
                <a:srgbClr val="1A71A6"/>
              </a:buClr>
              <a:buFont typeface="Arial" panose="020B0604020202020204" pitchFamily="34" charset="0"/>
              <a:buChar char="•"/>
            </a:pPr>
            <a:r>
              <a:rPr lang="en-US" sz="3200" dirty="0"/>
              <a:t>Capstone presentation at MLA Annual meeting </a:t>
            </a:r>
          </a:p>
          <a:p>
            <a:pPr lvl="1" algn="l">
              <a:buClr>
                <a:srgbClr val="1A71A6"/>
              </a:buClr>
            </a:pPr>
            <a:endParaRPr lang="en-US" dirty="0"/>
          </a:p>
        </p:txBody>
      </p:sp>
    </p:spTree>
    <p:extLst>
      <p:ext uri="{BB962C8B-B14F-4D97-AF65-F5344CB8AC3E}">
        <p14:creationId xmlns:p14="http://schemas.microsoft.com/office/powerpoint/2010/main" val="2818101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6293" y="0"/>
            <a:ext cx="9039413" cy="6858000"/>
          </a:xfrm>
          <a:prstGeom prst="rect">
            <a:avLst/>
          </a:prstGeom>
        </p:spPr>
      </p:pic>
    </p:spTree>
    <p:extLst>
      <p:ext uri="{BB962C8B-B14F-4D97-AF65-F5344CB8AC3E}">
        <p14:creationId xmlns:p14="http://schemas.microsoft.com/office/powerpoint/2010/main" val="2518575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201" y="335160"/>
            <a:ext cx="12111713" cy="6065639"/>
          </a:xfrm>
          <a:prstGeom prst="rect">
            <a:avLst/>
          </a:prstGeom>
        </p:spPr>
      </p:pic>
    </p:spTree>
    <p:extLst>
      <p:ext uri="{BB962C8B-B14F-4D97-AF65-F5344CB8AC3E}">
        <p14:creationId xmlns:p14="http://schemas.microsoft.com/office/powerpoint/2010/main" val="100806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0499" y="0"/>
            <a:ext cx="4976788" cy="6858000"/>
          </a:xfrm>
          <a:prstGeom prst="rect">
            <a:avLst/>
          </a:prstGeom>
        </p:spPr>
      </p:pic>
    </p:spTree>
    <p:extLst>
      <p:ext uri="{BB962C8B-B14F-4D97-AF65-F5344CB8AC3E}">
        <p14:creationId xmlns:p14="http://schemas.microsoft.com/office/powerpoint/2010/main" val="187854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778237" y="188686"/>
            <a:ext cx="8121991" cy="682171"/>
          </a:xfrm>
        </p:spPr>
        <p:txBody>
          <a:bodyPr>
            <a:normAutofit/>
          </a:bodyPr>
          <a:lstStyle/>
          <a:p>
            <a:pPr algn="l"/>
            <a:r>
              <a:rPr lang="en-US" sz="4000" b="1" dirty="0">
                <a:solidFill>
                  <a:srgbClr val="073C6E"/>
                </a:solidFill>
              </a:rPr>
              <a:t>Research Question</a:t>
            </a: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778236" y="870857"/>
            <a:ext cx="7953763" cy="5211230"/>
          </a:xfrm>
        </p:spPr>
        <p:txBody>
          <a:bodyPr>
            <a:normAutofit/>
          </a:bodyPr>
          <a:lstStyle/>
          <a:p>
            <a:pPr algn="l">
              <a:lnSpc>
                <a:spcPct val="140000"/>
              </a:lnSpc>
              <a:buClr>
                <a:srgbClr val="1A71A6"/>
              </a:buClr>
            </a:pPr>
            <a:endParaRPr lang="en-US" sz="2000" dirty="0"/>
          </a:p>
          <a:p>
            <a:pPr algn="l"/>
            <a:endParaRPr lang="en-US" sz="3200" dirty="0"/>
          </a:p>
          <a:p>
            <a:pPr algn="l"/>
            <a:r>
              <a:rPr lang="en-US" sz="3200" dirty="0"/>
              <a:t>Is the Research Training Institute (RTI) effective for improving fellows’ </a:t>
            </a:r>
            <a:r>
              <a:rPr lang="en-US" sz="3200" b="1" dirty="0"/>
              <a:t>confidence</a:t>
            </a:r>
            <a:r>
              <a:rPr lang="en-US" sz="3200" dirty="0"/>
              <a:t> and </a:t>
            </a:r>
            <a:r>
              <a:rPr lang="en-US" sz="3200" b="1" dirty="0"/>
              <a:t>research output</a:t>
            </a:r>
            <a:r>
              <a:rPr lang="en-US" sz="3200" dirty="0"/>
              <a:t>?</a:t>
            </a:r>
          </a:p>
          <a:p>
            <a:endParaRPr lang="en-US" dirty="0"/>
          </a:p>
          <a:p>
            <a:pPr algn="l">
              <a:lnSpc>
                <a:spcPct val="140000"/>
              </a:lnSpc>
              <a:buClr>
                <a:srgbClr val="1A71A6"/>
              </a:buClr>
            </a:pPr>
            <a:endParaRPr lang="en-US" dirty="0"/>
          </a:p>
          <a:p>
            <a:pPr algn="l">
              <a:buClr>
                <a:srgbClr val="1A71A6"/>
              </a:buClr>
            </a:pPr>
            <a:endParaRPr lang="en-US" dirty="0"/>
          </a:p>
          <a:p>
            <a:pPr lvl="1" algn="l">
              <a:buClr>
                <a:srgbClr val="1A71A6"/>
              </a:buClr>
            </a:pPr>
            <a:endParaRPr lang="en-US" dirty="0"/>
          </a:p>
          <a:p>
            <a:endParaRPr lang="en-US" dirty="0"/>
          </a:p>
        </p:txBody>
      </p:sp>
    </p:spTree>
    <p:extLst>
      <p:ext uri="{BB962C8B-B14F-4D97-AF65-F5344CB8AC3E}">
        <p14:creationId xmlns:p14="http://schemas.microsoft.com/office/powerpoint/2010/main" val="727538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1C76E2EC-D039-1E4D-97DE-9C427D86193C}"/>
              </a:ext>
            </a:extLst>
          </p:cNvPr>
          <p:cNvGraphicFramePr>
            <a:graphicFrameLocks noGrp="1"/>
          </p:cNvGraphicFramePr>
          <p:nvPr>
            <p:extLst>
              <p:ext uri="{D42A27DB-BD31-4B8C-83A1-F6EECF244321}">
                <p14:modId xmlns:p14="http://schemas.microsoft.com/office/powerpoint/2010/main" val="2905541988"/>
              </p:ext>
            </p:extLst>
          </p:nvPr>
        </p:nvGraphicFramePr>
        <p:xfrm>
          <a:off x="16710" y="492444"/>
          <a:ext cx="12179772" cy="2326159"/>
        </p:xfrm>
        <a:graphic>
          <a:graphicData uri="http://schemas.openxmlformats.org/drawingml/2006/table">
            <a:tbl>
              <a:tblPr firstRow="1" bandRow="1">
                <a:tableStyleId>{FABFCF23-3B69-468F-B69F-88F6DE6A72F2}</a:tableStyleId>
              </a:tblPr>
              <a:tblGrid>
                <a:gridCol w="8575961">
                  <a:extLst>
                    <a:ext uri="{9D8B030D-6E8A-4147-A177-3AD203B41FA5}">
                      <a16:colId xmlns:a16="http://schemas.microsoft.com/office/drawing/2014/main" val="1399435913"/>
                    </a:ext>
                  </a:extLst>
                </a:gridCol>
                <a:gridCol w="3603811">
                  <a:extLst>
                    <a:ext uri="{9D8B030D-6E8A-4147-A177-3AD203B41FA5}">
                      <a16:colId xmlns:a16="http://schemas.microsoft.com/office/drawing/2014/main" val="3960428219"/>
                    </a:ext>
                  </a:extLst>
                </a:gridCol>
              </a:tblGrid>
              <a:tr h="459506">
                <a:tc gridSpan="2">
                  <a:txBody>
                    <a:bodyPr/>
                    <a:lstStyle/>
                    <a:p>
                      <a:r>
                        <a:rPr lang="en-US" sz="2000" b="0" dirty="0">
                          <a:solidFill>
                            <a:schemeClr val="bg1"/>
                          </a:solidFill>
                        </a:rPr>
                        <a:t>Prior research experience since obtaining LIS master’s degree (n=19)</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US" sz="2000" b="0" dirty="0">
                        <a:solidFill>
                          <a:schemeClr val="bg1"/>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865245719"/>
                  </a:ext>
                </a:extLst>
              </a:tr>
              <a:tr h="482510">
                <a:tc>
                  <a:txBody>
                    <a:bodyPr/>
                    <a:lstStyle/>
                    <a:p>
                      <a:r>
                        <a:rPr lang="en-US" sz="2000" dirty="0"/>
                        <a:t>Have conducted research since master’s degree </a:t>
                      </a:r>
                    </a:p>
                  </a:txBody>
                  <a:tcPr>
                    <a:lnL w="12700" cap="flat" cmpd="sng" algn="ctr">
                      <a:solidFill>
                        <a:prstClr val="black"/>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7478250"/>
                  </a:ext>
                </a:extLst>
              </a:tr>
              <a:tr h="475888">
                <a:tc gridSpan="2">
                  <a:txBody>
                    <a:bodyPr/>
                    <a:lstStyle/>
                    <a:p>
                      <a:pPr algn="l"/>
                      <a:r>
                        <a:rPr lang="en-US" sz="2000" b="0" dirty="0">
                          <a:solidFill>
                            <a:schemeClr val="bg1"/>
                          </a:solidFill>
                        </a:rPr>
                        <a:t>Prior research publication experience of participants (n=20) </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gn="l"/>
                      <a:endParaRPr lang="en-US" sz="2000" b="0" dirty="0">
                        <a:solidFill>
                          <a:schemeClr val="bg1"/>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4039396310"/>
                  </a:ext>
                </a:extLst>
              </a:tr>
              <a:tr h="468319">
                <a:tc>
                  <a:txBody>
                    <a:bodyPr/>
                    <a:lstStyle/>
                    <a:p>
                      <a:r>
                        <a:rPr lang="en-US" sz="2000" dirty="0"/>
                        <a:t>Co-author of research publication in peer-reviewed journal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7781671"/>
                  </a:ext>
                </a:extLst>
              </a:tr>
              <a:tr h="439936">
                <a:tc>
                  <a:txBody>
                    <a:bodyPr/>
                    <a:lstStyle/>
                    <a:p>
                      <a:r>
                        <a:rPr lang="en-US" sz="2000" dirty="0"/>
                        <a:t>First author of research publication in peer-reviewed journal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0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56193116"/>
                  </a:ext>
                </a:extLst>
              </a:tr>
            </a:tbl>
          </a:graphicData>
        </a:graphic>
      </p:graphicFrame>
      <p:sp>
        <p:nvSpPr>
          <p:cNvPr id="3" name="TextBox 2"/>
          <p:cNvSpPr txBox="1"/>
          <p:nvPr/>
        </p:nvSpPr>
        <p:spPr>
          <a:xfrm rot="10800000" flipV="1">
            <a:off x="0" y="30779"/>
            <a:ext cx="12175290" cy="461665"/>
          </a:xfrm>
          <a:prstGeom prst="rect">
            <a:avLst/>
          </a:prstGeom>
          <a:noFill/>
        </p:spPr>
        <p:txBody>
          <a:bodyPr wrap="square" rtlCol="0">
            <a:spAutoFit/>
          </a:bodyPr>
          <a:lstStyle/>
          <a:p>
            <a:pPr algn="ctr"/>
            <a:r>
              <a:rPr lang="en-US" sz="2400" b="1" dirty="0"/>
              <a:t>Fellows Prior Research Experience</a:t>
            </a:r>
          </a:p>
        </p:txBody>
      </p:sp>
    </p:spTree>
    <p:extLst>
      <p:ext uri="{BB962C8B-B14F-4D97-AF65-F5344CB8AC3E}">
        <p14:creationId xmlns:p14="http://schemas.microsoft.com/office/powerpoint/2010/main" val="32175729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11129</TotalTime>
  <Words>3851</Words>
  <Application>Microsoft Office PowerPoint</Application>
  <PresentationFormat>Widescreen</PresentationFormat>
  <Paragraphs>594</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Impact</vt:lpstr>
      <vt:lpstr>Segoe Script</vt:lpstr>
      <vt:lpstr>Office Theme</vt:lpstr>
      <vt:lpstr>Reducing Uncertainty: Building Health Sciences Librarians’ Capacity for  Evidence Based Practice through a Research Training Institute</vt:lpstr>
      <vt:lpstr>Background on MLA Research Training Institute</vt:lpstr>
      <vt:lpstr>Goals of MLA Research Training Institute</vt:lpstr>
      <vt:lpstr>Features of the Research Training Institute</vt:lpstr>
      <vt:lpstr>PowerPoint Presentation</vt:lpstr>
      <vt:lpstr>PowerPoint Presentation</vt:lpstr>
      <vt:lpstr>PowerPoint Presentation</vt:lpstr>
      <vt:lpstr>Research Question</vt:lpstr>
      <vt:lpstr>PowerPoint Presentation</vt:lpstr>
      <vt:lpstr>PowerPoint Presentation</vt:lpstr>
      <vt:lpstr>PowerPoint Presentation</vt:lpstr>
      <vt:lpstr>Confidence Levels of Participants</vt:lpstr>
      <vt:lpstr>PowerPoint Presentation</vt:lpstr>
      <vt:lpstr>PowerPoint Presentation</vt:lpstr>
      <vt:lpstr>PowerPoint Presentation</vt:lpstr>
      <vt:lpstr>Research Progress of 2018 RTI Fellows</vt:lpstr>
      <vt:lpstr>PowerPoint Presentation</vt:lpstr>
      <vt:lpstr>Conclusion</vt:lpstr>
      <vt:lpstr>References</vt:lpstr>
      <vt:lpstr>PowerPoint Presentation</vt:lpstr>
      <vt:lpstr>Comments/Questions?</vt:lpstr>
      <vt:lpstr>RTI Program Features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Elevating Health Sciences Librarians’ Research Capacity Through an Innovative Research Training Institute (RTI)</dc:title>
  <dc:creator>Susan Lessick</dc:creator>
  <cp:lastModifiedBy>Lorie Kloda</cp:lastModifiedBy>
  <cp:revision>200</cp:revision>
  <cp:lastPrinted>2019-06-04T15:26:22Z</cp:lastPrinted>
  <dcterms:created xsi:type="dcterms:W3CDTF">2019-04-09T22:53:40Z</dcterms:created>
  <dcterms:modified xsi:type="dcterms:W3CDTF">2019-06-07T13:23:26Z</dcterms:modified>
</cp:coreProperties>
</file>