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77" r:id="rId2"/>
    <p:sldId id="279" r:id="rId3"/>
    <p:sldId id="312" r:id="rId4"/>
    <p:sldId id="283" r:id="rId5"/>
    <p:sldId id="295" r:id="rId6"/>
    <p:sldId id="296" r:id="rId7"/>
    <p:sldId id="311" r:id="rId8"/>
    <p:sldId id="280" r:id="rId9"/>
    <p:sldId id="292" r:id="rId10"/>
    <p:sldId id="291" r:id="rId11"/>
    <p:sldId id="301" r:id="rId12"/>
    <p:sldId id="308" r:id="rId13"/>
    <p:sldId id="309" r:id="rId14"/>
    <p:sldId id="310" r:id="rId15"/>
    <p:sldId id="298" r:id="rId16"/>
    <p:sldId id="316" r:id="rId17"/>
    <p:sldId id="317" r:id="rId18"/>
    <p:sldId id="299" r:id="rId19"/>
    <p:sldId id="321" r:id="rId20"/>
    <p:sldId id="325" r:id="rId21"/>
    <p:sldId id="313" r:id="rId22"/>
    <p:sldId id="315" r:id="rId23"/>
    <p:sldId id="318"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3D7"/>
    <a:srgbClr val="49DCCC"/>
    <a:srgbClr val="3DE290"/>
    <a:srgbClr val="E6FCED"/>
    <a:srgbClr val="39EB29"/>
    <a:srgbClr val="A9F415"/>
    <a:srgbClr val="FBEE07"/>
    <a:srgbClr val="CEE1E4"/>
    <a:srgbClr val="CAFCFF"/>
    <a:srgbClr val="C6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0" autoAdjust="0"/>
    <p:restoredTop sz="75543" autoAdjust="0"/>
  </p:normalViewPr>
  <p:slideViewPr>
    <p:cSldViewPr snapToGrid="0" snapToObjects="1">
      <p:cViewPr varScale="1">
        <p:scale>
          <a:sx n="115" d="100"/>
          <a:sy n="115" d="100"/>
        </p:scale>
        <p:origin x="1136"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462ED-F474-43D9-81B3-BB6AE3E80626}" type="doc">
      <dgm:prSet loTypeId="urn:microsoft.com/office/officeart/2009/3/layout/StepUpProcess" loCatId="process" qsTypeId="urn:microsoft.com/office/officeart/2005/8/quickstyle/simple1" qsCatId="simple" csTypeId="urn:microsoft.com/office/officeart/2005/8/colors/colorful4" csCatId="colorful" phldr="1"/>
      <dgm:spPr/>
    </dgm:pt>
    <dgm:pt modelId="{B5690BEA-D812-4A62-B1F2-8C7EBDFFA54E}">
      <dgm:prSet phldrT="[Text]"/>
      <dgm:spPr/>
      <dgm:t>
        <a:bodyPr/>
        <a:lstStyle/>
        <a:p>
          <a:r>
            <a:rPr lang="en-US" dirty="0"/>
            <a:t>Problem Identified</a:t>
          </a:r>
        </a:p>
      </dgm:t>
    </dgm:pt>
    <dgm:pt modelId="{11BBA914-DAF1-418A-B9CA-811EB5B0767D}" type="parTrans" cxnId="{B42082A6-6639-42D8-9A5F-E862F1061DC5}">
      <dgm:prSet/>
      <dgm:spPr/>
      <dgm:t>
        <a:bodyPr/>
        <a:lstStyle/>
        <a:p>
          <a:endParaRPr lang="en-US"/>
        </a:p>
      </dgm:t>
    </dgm:pt>
    <dgm:pt modelId="{416345CF-FDEE-48CD-97F1-591AAC4A2C69}" type="sibTrans" cxnId="{B42082A6-6639-42D8-9A5F-E862F1061DC5}">
      <dgm:prSet/>
      <dgm:spPr/>
      <dgm:t>
        <a:bodyPr/>
        <a:lstStyle/>
        <a:p>
          <a:endParaRPr lang="en-US"/>
        </a:p>
      </dgm:t>
    </dgm:pt>
    <dgm:pt modelId="{059433CC-7D28-4834-B731-5EAF1C9F0901}">
      <dgm:prSet phldrT="[Text]"/>
      <dgm:spPr/>
      <dgm:t>
        <a:bodyPr/>
        <a:lstStyle/>
        <a:p>
          <a:r>
            <a:rPr lang="en-US" dirty="0"/>
            <a:t>Literature Review</a:t>
          </a:r>
        </a:p>
      </dgm:t>
    </dgm:pt>
    <dgm:pt modelId="{55F37C68-E0C9-42FF-9DA0-114E5F23C5EB}" type="parTrans" cxnId="{D739240E-CE42-44CC-8A4E-3EAC29393C51}">
      <dgm:prSet/>
      <dgm:spPr/>
      <dgm:t>
        <a:bodyPr/>
        <a:lstStyle/>
        <a:p>
          <a:endParaRPr lang="en-US"/>
        </a:p>
      </dgm:t>
    </dgm:pt>
    <dgm:pt modelId="{C94F9CBF-68BA-43D7-8184-B7512A8C1161}" type="sibTrans" cxnId="{D739240E-CE42-44CC-8A4E-3EAC29393C51}">
      <dgm:prSet/>
      <dgm:spPr/>
      <dgm:t>
        <a:bodyPr/>
        <a:lstStyle/>
        <a:p>
          <a:endParaRPr lang="en-US"/>
        </a:p>
      </dgm:t>
    </dgm:pt>
    <dgm:pt modelId="{FE016A98-2BDE-4FC1-89B4-1433794C0CC1}">
      <dgm:prSet phldrT="[Text]"/>
      <dgm:spPr/>
      <dgm:t>
        <a:bodyPr/>
        <a:lstStyle/>
        <a:p>
          <a:r>
            <a:rPr lang="en-US" dirty="0"/>
            <a:t>Research Method Design</a:t>
          </a:r>
        </a:p>
      </dgm:t>
    </dgm:pt>
    <dgm:pt modelId="{B59C46ED-0017-4E45-82D1-D2A261D96B62}" type="parTrans" cxnId="{ED50128D-47FD-443E-B800-D4D6ABDD30E1}">
      <dgm:prSet/>
      <dgm:spPr/>
      <dgm:t>
        <a:bodyPr/>
        <a:lstStyle/>
        <a:p>
          <a:endParaRPr lang="en-US"/>
        </a:p>
      </dgm:t>
    </dgm:pt>
    <dgm:pt modelId="{FB973E5D-B40C-4EEC-AB9D-BB33D229FC53}" type="sibTrans" cxnId="{ED50128D-47FD-443E-B800-D4D6ABDD30E1}">
      <dgm:prSet/>
      <dgm:spPr/>
      <dgm:t>
        <a:bodyPr/>
        <a:lstStyle/>
        <a:p>
          <a:endParaRPr lang="en-US"/>
        </a:p>
      </dgm:t>
    </dgm:pt>
    <dgm:pt modelId="{02ECDE80-1BF8-406D-A661-4CAF797A564D}">
      <dgm:prSet phldrT="[Text]"/>
      <dgm:spPr/>
      <dgm:t>
        <a:bodyPr/>
        <a:lstStyle/>
        <a:p>
          <a:r>
            <a:rPr lang="en-US" dirty="0"/>
            <a:t>IRB Approval (if applicable)</a:t>
          </a:r>
        </a:p>
      </dgm:t>
    </dgm:pt>
    <dgm:pt modelId="{19473EA3-71FE-4019-99B5-A2D46BDC7ED2}" type="parTrans" cxnId="{5652F40E-4CEF-494A-98F9-C634D080EC54}">
      <dgm:prSet/>
      <dgm:spPr/>
      <dgm:t>
        <a:bodyPr/>
        <a:lstStyle/>
        <a:p>
          <a:endParaRPr lang="en-US"/>
        </a:p>
      </dgm:t>
    </dgm:pt>
    <dgm:pt modelId="{3CA404D7-A108-4253-922D-B88D8DCD41F1}" type="sibTrans" cxnId="{5652F40E-4CEF-494A-98F9-C634D080EC54}">
      <dgm:prSet/>
      <dgm:spPr/>
      <dgm:t>
        <a:bodyPr/>
        <a:lstStyle/>
        <a:p>
          <a:endParaRPr lang="en-US"/>
        </a:p>
      </dgm:t>
    </dgm:pt>
    <dgm:pt modelId="{7DD353A8-B610-4071-9CF6-D543FE6E1B8C}">
      <dgm:prSet phldrT="[Text]"/>
      <dgm:spPr/>
      <dgm:t>
        <a:bodyPr/>
        <a:lstStyle/>
        <a:p>
          <a:r>
            <a:rPr lang="en-US" dirty="0"/>
            <a:t>Data Collection</a:t>
          </a:r>
        </a:p>
      </dgm:t>
    </dgm:pt>
    <dgm:pt modelId="{CF2E53A3-BAF7-4E36-8B38-8655FFA11CF9}" type="parTrans" cxnId="{FBDF23EE-A86F-4E3C-96D1-AE42A9CF4E70}">
      <dgm:prSet/>
      <dgm:spPr/>
      <dgm:t>
        <a:bodyPr/>
        <a:lstStyle/>
        <a:p>
          <a:endParaRPr lang="en-US"/>
        </a:p>
      </dgm:t>
    </dgm:pt>
    <dgm:pt modelId="{59898864-3953-4F7E-839F-D0259CC6A0FB}" type="sibTrans" cxnId="{FBDF23EE-A86F-4E3C-96D1-AE42A9CF4E70}">
      <dgm:prSet/>
      <dgm:spPr/>
      <dgm:t>
        <a:bodyPr/>
        <a:lstStyle/>
        <a:p>
          <a:endParaRPr lang="en-US"/>
        </a:p>
      </dgm:t>
    </dgm:pt>
    <dgm:pt modelId="{922B7C41-12AB-40FC-B2BE-4A88BA06B4FB}">
      <dgm:prSet phldrT="[Text]"/>
      <dgm:spPr/>
      <dgm:t>
        <a:bodyPr/>
        <a:lstStyle/>
        <a:p>
          <a:r>
            <a:rPr lang="en-US" dirty="0"/>
            <a:t>Research Questions</a:t>
          </a:r>
        </a:p>
      </dgm:t>
    </dgm:pt>
    <dgm:pt modelId="{036386BB-DBA7-407B-BC7D-7686F1ED5EF3}" type="parTrans" cxnId="{488201F4-9CA8-4A65-8FD4-E580C9548178}">
      <dgm:prSet/>
      <dgm:spPr/>
      <dgm:t>
        <a:bodyPr/>
        <a:lstStyle/>
        <a:p>
          <a:endParaRPr lang="en-US"/>
        </a:p>
      </dgm:t>
    </dgm:pt>
    <dgm:pt modelId="{C958E34F-6BFA-4FD4-B11C-A81EAEEF27E1}" type="sibTrans" cxnId="{488201F4-9CA8-4A65-8FD4-E580C9548178}">
      <dgm:prSet/>
      <dgm:spPr/>
      <dgm:t>
        <a:bodyPr/>
        <a:lstStyle/>
        <a:p>
          <a:endParaRPr lang="en-US"/>
        </a:p>
      </dgm:t>
    </dgm:pt>
    <dgm:pt modelId="{776A659D-D5EF-474C-BA25-E99C1B37DEEB}">
      <dgm:prSet phldrT="[Text]"/>
      <dgm:spPr/>
      <dgm:t>
        <a:bodyPr/>
        <a:lstStyle/>
        <a:p>
          <a:r>
            <a:rPr lang="en-US" dirty="0"/>
            <a:t>Write-Up</a:t>
          </a:r>
        </a:p>
      </dgm:t>
    </dgm:pt>
    <dgm:pt modelId="{1D890672-C543-436C-9FFD-EF6A389F6EBA}" type="parTrans" cxnId="{8F215200-DFE7-4FAD-8BCE-532A031865C7}">
      <dgm:prSet/>
      <dgm:spPr/>
      <dgm:t>
        <a:bodyPr/>
        <a:lstStyle/>
        <a:p>
          <a:endParaRPr lang="en-US"/>
        </a:p>
      </dgm:t>
    </dgm:pt>
    <dgm:pt modelId="{470352C3-4503-49F8-9312-8C2A69EC75E4}" type="sibTrans" cxnId="{8F215200-DFE7-4FAD-8BCE-532A031865C7}">
      <dgm:prSet/>
      <dgm:spPr/>
      <dgm:t>
        <a:bodyPr/>
        <a:lstStyle/>
        <a:p>
          <a:endParaRPr lang="en-US"/>
        </a:p>
      </dgm:t>
    </dgm:pt>
    <dgm:pt modelId="{076A0BFC-0A8F-4A32-9253-7B6BABE846D0}">
      <dgm:prSet phldrT="[Text]"/>
      <dgm:spPr/>
      <dgm:t>
        <a:bodyPr/>
        <a:lstStyle/>
        <a:p>
          <a:r>
            <a:rPr lang="en-US" dirty="0"/>
            <a:t>Data Analysis</a:t>
          </a:r>
        </a:p>
      </dgm:t>
    </dgm:pt>
    <dgm:pt modelId="{C61459F3-C917-4341-81B7-E2C5D7A098D4}" type="sibTrans" cxnId="{98A4C0ED-D713-48BA-8972-63D1B366E24C}">
      <dgm:prSet/>
      <dgm:spPr/>
      <dgm:t>
        <a:bodyPr/>
        <a:lstStyle/>
        <a:p>
          <a:endParaRPr lang="en-US"/>
        </a:p>
      </dgm:t>
    </dgm:pt>
    <dgm:pt modelId="{6ACCC516-BF6A-4B8D-A2DA-0AE17D93B4C1}" type="parTrans" cxnId="{98A4C0ED-D713-48BA-8972-63D1B366E24C}">
      <dgm:prSet/>
      <dgm:spPr/>
      <dgm:t>
        <a:bodyPr/>
        <a:lstStyle/>
        <a:p>
          <a:endParaRPr lang="en-US"/>
        </a:p>
      </dgm:t>
    </dgm:pt>
    <dgm:pt modelId="{B375D6FF-3F31-45C2-943A-47273443B1BF}" type="pres">
      <dgm:prSet presAssocID="{148462ED-F474-43D9-81B3-BB6AE3E80626}" presName="rootnode" presStyleCnt="0">
        <dgm:presLayoutVars>
          <dgm:chMax/>
          <dgm:chPref/>
          <dgm:dir/>
          <dgm:animLvl val="lvl"/>
        </dgm:presLayoutVars>
      </dgm:prSet>
      <dgm:spPr/>
    </dgm:pt>
    <dgm:pt modelId="{CE534DB2-327E-458F-8C25-ECE738081068}" type="pres">
      <dgm:prSet presAssocID="{B5690BEA-D812-4A62-B1F2-8C7EBDFFA54E}" presName="composite" presStyleCnt="0"/>
      <dgm:spPr/>
    </dgm:pt>
    <dgm:pt modelId="{0FE5FAC1-CDA8-4852-AB13-52579D378F97}" type="pres">
      <dgm:prSet presAssocID="{B5690BEA-D812-4A62-B1F2-8C7EBDFFA54E}" presName="LShape" presStyleLbl="alignNode1" presStyleIdx="0" presStyleCnt="15"/>
      <dgm:spPr/>
    </dgm:pt>
    <dgm:pt modelId="{2A22E188-49F3-4588-ABF1-0D1757A65411}" type="pres">
      <dgm:prSet presAssocID="{B5690BEA-D812-4A62-B1F2-8C7EBDFFA54E}" presName="ParentText" presStyleLbl="revTx" presStyleIdx="0" presStyleCnt="8">
        <dgm:presLayoutVars>
          <dgm:chMax val="0"/>
          <dgm:chPref val="0"/>
          <dgm:bulletEnabled val="1"/>
        </dgm:presLayoutVars>
      </dgm:prSet>
      <dgm:spPr/>
    </dgm:pt>
    <dgm:pt modelId="{5A2CD64A-514F-42E5-A0F9-7D9CF51085E4}" type="pres">
      <dgm:prSet presAssocID="{B5690BEA-D812-4A62-B1F2-8C7EBDFFA54E}" presName="Triangle" presStyleLbl="alignNode1" presStyleIdx="1" presStyleCnt="15"/>
      <dgm:spPr/>
    </dgm:pt>
    <dgm:pt modelId="{2BD7C32C-DF29-4349-8EBF-66C5B37A0844}" type="pres">
      <dgm:prSet presAssocID="{416345CF-FDEE-48CD-97F1-591AAC4A2C69}" presName="sibTrans" presStyleCnt="0"/>
      <dgm:spPr/>
    </dgm:pt>
    <dgm:pt modelId="{D769AD2B-3921-409A-82AA-8BC72B7C1DA9}" type="pres">
      <dgm:prSet presAssocID="{416345CF-FDEE-48CD-97F1-591AAC4A2C69}" presName="space" presStyleCnt="0"/>
      <dgm:spPr/>
    </dgm:pt>
    <dgm:pt modelId="{4145EE09-1B3D-48BE-9996-7D38F0CDBBC2}" type="pres">
      <dgm:prSet presAssocID="{922B7C41-12AB-40FC-B2BE-4A88BA06B4FB}" presName="composite" presStyleCnt="0"/>
      <dgm:spPr/>
    </dgm:pt>
    <dgm:pt modelId="{74D08680-FF7B-48F3-9145-3E9A40CBFE46}" type="pres">
      <dgm:prSet presAssocID="{922B7C41-12AB-40FC-B2BE-4A88BA06B4FB}" presName="LShape" presStyleLbl="alignNode1" presStyleIdx="2" presStyleCnt="15"/>
      <dgm:spPr/>
    </dgm:pt>
    <dgm:pt modelId="{E4A16766-8750-4D93-A5E5-3DA8EB4C1D7A}" type="pres">
      <dgm:prSet presAssocID="{922B7C41-12AB-40FC-B2BE-4A88BA06B4FB}" presName="ParentText" presStyleLbl="revTx" presStyleIdx="1" presStyleCnt="8">
        <dgm:presLayoutVars>
          <dgm:chMax val="0"/>
          <dgm:chPref val="0"/>
          <dgm:bulletEnabled val="1"/>
        </dgm:presLayoutVars>
      </dgm:prSet>
      <dgm:spPr/>
    </dgm:pt>
    <dgm:pt modelId="{A192D073-9857-48DF-829B-72DFC63F418F}" type="pres">
      <dgm:prSet presAssocID="{922B7C41-12AB-40FC-B2BE-4A88BA06B4FB}" presName="Triangle" presStyleLbl="alignNode1" presStyleIdx="3" presStyleCnt="15"/>
      <dgm:spPr/>
    </dgm:pt>
    <dgm:pt modelId="{CA17A30B-A30E-405C-A5BE-1CC2808DB503}" type="pres">
      <dgm:prSet presAssocID="{C958E34F-6BFA-4FD4-B11C-A81EAEEF27E1}" presName="sibTrans" presStyleCnt="0"/>
      <dgm:spPr/>
    </dgm:pt>
    <dgm:pt modelId="{230DB117-DEFE-4510-A8FF-E88BF6E5ADF9}" type="pres">
      <dgm:prSet presAssocID="{C958E34F-6BFA-4FD4-B11C-A81EAEEF27E1}" presName="space" presStyleCnt="0"/>
      <dgm:spPr/>
    </dgm:pt>
    <dgm:pt modelId="{29D5FAA7-9866-47C0-B645-6A3E71998029}" type="pres">
      <dgm:prSet presAssocID="{059433CC-7D28-4834-B731-5EAF1C9F0901}" presName="composite" presStyleCnt="0"/>
      <dgm:spPr/>
    </dgm:pt>
    <dgm:pt modelId="{A31177EC-158C-4DDC-9D57-CD1DDC64CD38}" type="pres">
      <dgm:prSet presAssocID="{059433CC-7D28-4834-B731-5EAF1C9F0901}" presName="LShape" presStyleLbl="alignNode1" presStyleIdx="4" presStyleCnt="15"/>
      <dgm:spPr/>
    </dgm:pt>
    <dgm:pt modelId="{AFB1CF0E-76A0-4581-AC52-937F2B0883C2}" type="pres">
      <dgm:prSet presAssocID="{059433CC-7D28-4834-B731-5EAF1C9F0901}" presName="ParentText" presStyleLbl="revTx" presStyleIdx="2" presStyleCnt="8">
        <dgm:presLayoutVars>
          <dgm:chMax val="0"/>
          <dgm:chPref val="0"/>
          <dgm:bulletEnabled val="1"/>
        </dgm:presLayoutVars>
      </dgm:prSet>
      <dgm:spPr/>
    </dgm:pt>
    <dgm:pt modelId="{F89B987A-8F3B-49EA-8FAF-1826462D4297}" type="pres">
      <dgm:prSet presAssocID="{059433CC-7D28-4834-B731-5EAF1C9F0901}" presName="Triangle" presStyleLbl="alignNode1" presStyleIdx="5" presStyleCnt="15"/>
      <dgm:spPr/>
    </dgm:pt>
    <dgm:pt modelId="{08AD76E2-5B76-4531-BB6C-BC147B6903AB}" type="pres">
      <dgm:prSet presAssocID="{C94F9CBF-68BA-43D7-8184-B7512A8C1161}" presName="sibTrans" presStyleCnt="0"/>
      <dgm:spPr/>
    </dgm:pt>
    <dgm:pt modelId="{AA733278-3BD4-4195-9C8E-6C2FD750AAB2}" type="pres">
      <dgm:prSet presAssocID="{C94F9CBF-68BA-43D7-8184-B7512A8C1161}" presName="space" presStyleCnt="0"/>
      <dgm:spPr/>
    </dgm:pt>
    <dgm:pt modelId="{3A838245-5C89-4892-9954-7F2F233B31A5}" type="pres">
      <dgm:prSet presAssocID="{FE016A98-2BDE-4FC1-89B4-1433794C0CC1}" presName="composite" presStyleCnt="0"/>
      <dgm:spPr/>
    </dgm:pt>
    <dgm:pt modelId="{E3E0CF2E-6ED2-4F36-A13C-62A81117466C}" type="pres">
      <dgm:prSet presAssocID="{FE016A98-2BDE-4FC1-89B4-1433794C0CC1}" presName="LShape" presStyleLbl="alignNode1" presStyleIdx="6" presStyleCnt="15"/>
      <dgm:spPr/>
    </dgm:pt>
    <dgm:pt modelId="{51DF5621-D957-4313-8AFB-29E262925C47}" type="pres">
      <dgm:prSet presAssocID="{FE016A98-2BDE-4FC1-89B4-1433794C0CC1}" presName="ParentText" presStyleLbl="revTx" presStyleIdx="3" presStyleCnt="8">
        <dgm:presLayoutVars>
          <dgm:chMax val="0"/>
          <dgm:chPref val="0"/>
          <dgm:bulletEnabled val="1"/>
        </dgm:presLayoutVars>
      </dgm:prSet>
      <dgm:spPr/>
    </dgm:pt>
    <dgm:pt modelId="{03F5044D-DDA6-4AAE-B17A-BC34C5C0BB08}" type="pres">
      <dgm:prSet presAssocID="{FE016A98-2BDE-4FC1-89B4-1433794C0CC1}" presName="Triangle" presStyleLbl="alignNode1" presStyleIdx="7" presStyleCnt="15"/>
      <dgm:spPr/>
    </dgm:pt>
    <dgm:pt modelId="{61802EF3-8B3B-489D-AADD-5FE3E19F4AA8}" type="pres">
      <dgm:prSet presAssocID="{FB973E5D-B40C-4EEC-AB9D-BB33D229FC53}" presName="sibTrans" presStyleCnt="0"/>
      <dgm:spPr/>
    </dgm:pt>
    <dgm:pt modelId="{6628C960-7C72-4C4F-9ACC-EC14669734F9}" type="pres">
      <dgm:prSet presAssocID="{FB973E5D-B40C-4EEC-AB9D-BB33D229FC53}" presName="space" presStyleCnt="0"/>
      <dgm:spPr/>
    </dgm:pt>
    <dgm:pt modelId="{5119D2E7-495B-46F2-950B-6F3FCA8F8361}" type="pres">
      <dgm:prSet presAssocID="{02ECDE80-1BF8-406D-A661-4CAF797A564D}" presName="composite" presStyleCnt="0"/>
      <dgm:spPr/>
    </dgm:pt>
    <dgm:pt modelId="{60BBC7C8-8D68-4C78-A060-AFDF0C45739B}" type="pres">
      <dgm:prSet presAssocID="{02ECDE80-1BF8-406D-A661-4CAF797A564D}" presName="LShape" presStyleLbl="alignNode1" presStyleIdx="8" presStyleCnt="15"/>
      <dgm:spPr/>
    </dgm:pt>
    <dgm:pt modelId="{33FC7B4F-C9C2-4C79-AE3A-D939DF866D05}" type="pres">
      <dgm:prSet presAssocID="{02ECDE80-1BF8-406D-A661-4CAF797A564D}" presName="ParentText" presStyleLbl="revTx" presStyleIdx="4" presStyleCnt="8">
        <dgm:presLayoutVars>
          <dgm:chMax val="0"/>
          <dgm:chPref val="0"/>
          <dgm:bulletEnabled val="1"/>
        </dgm:presLayoutVars>
      </dgm:prSet>
      <dgm:spPr/>
    </dgm:pt>
    <dgm:pt modelId="{2644393E-A772-4FAD-86F6-C4D79FE356B1}" type="pres">
      <dgm:prSet presAssocID="{02ECDE80-1BF8-406D-A661-4CAF797A564D}" presName="Triangle" presStyleLbl="alignNode1" presStyleIdx="9" presStyleCnt="15"/>
      <dgm:spPr/>
    </dgm:pt>
    <dgm:pt modelId="{DC7E4A3C-CCA0-4FD8-B41E-31C8847D995C}" type="pres">
      <dgm:prSet presAssocID="{3CA404D7-A108-4253-922D-B88D8DCD41F1}" presName="sibTrans" presStyleCnt="0"/>
      <dgm:spPr/>
    </dgm:pt>
    <dgm:pt modelId="{89168426-2B2F-4339-829B-A2230072EAE1}" type="pres">
      <dgm:prSet presAssocID="{3CA404D7-A108-4253-922D-B88D8DCD41F1}" presName="space" presStyleCnt="0"/>
      <dgm:spPr/>
    </dgm:pt>
    <dgm:pt modelId="{34708338-C16F-4359-A5DD-128665EE234C}" type="pres">
      <dgm:prSet presAssocID="{7DD353A8-B610-4071-9CF6-D543FE6E1B8C}" presName="composite" presStyleCnt="0"/>
      <dgm:spPr/>
    </dgm:pt>
    <dgm:pt modelId="{99E5A63E-DC5F-4494-ACFE-9A7BAE49B2A5}" type="pres">
      <dgm:prSet presAssocID="{7DD353A8-B610-4071-9CF6-D543FE6E1B8C}" presName="LShape" presStyleLbl="alignNode1" presStyleIdx="10" presStyleCnt="15"/>
      <dgm:spPr/>
    </dgm:pt>
    <dgm:pt modelId="{86A1B1CE-6509-4951-AC23-196DE34EA909}" type="pres">
      <dgm:prSet presAssocID="{7DD353A8-B610-4071-9CF6-D543FE6E1B8C}" presName="ParentText" presStyleLbl="revTx" presStyleIdx="5" presStyleCnt="8">
        <dgm:presLayoutVars>
          <dgm:chMax val="0"/>
          <dgm:chPref val="0"/>
          <dgm:bulletEnabled val="1"/>
        </dgm:presLayoutVars>
      </dgm:prSet>
      <dgm:spPr/>
    </dgm:pt>
    <dgm:pt modelId="{E2BE5AE9-73C1-4626-8594-30ABE902BD7F}" type="pres">
      <dgm:prSet presAssocID="{7DD353A8-B610-4071-9CF6-D543FE6E1B8C}" presName="Triangle" presStyleLbl="alignNode1" presStyleIdx="11" presStyleCnt="15"/>
      <dgm:spPr/>
    </dgm:pt>
    <dgm:pt modelId="{BF33EA8E-30EB-4C8D-B5A8-D80B2967E2AA}" type="pres">
      <dgm:prSet presAssocID="{59898864-3953-4F7E-839F-D0259CC6A0FB}" presName="sibTrans" presStyleCnt="0"/>
      <dgm:spPr/>
    </dgm:pt>
    <dgm:pt modelId="{27400F64-4C35-42C2-96AF-547ACC43988D}" type="pres">
      <dgm:prSet presAssocID="{59898864-3953-4F7E-839F-D0259CC6A0FB}" presName="space" presStyleCnt="0"/>
      <dgm:spPr/>
    </dgm:pt>
    <dgm:pt modelId="{DD641D19-4A90-4D4D-AA7B-7FD1A42108A4}" type="pres">
      <dgm:prSet presAssocID="{076A0BFC-0A8F-4A32-9253-7B6BABE846D0}" presName="composite" presStyleCnt="0"/>
      <dgm:spPr/>
    </dgm:pt>
    <dgm:pt modelId="{E23289A9-D292-4B54-BD5B-AB3971B14FB4}" type="pres">
      <dgm:prSet presAssocID="{076A0BFC-0A8F-4A32-9253-7B6BABE846D0}" presName="LShape" presStyleLbl="alignNode1" presStyleIdx="12" presStyleCnt="15"/>
      <dgm:spPr/>
    </dgm:pt>
    <dgm:pt modelId="{16B87087-10FC-491F-BDD4-012F445945AD}" type="pres">
      <dgm:prSet presAssocID="{076A0BFC-0A8F-4A32-9253-7B6BABE846D0}" presName="ParentText" presStyleLbl="revTx" presStyleIdx="6" presStyleCnt="8">
        <dgm:presLayoutVars>
          <dgm:chMax val="0"/>
          <dgm:chPref val="0"/>
          <dgm:bulletEnabled val="1"/>
        </dgm:presLayoutVars>
      </dgm:prSet>
      <dgm:spPr/>
    </dgm:pt>
    <dgm:pt modelId="{EC355500-0A3A-474E-9CB6-DA57370DA15B}" type="pres">
      <dgm:prSet presAssocID="{076A0BFC-0A8F-4A32-9253-7B6BABE846D0}" presName="Triangle" presStyleLbl="alignNode1" presStyleIdx="13" presStyleCnt="15"/>
      <dgm:spPr/>
    </dgm:pt>
    <dgm:pt modelId="{3EE7592D-4E6D-43DC-9E34-074C05E5138D}" type="pres">
      <dgm:prSet presAssocID="{C61459F3-C917-4341-81B7-E2C5D7A098D4}" presName="sibTrans" presStyleCnt="0"/>
      <dgm:spPr/>
    </dgm:pt>
    <dgm:pt modelId="{C4AFE80F-9BCC-4B01-B017-DAD3B007BCFC}" type="pres">
      <dgm:prSet presAssocID="{C61459F3-C917-4341-81B7-E2C5D7A098D4}" presName="space" presStyleCnt="0"/>
      <dgm:spPr/>
    </dgm:pt>
    <dgm:pt modelId="{78772DDF-82AC-4353-A51D-3F412515D9F8}" type="pres">
      <dgm:prSet presAssocID="{776A659D-D5EF-474C-BA25-E99C1B37DEEB}" presName="composite" presStyleCnt="0"/>
      <dgm:spPr/>
    </dgm:pt>
    <dgm:pt modelId="{139DAA74-FE52-4012-AC2E-8D3FE6880666}" type="pres">
      <dgm:prSet presAssocID="{776A659D-D5EF-474C-BA25-E99C1B37DEEB}" presName="LShape" presStyleLbl="alignNode1" presStyleIdx="14" presStyleCnt="15"/>
      <dgm:spPr/>
    </dgm:pt>
    <dgm:pt modelId="{3701F513-2AD3-4384-818D-090D9132FC2F}" type="pres">
      <dgm:prSet presAssocID="{776A659D-D5EF-474C-BA25-E99C1B37DEEB}" presName="ParentText" presStyleLbl="revTx" presStyleIdx="7" presStyleCnt="8">
        <dgm:presLayoutVars>
          <dgm:chMax val="0"/>
          <dgm:chPref val="0"/>
          <dgm:bulletEnabled val="1"/>
        </dgm:presLayoutVars>
      </dgm:prSet>
      <dgm:spPr/>
    </dgm:pt>
  </dgm:ptLst>
  <dgm:cxnLst>
    <dgm:cxn modelId="{8F215200-DFE7-4FAD-8BCE-532A031865C7}" srcId="{148462ED-F474-43D9-81B3-BB6AE3E80626}" destId="{776A659D-D5EF-474C-BA25-E99C1B37DEEB}" srcOrd="7" destOrd="0" parTransId="{1D890672-C543-436C-9FFD-EF6A389F6EBA}" sibTransId="{470352C3-4503-49F8-9312-8C2A69EC75E4}"/>
    <dgm:cxn modelId="{BF4F1E01-1381-4BA3-9191-87E6BBD0C2D9}" type="presOf" srcId="{FE016A98-2BDE-4FC1-89B4-1433794C0CC1}" destId="{51DF5621-D957-4313-8AFB-29E262925C47}" srcOrd="0" destOrd="0" presId="urn:microsoft.com/office/officeart/2009/3/layout/StepUpProcess"/>
    <dgm:cxn modelId="{D739240E-CE42-44CC-8A4E-3EAC29393C51}" srcId="{148462ED-F474-43D9-81B3-BB6AE3E80626}" destId="{059433CC-7D28-4834-B731-5EAF1C9F0901}" srcOrd="2" destOrd="0" parTransId="{55F37C68-E0C9-42FF-9DA0-114E5F23C5EB}" sibTransId="{C94F9CBF-68BA-43D7-8184-B7512A8C1161}"/>
    <dgm:cxn modelId="{5652F40E-4CEF-494A-98F9-C634D080EC54}" srcId="{148462ED-F474-43D9-81B3-BB6AE3E80626}" destId="{02ECDE80-1BF8-406D-A661-4CAF797A564D}" srcOrd="4" destOrd="0" parTransId="{19473EA3-71FE-4019-99B5-A2D46BDC7ED2}" sibTransId="{3CA404D7-A108-4253-922D-B88D8DCD41F1}"/>
    <dgm:cxn modelId="{3900FD0F-DDFF-4DA7-83D6-10044FA1DE8D}" type="presOf" srcId="{076A0BFC-0A8F-4A32-9253-7B6BABE846D0}" destId="{16B87087-10FC-491F-BDD4-012F445945AD}" srcOrd="0" destOrd="0" presId="urn:microsoft.com/office/officeart/2009/3/layout/StepUpProcess"/>
    <dgm:cxn modelId="{F9270123-0C2A-4F75-90BE-7B227B5337C5}" type="presOf" srcId="{776A659D-D5EF-474C-BA25-E99C1B37DEEB}" destId="{3701F513-2AD3-4384-818D-090D9132FC2F}" srcOrd="0" destOrd="0" presId="urn:microsoft.com/office/officeart/2009/3/layout/StepUpProcess"/>
    <dgm:cxn modelId="{F7793B2A-0977-42E7-849D-F93613EAB516}" type="presOf" srcId="{B5690BEA-D812-4A62-B1F2-8C7EBDFFA54E}" destId="{2A22E188-49F3-4588-ABF1-0D1757A65411}" srcOrd="0" destOrd="0" presId="urn:microsoft.com/office/officeart/2009/3/layout/StepUpProcess"/>
    <dgm:cxn modelId="{FEF3A945-B92A-4CFE-A3AA-33EA7F43A59F}" type="presOf" srcId="{02ECDE80-1BF8-406D-A661-4CAF797A564D}" destId="{33FC7B4F-C9C2-4C79-AE3A-D939DF866D05}" srcOrd="0" destOrd="0" presId="urn:microsoft.com/office/officeart/2009/3/layout/StepUpProcess"/>
    <dgm:cxn modelId="{1A4ED37F-922B-4B27-968E-2A730B453A69}" type="presOf" srcId="{148462ED-F474-43D9-81B3-BB6AE3E80626}" destId="{B375D6FF-3F31-45C2-943A-47273443B1BF}" srcOrd="0" destOrd="0" presId="urn:microsoft.com/office/officeart/2009/3/layout/StepUpProcess"/>
    <dgm:cxn modelId="{ED50128D-47FD-443E-B800-D4D6ABDD30E1}" srcId="{148462ED-F474-43D9-81B3-BB6AE3E80626}" destId="{FE016A98-2BDE-4FC1-89B4-1433794C0CC1}" srcOrd="3" destOrd="0" parTransId="{B59C46ED-0017-4E45-82D1-D2A261D96B62}" sibTransId="{FB973E5D-B40C-4EEC-AB9D-BB33D229FC53}"/>
    <dgm:cxn modelId="{B42082A6-6639-42D8-9A5F-E862F1061DC5}" srcId="{148462ED-F474-43D9-81B3-BB6AE3E80626}" destId="{B5690BEA-D812-4A62-B1F2-8C7EBDFFA54E}" srcOrd="0" destOrd="0" parTransId="{11BBA914-DAF1-418A-B9CA-811EB5B0767D}" sibTransId="{416345CF-FDEE-48CD-97F1-591AAC4A2C69}"/>
    <dgm:cxn modelId="{90B0FCE1-FD65-49CF-AEFA-277746805D72}" type="presOf" srcId="{7DD353A8-B610-4071-9CF6-D543FE6E1B8C}" destId="{86A1B1CE-6509-4951-AC23-196DE34EA909}" srcOrd="0" destOrd="0" presId="urn:microsoft.com/office/officeart/2009/3/layout/StepUpProcess"/>
    <dgm:cxn modelId="{98A4C0ED-D713-48BA-8972-63D1B366E24C}" srcId="{148462ED-F474-43D9-81B3-BB6AE3E80626}" destId="{076A0BFC-0A8F-4A32-9253-7B6BABE846D0}" srcOrd="6" destOrd="0" parTransId="{6ACCC516-BF6A-4B8D-A2DA-0AE17D93B4C1}" sibTransId="{C61459F3-C917-4341-81B7-E2C5D7A098D4}"/>
    <dgm:cxn modelId="{FBDF23EE-A86F-4E3C-96D1-AE42A9CF4E70}" srcId="{148462ED-F474-43D9-81B3-BB6AE3E80626}" destId="{7DD353A8-B610-4071-9CF6-D543FE6E1B8C}" srcOrd="5" destOrd="0" parTransId="{CF2E53A3-BAF7-4E36-8B38-8655FFA11CF9}" sibTransId="{59898864-3953-4F7E-839F-D0259CC6A0FB}"/>
    <dgm:cxn modelId="{46463FEE-0418-496D-B38F-613D06E610F6}" type="presOf" srcId="{922B7C41-12AB-40FC-B2BE-4A88BA06B4FB}" destId="{E4A16766-8750-4D93-A5E5-3DA8EB4C1D7A}" srcOrd="0" destOrd="0" presId="urn:microsoft.com/office/officeart/2009/3/layout/StepUpProcess"/>
    <dgm:cxn modelId="{EB3C13F3-C0AB-4CD5-8B12-83B0DCE13E0A}" type="presOf" srcId="{059433CC-7D28-4834-B731-5EAF1C9F0901}" destId="{AFB1CF0E-76A0-4581-AC52-937F2B0883C2}" srcOrd="0" destOrd="0" presId="urn:microsoft.com/office/officeart/2009/3/layout/StepUpProcess"/>
    <dgm:cxn modelId="{488201F4-9CA8-4A65-8FD4-E580C9548178}" srcId="{148462ED-F474-43D9-81B3-BB6AE3E80626}" destId="{922B7C41-12AB-40FC-B2BE-4A88BA06B4FB}" srcOrd="1" destOrd="0" parTransId="{036386BB-DBA7-407B-BC7D-7686F1ED5EF3}" sibTransId="{C958E34F-6BFA-4FD4-B11C-A81EAEEF27E1}"/>
    <dgm:cxn modelId="{38E47BC1-F835-4DDC-BA00-5A0549B89A71}" type="presParOf" srcId="{B375D6FF-3F31-45C2-943A-47273443B1BF}" destId="{CE534DB2-327E-458F-8C25-ECE738081068}" srcOrd="0" destOrd="0" presId="urn:microsoft.com/office/officeart/2009/3/layout/StepUpProcess"/>
    <dgm:cxn modelId="{CB54D84F-B7A9-4D19-B68F-523D801574D7}" type="presParOf" srcId="{CE534DB2-327E-458F-8C25-ECE738081068}" destId="{0FE5FAC1-CDA8-4852-AB13-52579D378F97}" srcOrd="0" destOrd="0" presId="urn:microsoft.com/office/officeart/2009/3/layout/StepUpProcess"/>
    <dgm:cxn modelId="{04B68D7E-59E2-4FA9-9CD2-1938FDA85AF9}" type="presParOf" srcId="{CE534DB2-327E-458F-8C25-ECE738081068}" destId="{2A22E188-49F3-4588-ABF1-0D1757A65411}" srcOrd="1" destOrd="0" presId="urn:microsoft.com/office/officeart/2009/3/layout/StepUpProcess"/>
    <dgm:cxn modelId="{4B128F24-4D04-4AD9-BE81-C45E8924B8FA}" type="presParOf" srcId="{CE534DB2-327E-458F-8C25-ECE738081068}" destId="{5A2CD64A-514F-42E5-A0F9-7D9CF51085E4}" srcOrd="2" destOrd="0" presId="urn:microsoft.com/office/officeart/2009/3/layout/StepUpProcess"/>
    <dgm:cxn modelId="{11E400C0-C4E9-49DA-A256-DC6033C1E5E2}" type="presParOf" srcId="{B375D6FF-3F31-45C2-943A-47273443B1BF}" destId="{2BD7C32C-DF29-4349-8EBF-66C5B37A0844}" srcOrd="1" destOrd="0" presId="urn:microsoft.com/office/officeart/2009/3/layout/StepUpProcess"/>
    <dgm:cxn modelId="{B0AFC84F-D759-4C89-805A-3CBB7D65FD2F}" type="presParOf" srcId="{2BD7C32C-DF29-4349-8EBF-66C5B37A0844}" destId="{D769AD2B-3921-409A-82AA-8BC72B7C1DA9}" srcOrd="0" destOrd="0" presId="urn:microsoft.com/office/officeart/2009/3/layout/StepUpProcess"/>
    <dgm:cxn modelId="{1C3A4E9B-0E81-429B-AB5C-5433357A8A17}" type="presParOf" srcId="{B375D6FF-3F31-45C2-943A-47273443B1BF}" destId="{4145EE09-1B3D-48BE-9996-7D38F0CDBBC2}" srcOrd="2" destOrd="0" presId="urn:microsoft.com/office/officeart/2009/3/layout/StepUpProcess"/>
    <dgm:cxn modelId="{24D14EBD-8E63-4DA1-825F-7BF9318A63A1}" type="presParOf" srcId="{4145EE09-1B3D-48BE-9996-7D38F0CDBBC2}" destId="{74D08680-FF7B-48F3-9145-3E9A40CBFE46}" srcOrd="0" destOrd="0" presId="urn:microsoft.com/office/officeart/2009/3/layout/StepUpProcess"/>
    <dgm:cxn modelId="{CD391D66-2BD8-4585-941B-974E44B1FAF0}" type="presParOf" srcId="{4145EE09-1B3D-48BE-9996-7D38F0CDBBC2}" destId="{E4A16766-8750-4D93-A5E5-3DA8EB4C1D7A}" srcOrd="1" destOrd="0" presId="urn:microsoft.com/office/officeart/2009/3/layout/StepUpProcess"/>
    <dgm:cxn modelId="{C63C3E33-ACF0-4142-BF9B-9E1B76C17D07}" type="presParOf" srcId="{4145EE09-1B3D-48BE-9996-7D38F0CDBBC2}" destId="{A192D073-9857-48DF-829B-72DFC63F418F}" srcOrd="2" destOrd="0" presId="urn:microsoft.com/office/officeart/2009/3/layout/StepUpProcess"/>
    <dgm:cxn modelId="{2181477B-16AA-4BA4-990A-A2D4FED21B54}" type="presParOf" srcId="{B375D6FF-3F31-45C2-943A-47273443B1BF}" destId="{CA17A30B-A30E-405C-A5BE-1CC2808DB503}" srcOrd="3" destOrd="0" presId="urn:microsoft.com/office/officeart/2009/3/layout/StepUpProcess"/>
    <dgm:cxn modelId="{B91820EF-0A30-4BBE-946B-6DC371C5A62D}" type="presParOf" srcId="{CA17A30B-A30E-405C-A5BE-1CC2808DB503}" destId="{230DB117-DEFE-4510-A8FF-E88BF6E5ADF9}" srcOrd="0" destOrd="0" presId="urn:microsoft.com/office/officeart/2009/3/layout/StepUpProcess"/>
    <dgm:cxn modelId="{DF9186A1-AD6A-4E2B-80A3-568FCD990C25}" type="presParOf" srcId="{B375D6FF-3F31-45C2-943A-47273443B1BF}" destId="{29D5FAA7-9866-47C0-B645-6A3E71998029}" srcOrd="4" destOrd="0" presId="urn:microsoft.com/office/officeart/2009/3/layout/StepUpProcess"/>
    <dgm:cxn modelId="{8C377142-B42B-49B5-B62B-CDF5439D363E}" type="presParOf" srcId="{29D5FAA7-9866-47C0-B645-6A3E71998029}" destId="{A31177EC-158C-4DDC-9D57-CD1DDC64CD38}" srcOrd="0" destOrd="0" presId="urn:microsoft.com/office/officeart/2009/3/layout/StepUpProcess"/>
    <dgm:cxn modelId="{917EF8EB-7F95-4EE2-946F-DC60FD7FAC24}" type="presParOf" srcId="{29D5FAA7-9866-47C0-B645-6A3E71998029}" destId="{AFB1CF0E-76A0-4581-AC52-937F2B0883C2}" srcOrd="1" destOrd="0" presId="urn:microsoft.com/office/officeart/2009/3/layout/StepUpProcess"/>
    <dgm:cxn modelId="{B470DFC5-0113-42AA-91C1-4A9A3DD8F94C}" type="presParOf" srcId="{29D5FAA7-9866-47C0-B645-6A3E71998029}" destId="{F89B987A-8F3B-49EA-8FAF-1826462D4297}" srcOrd="2" destOrd="0" presId="urn:microsoft.com/office/officeart/2009/3/layout/StepUpProcess"/>
    <dgm:cxn modelId="{8FFF5A6F-B8DB-431B-BC55-AC790E7C76C4}" type="presParOf" srcId="{B375D6FF-3F31-45C2-943A-47273443B1BF}" destId="{08AD76E2-5B76-4531-BB6C-BC147B6903AB}" srcOrd="5" destOrd="0" presId="urn:microsoft.com/office/officeart/2009/3/layout/StepUpProcess"/>
    <dgm:cxn modelId="{C79CE912-B040-4A16-A229-177E66AD2D97}" type="presParOf" srcId="{08AD76E2-5B76-4531-BB6C-BC147B6903AB}" destId="{AA733278-3BD4-4195-9C8E-6C2FD750AAB2}" srcOrd="0" destOrd="0" presId="urn:microsoft.com/office/officeart/2009/3/layout/StepUpProcess"/>
    <dgm:cxn modelId="{22251A4E-76C6-47A4-9462-BF4835B06234}" type="presParOf" srcId="{B375D6FF-3F31-45C2-943A-47273443B1BF}" destId="{3A838245-5C89-4892-9954-7F2F233B31A5}" srcOrd="6" destOrd="0" presId="urn:microsoft.com/office/officeart/2009/3/layout/StepUpProcess"/>
    <dgm:cxn modelId="{4087669D-C8D9-4256-B502-C39C5501028D}" type="presParOf" srcId="{3A838245-5C89-4892-9954-7F2F233B31A5}" destId="{E3E0CF2E-6ED2-4F36-A13C-62A81117466C}" srcOrd="0" destOrd="0" presId="urn:microsoft.com/office/officeart/2009/3/layout/StepUpProcess"/>
    <dgm:cxn modelId="{2A3AC393-F673-4099-BC2A-FB4C89F5198B}" type="presParOf" srcId="{3A838245-5C89-4892-9954-7F2F233B31A5}" destId="{51DF5621-D957-4313-8AFB-29E262925C47}" srcOrd="1" destOrd="0" presId="urn:microsoft.com/office/officeart/2009/3/layout/StepUpProcess"/>
    <dgm:cxn modelId="{AD2A8811-CDCE-438C-9D5A-D92D9642C302}" type="presParOf" srcId="{3A838245-5C89-4892-9954-7F2F233B31A5}" destId="{03F5044D-DDA6-4AAE-B17A-BC34C5C0BB08}" srcOrd="2" destOrd="0" presId="urn:microsoft.com/office/officeart/2009/3/layout/StepUpProcess"/>
    <dgm:cxn modelId="{9292B3E0-B8BE-4C0A-B8E3-5AB79217700A}" type="presParOf" srcId="{B375D6FF-3F31-45C2-943A-47273443B1BF}" destId="{61802EF3-8B3B-489D-AADD-5FE3E19F4AA8}" srcOrd="7" destOrd="0" presId="urn:microsoft.com/office/officeart/2009/3/layout/StepUpProcess"/>
    <dgm:cxn modelId="{601668F9-8E30-43CC-B503-F28FEC2ED7CF}" type="presParOf" srcId="{61802EF3-8B3B-489D-AADD-5FE3E19F4AA8}" destId="{6628C960-7C72-4C4F-9ACC-EC14669734F9}" srcOrd="0" destOrd="0" presId="urn:microsoft.com/office/officeart/2009/3/layout/StepUpProcess"/>
    <dgm:cxn modelId="{2401963B-A9CB-4C1D-942F-A81562046FCA}" type="presParOf" srcId="{B375D6FF-3F31-45C2-943A-47273443B1BF}" destId="{5119D2E7-495B-46F2-950B-6F3FCA8F8361}" srcOrd="8" destOrd="0" presId="urn:microsoft.com/office/officeart/2009/3/layout/StepUpProcess"/>
    <dgm:cxn modelId="{8DA5E1B4-0836-4C8E-8763-8D38DF6CDE18}" type="presParOf" srcId="{5119D2E7-495B-46F2-950B-6F3FCA8F8361}" destId="{60BBC7C8-8D68-4C78-A060-AFDF0C45739B}" srcOrd="0" destOrd="0" presId="urn:microsoft.com/office/officeart/2009/3/layout/StepUpProcess"/>
    <dgm:cxn modelId="{9FAADF1D-8A78-4DBA-98A7-DF73095CD2A3}" type="presParOf" srcId="{5119D2E7-495B-46F2-950B-6F3FCA8F8361}" destId="{33FC7B4F-C9C2-4C79-AE3A-D939DF866D05}" srcOrd="1" destOrd="0" presId="urn:microsoft.com/office/officeart/2009/3/layout/StepUpProcess"/>
    <dgm:cxn modelId="{8C45699A-BE0F-4530-9F9C-D65F507975E6}" type="presParOf" srcId="{5119D2E7-495B-46F2-950B-6F3FCA8F8361}" destId="{2644393E-A772-4FAD-86F6-C4D79FE356B1}" srcOrd="2" destOrd="0" presId="urn:microsoft.com/office/officeart/2009/3/layout/StepUpProcess"/>
    <dgm:cxn modelId="{5F9505F5-8EA7-4DD5-B426-434077F62CD3}" type="presParOf" srcId="{B375D6FF-3F31-45C2-943A-47273443B1BF}" destId="{DC7E4A3C-CCA0-4FD8-B41E-31C8847D995C}" srcOrd="9" destOrd="0" presId="urn:microsoft.com/office/officeart/2009/3/layout/StepUpProcess"/>
    <dgm:cxn modelId="{A2053708-76B0-4258-8DF3-8EAE0A9394C7}" type="presParOf" srcId="{DC7E4A3C-CCA0-4FD8-B41E-31C8847D995C}" destId="{89168426-2B2F-4339-829B-A2230072EAE1}" srcOrd="0" destOrd="0" presId="urn:microsoft.com/office/officeart/2009/3/layout/StepUpProcess"/>
    <dgm:cxn modelId="{9CC199BE-AD9F-47F1-A100-723B33AEF592}" type="presParOf" srcId="{B375D6FF-3F31-45C2-943A-47273443B1BF}" destId="{34708338-C16F-4359-A5DD-128665EE234C}" srcOrd="10" destOrd="0" presId="urn:microsoft.com/office/officeart/2009/3/layout/StepUpProcess"/>
    <dgm:cxn modelId="{30B4C871-C7EA-4BD8-AC5D-748624DD135C}" type="presParOf" srcId="{34708338-C16F-4359-A5DD-128665EE234C}" destId="{99E5A63E-DC5F-4494-ACFE-9A7BAE49B2A5}" srcOrd="0" destOrd="0" presId="urn:microsoft.com/office/officeart/2009/3/layout/StepUpProcess"/>
    <dgm:cxn modelId="{16DEF28A-0DE1-4400-AF1E-C8F9BF511671}" type="presParOf" srcId="{34708338-C16F-4359-A5DD-128665EE234C}" destId="{86A1B1CE-6509-4951-AC23-196DE34EA909}" srcOrd="1" destOrd="0" presId="urn:microsoft.com/office/officeart/2009/3/layout/StepUpProcess"/>
    <dgm:cxn modelId="{30C5CE4C-9221-4029-83E0-4F599A8B420F}" type="presParOf" srcId="{34708338-C16F-4359-A5DD-128665EE234C}" destId="{E2BE5AE9-73C1-4626-8594-30ABE902BD7F}" srcOrd="2" destOrd="0" presId="urn:microsoft.com/office/officeart/2009/3/layout/StepUpProcess"/>
    <dgm:cxn modelId="{9CFF1ECE-5CB5-4674-9295-4B772F63C535}" type="presParOf" srcId="{B375D6FF-3F31-45C2-943A-47273443B1BF}" destId="{BF33EA8E-30EB-4C8D-B5A8-D80B2967E2AA}" srcOrd="11" destOrd="0" presId="urn:microsoft.com/office/officeart/2009/3/layout/StepUpProcess"/>
    <dgm:cxn modelId="{BCE5EE8E-2F50-4332-9207-D7E5E81515A6}" type="presParOf" srcId="{BF33EA8E-30EB-4C8D-B5A8-D80B2967E2AA}" destId="{27400F64-4C35-42C2-96AF-547ACC43988D}" srcOrd="0" destOrd="0" presId="urn:microsoft.com/office/officeart/2009/3/layout/StepUpProcess"/>
    <dgm:cxn modelId="{7F77DDBE-CD87-4E01-9301-C95621F1AA15}" type="presParOf" srcId="{B375D6FF-3F31-45C2-943A-47273443B1BF}" destId="{DD641D19-4A90-4D4D-AA7B-7FD1A42108A4}" srcOrd="12" destOrd="0" presId="urn:microsoft.com/office/officeart/2009/3/layout/StepUpProcess"/>
    <dgm:cxn modelId="{EB3B7214-471F-49EF-8EDB-F0A967D9E163}" type="presParOf" srcId="{DD641D19-4A90-4D4D-AA7B-7FD1A42108A4}" destId="{E23289A9-D292-4B54-BD5B-AB3971B14FB4}" srcOrd="0" destOrd="0" presId="urn:microsoft.com/office/officeart/2009/3/layout/StepUpProcess"/>
    <dgm:cxn modelId="{5CFC54B8-73E3-41AE-8C83-BF7ADC226A72}" type="presParOf" srcId="{DD641D19-4A90-4D4D-AA7B-7FD1A42108A4}" destId="{16B87087-10FC-491F-BDD4-012F445945AD}" srcOrd="1" destOrd="0" presId="urn:microsoft.com/office/officeart/2009/3/layout/StepUpProcess"/>
    <dgm:cxn modelId="{F5AB7C20-CDF5-4A69-806A-4D9F59F5E0F0}" type="presParOf" srcId="{DD641D19-4A90-4D4D-AA7B-7FD1A42108A4}" destId="{EC355500-0A3A-474E-9CB6-DA57370DA15B}" srcOrd="2" destOrd="0" presId="urn:microsoft.com/office/officeart/2009/3/layout/StepUpProcess"/>
    <dgm:cxn modelId="{ACD2ACF9-22EE-41A0-A9BF-A02C3A8EA9C8}" type="presParOf" srcId="{B375D6FF-3F31-45C2-943A-47273443B1BF}" destId="{3EE7592D-4E6D-43DC-9E34-074C05E5138D}" srcOrd="13" destOrd="0" presId="urn:microsoft.com/office/officeart/2009/3/layout/StepUpProcess"/>
    <dgm:cxn modelId="{25A00341-9B20-4B6E-8758-B541D44CBB0C}" type="presParOf" srcId="{3EE7592D-4E6D-43DC-9E34-074C05E5138D}" destId="{C4AFE80F-9BCC-4B01-B017-DAD3B007BCFC}" srcOrd="0" destOrd="0" presId="urn:microsoft.com/office/officeart/2009/3/layout/StepUpProcess"/>
    <dgm:cxn modelId="{5ECD1377-9CA6-449F-BBEB-004139FD4DB7}" type="presParOf" srcId="{B375D6FF-3F31-45C2-943A-47273443B1BF}" destId="{78772DDF-82AC-4353-A51D-3F412515D9F8}" srcOrd="14" destOrd="0" presId="urn:microsoft.com/office/officeart/2009/3/layout/StepUpProcess"/>
    <dgm:cxn modelId="{EB4DEFEB-DF02-4364-B428-88F1B5314346}" type="presParOf" srcId="{78772DDF-82AC-4353-A51D-3F412515D9F8}" destId="{139DAA74-FE52-4012-AC2E-8D3FE6880666}" srcOrd="0" destOrd="0" presId="urn:microsoft.com/office/officeart/2009/3/layout/StepUpProcess"/>
    <dgm:cxn modelId="{B37D6C57-5F45-4DC5-B827-98CEE102F255}" type="presParOf" srcId="{78772DDF-82AC-4353-A51D-3F412515D9F8}" destId="{3701F513-2AD3-4384-818D-090D9132FC2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FAC1-CDA8-4852-AB13-52579D378F97}">
      <dsp:nvSpPr>
        <dsp:cNvPr id="0" name=""/>
        <dsp:cNvSpPr/>
      </dsp:nvSpPr>
      <dsp:spPr>
        <a:xfrm rot="5400000">
          <a:off x="268258" y="3194175"/>
          <a:ext cx="790265" cy="1314983"/>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2E188-49F3-4588-ABF1-0D1757A65411}">
      <dsp:nvSpPr>
        <dsp:cNvPr id="0" name=""/>
        <dsp:cNvSpPr/>
      </dsp:nvSpPr>
      <dsp:spPr>
        <a:xfrm>
          <a:off x="136343" y="3587072"/>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Problem Identified</a:t>
          </a:r>
        </a:p>
      </dsp:txBody>
      <dsp:txXfrm>
        <a:off x="136343" y="3587072"/>
        <a:ext cx="1187174" cy="1040628"/>
      </dsp:txXfrm>
    </dsp:sp>
    <dsp:sp modelId="{5A2CD64A-514F-42E5-A0F9-7D9CF51085E4}">
      <dsp:nvSpPr>
        <dsp:cNvPr id="0" name=""/>
        <dsp:cNvSpPr/>
      </dsp:nvSpPr>
      <dsp:spPr>
        <a:xfrm>
          <a:off x="1099523" y="3097364"/>
          <a:ext cx="223995" cy="223995"/>
        </a:xfrm>
        <a:prstGeom prst="triangle">
          <a:avLst>
            <a:gd name="adj" fmla="val 100000"/>
          </a:avLst>
        </a:prstGeom>
        <a:solidFill>
          <a:schemeClr val="accent4">
            <a:hueOff val="700064"/>
            <a:satOff val="-2913"/>
            <a:lumOff val="686"/>
            <a:alphaOff val="0"/>
          </a:schemeClr>
        </a:solidFill>
        <a:ln w="12700" cap="flat" cmpd="sng" algn="ctr">
          <a:solidFill>
            <a:schemeClr val="accent4">
              <a:hueOff val="700064"/>
              <a:satOff val="-2913"/>
              <a:lumOff val="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08680-FF7B-48F3-9145-3E9A40CBFE46}">
      <dsp:nvSpPr>
        <dsp:cNvPr id="0" name=""/>
        <dsp:cNvSpPr/>
      </dsp:nvSpPr>
      <dsp:spPr>
        <a:xfrm rot="5400000">
          <a:off x="1721592" y="2834546"/>
          <a:ext cx="790265" cy="1314983"/>
        </a:xfrm>
        <a:prstGeom prst="corner">
          <a:avLst>
            <a:gd name="adj1" fmla="val 16120"/>
            <a:gd name="adj2" fmla="val 16110"/>
          </a:avLst>
        </a:prstGeom>
        <a:solidFill>
          <a:schemeClr val="accent4">
            <a:hueOff val="1400127"/>
            <a:satOff val="-5825"/>
            <a:lumOff val="1373"/>
            <a:alphaOff val="0"/>
          </a:schemeClr>
        </a:solidFill>
        <a:ln w="12700" cap="flat" cmpd="sng" algn="ctr">
          <a:solidFill>
            <a:schemeClr val="accent4">
              <a:hueOff val="1400127"/>
              <a:satOff val="-5825"/>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16766-8750-4D93-A5E5-3DA8EB4C1D7A}">
      <dsp:nvSpPr>
        <dsp:cNvPr id="0" name=""/>
        <dsp:cNvSpPr/>
      </dsp:nvSpPr>
      <dsp:spPr>
        <a:xfrm>
          <a:off x="1589677" y="3227443"/>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Research Questions</a:t>
          </a:r>
        </a:p>
      </dsp:txBody>
      <dsp:txXfrm>
        <a:off x="1589677" y="3227443"/>
        <a:ext cx="1187174" cy="1040628"/>
      </dsp:txXfrm>
    </dsp:sp>
    <dsp:sp modelId="{A192D073-9857-48DF-829B-72DFC63F418F}">
      <dsp:nvSpPr>
        <dsp:cNvPr id="0" name=""/>
        <dsp:cNvSpPr/>
      </dsp:nvSpPr>
      <dsp:spPr>
        <a:xfrm>
          <a:off x="2552856" y="2737735"/>
          <a:ext cx="223995" cy="223995"/>
        </a:xfrm>
        <a:prstGeom prst="triangle">
          <a:avLst>
            <a:gd name="adj" fmla="val 100000"/>
          </a:avLst>
        </a:prstGeom>
        <a:solidFill>
          <a:schemeClr val="accent4">
            <a:hueOff val="2100191"/>
            <a:satOff val="-8738"/>
            <a:lumOff val="2059"/>
            <a:alphaOff val="0"/>
          </a:schemeClr>
        </a:solidFill>
        <a:ln w="12700" cap="flat" cmpd="sng" algn="ctr">
          <a:solidFill>
            <a:schemeClr val="accent4">
              <a:hueOff val="2100191"/>
              <a:satOff val="-8738"/>
              <a:lumOff val="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177EC-158C-4DDC-9D57-CD1DDC64CD38}">
      <dsp:nvSpPr>
        <dsp:cNvPr id="0" name=""/>
        <dsp:cNvSpPr/>
      </dsp:nvSpPr>
      <dsp:spPr>
        <a:xfrm rot="5400000">
          <a:off x="3174925" y="2474917"/>
          <a:ext cx="790265" cy="1314983"/>
        </a:xfrm>
        <a:prstGeom prst="corner">
          <a:avLst>
            <a:gd name="adj1" fmla="val 16120"/>
            <a:gd name="adj2" fmla="val 16110"/>
          </a:avLst>
        </a:prstGeom>
        <a:solidFill>
          <a:schemeClr val="accent4">
            <a:hueOff val="2800255"/>
            <a:satOff val="-11651"/>
            <a:lumOff val="2745"/>
            <a:alphaOff val="0"/>
          </a:schemeClr>
        </a:solidFill>
        <a:ln w="12700" cap="flat" cmpd="sng" algn="ctr">
          <a:solidFill>
            <a:schemeClr val="accent4">
              <a:hueOff val="2800255"/>
              <a:satOff val="-11651"/>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1CF0E-76A0-4581-AC52-937F2B0883C2}">
      <dsp:nvSpPr>
        <dsp:cNvPr id="0" name=""/>
        <dsp:cNvSpPr/>
      </dsp:nvSpPr>
      <dsp:spPr>
        <a:xfrm>
          <a:off x="3043011" y="2867814"/>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Literature Review</a:t>
          </a:r>
        </a:p>
      </dsp:txBody>
      <dsp:txXfrm>
        <a:off x="3043011" y="2867814"/>
        <a:ext cx="1187174" cy="1040628"/>
      </dsp:txXfrm>
    </dsp:sp>
    <dsp:sp modelId="{F89B987A-8F3B-49EA-8FAF-1826462D4297}">
      <dsp:nvSpPr>
        <dsp:cNvPr id="0" name=""/>
        <dsp:cNvSpPr/>
      </dsp:nvSpPr>
      <dsp:spPr>
        <a:xfrm>
          <a:off x="4006190" y="2378107"/>
          <a:ext cx="223995" cy="223995"/>
        </a:xfrm>
        <a:prstGeom prst="triangle">
          <a:avLst>
            <a:gd name="adj" fmla="val 100000"/>
          </a:avLst>
        </a:prstGeom>
        <a:solidFill>
          <a:schemeClr val="accent4">
            <a:hueOff val="3500318"/>
            <a:satOff val="-14563"/>
            <a:lumOff val="3431"/>
            <a:alphaOff val="0"/>
          </a:schemeClr>
        </a:solidFill>
        <a:ln w="12700" cap="flat" cmpd="sng" algn="ctr">
          <a:solidFill>
            <a:schemeClr val="accent4">
              <a:hueOff val="3500318"/>
              <a:satOff val="-14563"/>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0CF2E-6ED2-4F36-A13C-62A81117466C}">
      <dsp:nvSpPr>
        <dsp:cNvPr id="0" name=""/>
        <dsp:cNvSpPr/>
      </dsp:nvSpPr>
      <dsp:spPr>
        <a:xfrm rot="5400000">
          <a:off x="4628259" y="2115288"/>
          <a:ext cx="790265" cy="1314983"/>
        </a:xfrm>
        <a:prstGeom prst="corner">
          <a:avLst>
            <a:gd name="adj1" fmla="val 16120"/>
            <a:gd name="adj2" fmla="val 16110"/>
          </a:avLst>
        </a:prstGeom>
        <a:solidFill>
          <a:schemeClr val="accent4">
            <a:hueOff val="4200382"/>
            <a:satOff val="-17476"/>
            <a:lumOff val="4118"/>
            <a:alphaOff val="0"/>
          </a:schemeClr>
        </a:solidFill>
        <a:ln w="12700" cap="flat" cmpd="sng" algn="ctr">
          <a:solidFill>
            <a:schemeClr val="accent4">
              <a:hueOff val="4200382"/>
              <a:satOff val="-17476"/>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DF5621-D957-4313-8AFB-29E262925C47}">
      <dsp:nvSpPr>
        <dsp:cNvPr id="0" name=""/>
        <dsp:cNvSpPr/>
      </dsp:nvSpPr>
      <dsp:spPr>
        <a:xfrm>
          <a:off x="4496344" y="2508185"/>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Research Method Design</a:t>
          </a:r>
        </a:p>
      </dsp:txBody>
      <dsp:txXfrm>
        <a:off x="4496344" y="2508185"/>
        <a:ext cx="1187174" cy="1040628"/>
      </dsp:txXfrm>
    </dsp:sp>
    <dsp:sp modelId="{03F5044D-DDA6-4AAE-B17A-BC34C5C0BB08}">
      <dsp:nvSpPr>
        <dsp:cNvPr id="0" name=""/>
        <dsp:cNvSpPr/>
      </dsp:nvSpPr>
      <dsp:spPr>
        <a:xfrm>
          <a:off x="5459523" y="2018478"/>
          <a:ext cx="223995" cy="223995"/>
        </a:xfrm>
        <a:prstGeom prst="triangle">
          <a:avLst>
            <a:gd name="adj" fmla="val 10000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BC7C8-8D68-4C78-A060-AFDF0C45739B}">
      <dsp:nvSpPr>
        <dsp:cNvPr id="0" name=""/>
        <dsp:cNvSpPr/>
      </dsp:nvSpPr>
      <dsp:spPr>
        <a:xfrm rot="5400000">
          <a:off x="6081593" y="1755660"/>
          <a:ext cx="790265" cy="1314983"/>
        </a:xfrm>
        <a:prstGeom prst="corner">
          <a:avLst>
            <a:gd name="adj1" fmla="val 16120"/>
            <a:gd name="adj2" fmla="val 16110"/>
          </a:avLst>
        </a:prstGeom>
        <a:solidFill>
          <a:schemeClr val="accent4">
            <a:hueOff val="5600509"/>
            <a:satOff val="-23301"/>
            <a:lumOff val="5490"/>
            <a:alphaOff val="0"/>
          </a:schemeClr>
        </a:solidFill>
        <a:ln w="12700" cap="flat" cmpd="sng" algn="ctr">
          <a:solidFill>
            <a:schemeClr val="accent4">
              <a:hueOff val="5600509"/>
              <a:satOff val="-23301"/>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C7B4F-C9C2-4C79-AE3A-D939DF866D05}">
      <dsp:nvSpPr>
        <dsp:cNvPr id="0" name=""/>
        <dsp:cNvSpPr/>
      </dsp:nvSpPr>
      <dsp:spPr>
        <a:xfrm>
          <a:off x="5949678" y="2148556"/>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IRB Approval (if applicable)</a:t>
          </a:r>
        </a:p>
      </dsp:txBody>
      <dsp:txXfrm>
        <a:off x="5949678" y="2148556"/>
        <a:ext cx="1187174" cy="1040628"/>
      </dsp:txXfrm>
    </dsp:sp>
    <dsp:sp modelId="{2644393E-A772-4FAD-86F6-C4D79FE356B1}">
      <dsp:nvSpPr>
        <dsp:cNvPr id="0" name=""/>
        <dsp:cNvSpPr/>
      </dsp:nvSpPr>
      <dsp:spPr>
        <a:xfrm>
          <a:off x="6912857" y="1658849"/>
          <a:ext cx="223995" cy="223995"/>
        </a:xfrm>
        <a:prstGeom prst="triangle">
          <a:avLst>
            <a:gd name="adj" fmla="val 100000"/>
          </a:avLst>
        </a:prstGeom>
        <a:solidFill>
          <a:schemeClr val="accent4">
            <a:hueOff val="6300572"/>
            <a:satOff val="-26214"/>
            <a:lumOff val="6177"/>
            <a:alphaOff val="0"/>
          </a:schemeClr>
        </a:solidFill>
        <a:ln w="12700" cap="flat" cmpd="sng" algn="ctr">
          <a:solidFill>
            <a:schemeClr val="accent4">
              <a:hueOff val="6300572"/>
              <a:satOff val="-26214"/>
              <a:lumOff val="6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5A63E-DC5F-4494-ACFE-9A7BAE49B2A5}">
      <dsp:nvSpPr>
        <dsp:cNvPr id="0" name=""/>
        <dsp:cNvSpPr/>
      </dsp:nvSpPr>
      <dsp:spPr>
        <a:xfrm rot="5400000">
          <a:off x="7534926" y="1396031"/>
          <a:ext cx="790265" cy="1314983"/>
        </a:xfrm>
        <a:prstGeom prst="corner">
          <a:avLst>
            <a:gd name="adj1" fmla="val 16120"/>
            <a:gd name="adj2" fmla="val 16110"/>
          </a:avLst>
        </a:prstGeom>
        <a:solidFill>
          <a:schemeClr val="accent4">
            <a:hueOff val="7000636"/>
            <a:satOff val="-29126"/>
            <a:lumOff val="6863"/>
            <a:alphaOff val="0"/>
          </a:schemeClr>
        </a:solidFill>
        <a:ln w="12700" cap="flat" cmpd="sng" algn="ctr">
          <a:solidFill>
            <a:schemeClr val="accent4">
              <a:hueOff val="7000636"/>
              <a:satOff val="-29126"/>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1B1CE-6509-4951-AC23-196DE34EA909}">
      <dsp:nvSpPr>
        <dsp:cNvPr id="0" name=""/>
        <dsp:cNvSpPr/>
      </dsp:nvSpPr>
      <dsp:spPr>
        <a:xfrm>
          <a:off x="7403011" y="1788928"/>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Data Collection</a:t>
          </a:r>
        </a:p>
      </dsp:txBody>
      <dsp:txXfrm>
        <a:off x="7403011" y="1788928"/>
        <a:ext cx="1187174" cy="1040628"/>
      </dsp:txXfrm>
    </dsp:sp>
    <dsp:sp modelId="{E2BE5AE9-73C1-4626-8594-30ABE902BD7F}">
      <dsp:nvSpPr>
        <dsp:cNvPr id="0" name=""/>
        <dsp:cNvSpPr/>
      </dsp:nvSpPr>
      <dsp:spPr>
        <a:xfrm>
          <a:off x="8366191" y="1299220"/>
          <a:ext cx="223995" cy="223995"/>
        </a:xfrm>
        <a:prstGeom prst="triangle">
          <a:avLst>
            <a:gd name="adj" fmla="val 100000"/>
          </a:avLst>
        </a:prstGeom>
        <a:solidFill>
          <a:schemeClr val="accent4">
            <a:hueOff val="7700699"/>
            <a:satOff val="-32039"/>
            <a:lumOff val="7549"/>
            <a:alphaOff val="0"/>
          </a:schemeClr>
        </a:solidFill>
        <a:ln w="12700" cap="flat" cmpd="sng" algn="ctr">
          <a:solidFill>
            <a:schemeClr val="accent4">
              <a:hueOff val="7700699"/>
              <a:satOff val="-32039"/>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289A9-D292-4B54-BD5B-AB3971B14FB4}">
      <dsp:nvSpPr>
        <dsp:cNvPr id="0" name=""/>
        <dsp:cNvSpPr/>
      </dsp:nvSpPr>
      <dsp:spPr>
        <a:xfrm rot="5400000">
          <a:off x="8988260" y="1036402"/>
          <a:ext cx="790265" cy="1314983"/>
        </a:xfrm>
        <a:prstGeom prst="corner">
          <a:avLst>
            <a:gd name="adj1" fmla="val 16120"/>
            <a:gd name="adj2" fmla="val 16110"/>
          </a:avLst>
        </a:prstGeom>
        <a:solidFill>
          <a:schemeClr val="accent4">
            <a:hueOff val="8400764"/>
            <a:satOff val="-34952"/>
            <a:lumOff val="8235"/>
            <a:alphaOff val="0"/>
          </a:schemeClr>
        </a:solidFill>
        <a:ln w="12700" cap="flat" cmpd="sng" algn="ctr">
          <a:solidFill>
            <a:schemeClr val="accent4">
              <a:hueOff val="8400764"/>
              <a:satOff val="-34952"/>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87087-10FC-491F-BDD4-012F445945AD}">
      <dsp:nvSpPr>
        <dsp:cNvPr id="0" name=""/>
        <dsp:cNvSpPr/>
      </dsp:nvSpPr>
      <dsp:spPr>
        <a:xfrm>
          <a:off x="8856345" y="1429299"/>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Data Analysis</a:t>
          </a:r>
        </a:p>
      </dsp:txBody>
      <dsp:txXfrm>
        <a:off x="8856345" y="1429299"/>
        <a:ext cx="1187174" cy="1040628"/>
      </dsp:txXfrm>
    </dsp:sp>
    <dsp:sp modelId="{EC355500-0A3A-474E-9CB6-DA57370DA15B}">
      <dsp:nvSpPr>
        <dsp:cNvPr id="0" name=""/>
        <dsp:cNvSpPr/>
      </dsp:nvSpPr>
      <dsp:spPr>
        <a:xfrm>
          <a:off x="9819524" y="939591"/>
          <a:ext cx="223995" cy="223995"/>
        </a:xfrm>
        <a:prstGeom prst="triangle">
          <a:avLst>
            <a:gd name="adj" fmla="val 100000"/>
          </a:avLst>
        </a:prstGeom>
        <a:solidFill>
          <a:schemeClr val="accent4">
            <a:hueOff val="9100827"/>
            <a:satOff val="-37864"/>
            <a:lumOff val="8922"/>
            <a:alphaOff val="0"/>
          </a:schemeClr>
        </a:solidFill>
        <a:ln w="12700" cap="flat" cmpd="sng" algn="ctr">
          <a:solidFill>
            <a:schemeClr val="accent4">
              <a:hueOff val="9100827"/>
              <a:satOff val="-37864"/>
              <a:lumOff val="8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DAA74-FE52-4012-AC2E-8D3FE6880666}">
      <dsp:nvSpPr>
        <dsp:cNvPr id="0" name=""/>
        <dsp:cNvSpPr/>
      </dsp:nvSpPr>
      <dsp:spPr>
        <a:xfrm rot="5400000">
          <a:off x="10441593" y="676773"/>
          <a:ext cx="790265" cy="1314983"/>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1F513-2AD3-4384-818D-090D9132FC2F}">
      <dsp:nvSpPr>
        <dsp:cNvPr id="0" name=""/>
        <dsp:cNvSpPr/>
      </dsp:nvSpPr>
      <dsp:spPr>
        <a:xfrm>
          <a:off x="10309678" y="1069670"/>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Write-Up</a:t>
          </a:r>
        </a:p>
      </dsp:txBody>
      <dsp:txXfrm>
        <a:off x="10309678" y="1069670"/>
        <a:ext cx="1187174" cy="104062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9D51E-434C-974A-9142-632C8BE79EE2}" type="datetimeFigureOut">
              <a:rPr lang="en-US" smtClean="0"/>
              <a:t>5/21/19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83925-F481-864B-8FF1-2AFC304706E1}" type="slidenum">
              <a:rPr lang="en-US" smtClean="0"/>
              <a:t>‹#›</a:t>
            </a:fld>
            <a:endParaRPr lang="en-US"/>
          </a:p>
        </p:txBody>
      </p:sp>
    </p:spTree>
    <p:extLst>
      <p:ext uri="{BB962C8B-B14F-4D97-AF65-F5344CB8AC3E}">
        <p14:creationId xmlns:p14="http://schemas.microsoft.com/office/powerpoint/2010/main" val="396710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a:t>
            </a:fld>
            <a:endParaRPr lang="en-US"/>
          </a:p>
        </p:txBody>
      </p:sp>
    </p:spTree>
    <p:extLst>
      <p:ext uri="{BB962C8B-B14F-4D97-AF65-F5344CB8AC3E}">
        <p14:creationId xmlns:p14="http://schemas.microsoft.com/office/powerpoint/2010/main" val="248019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Clr>
                <a:srgbClr val="1A71A6"/>
              </a:buClr>
              <a:buFont typeface="Arial" panose="020B0604020202020204" pitchFamily="34" charset="0"/>
              <a:buNone/>
            </a:pPr>
            <a:r>
              <a:rPr lang="en-US" dirty="0"/>
              <a:t>This table ranks the various reasons that the Fellows had for attending the RTI.</a:t>
            </a:r>
          </a:p>
          <a:p>
            <a:pPr marL="0" indent="0" algn="l">
              <a:buClr>
                <a:srgbClr val="1A71A6"/>
              </a:buClr>
              <a:buFont typeface="Arial" panose="020B0604020202020204" pitchFamily="34" charset="0"/>
              <a:buNone/>
            </a:pPr>
            <a:endParaRPr lang="en-US" dirty="0"/>
          </a:p>
          <a:p>
            <a:pPr marL="342900" lvl="0" indent="-342900" algn="l">
              <a:buClr>
                <a:srgbClr val="1A71A6"/>
              </a:buClr>
              <a:buFont typeface="Arial" panose="020B0604020202020204" pitchFamily="34" charset="0"/>
              <a:buChar char="•"/>
            </a:pPr>
            <a:r>
              <a:rPr lang="en-US" dirty="0"/>
              <a:t>All participants agreed or strongly agreed that the RTI will help them contribute to research and scholarship.</a:t>
            </a:r>
          </a:p>
          <a:p>
            <a:pPr marL="342900" lvl="0" indent="-342900" algn="l">
              <a:buClr>
                <a:srgbClr val="1A71A6"/>
              </a:buClr>
              <a:buFont typeface="Arial" panose="020B0604020202020204" pitchFamily="34" charset="0"/>
              <a:buChar char="•"/>
            </a:pPr>
            <a:endParaRPr lang="en-US" dirty="0"/>
          </a:p>
          <a:p>
            <a:pPr marL="342900" lvl="0" indent="-342900" algn="l">
              <a:buClr>
                <a:srgbClr val="1A71A6"/>
              </a:buClr>
              <a:buFont typeface="Arial" panose="020B0604020202020204" pitchFamily="34" charset="0"/>
              <a:buChar char="•"/>
            </a:pPr>
            <a:r>
              <a:rPr lang="en-US" dirty="0"/>
              <a:t>All participants agreed or strongly agreed that the RTI will increase the likelihood that they will conduct program evaluations and assessments.</a:t>
            </a:r>
          </a:p>
          <a:p>
            <a:pPr marL="342900" lvl="0" indent="-342900" algn="l">
              <a:buClr>
                <a:srgbClr val="1A71A6"/>
              </a:buClr>
              <a:buFont typeface="Arial" panose="020B0604020202020204" pitchFamily="34" charset="0"/>
              <a:buChar char="•"/>
            </a:pPr>
            <a:endParaRPr lang="en-US" dirty="0"/>
          </a:p>
          <a:p>
            <a:pPr marL="342900" lvl="0" indent="-342900" algn="l">
              <a:buClr>
                <a:srgbClr val="1A71A6"/>
              </a:buClr>
              <a:buFont typeface="Arial" panose="020B0604020202020204" pitchFamily="34" charset="0"/>
              <a:buChar char="•"/>
            </a:pPr>
            <a:r>
              <a:rPr lang="en-US" dirty="0"/>
              <a:t>Most participants agreed or strongly agreed with every reason listed.</a:t>
            </a:r>
          </a:p>
          <a:p>
            <a:pPr marL="342900" lvl="0" indent="-342900" algn="l">
              <a:buClr>
                <a:srgbClr val="1A71A6"/>
              </a:buClr>
              <a:buFont typeface="Arial" panose="020B0604020202020204" pitchFamily="34" charset="0"/>
              <a:buChar char="•"/>
            </a:pPr>
            <a:endParaRPr lang="en-US" dirty="0"/>
          </a:p>
          <a:p>
            <a:pPr marL="342900" lvl="0" indent="-342900" algn="l">
              <a:buClr>
                <a:srgbClr val="1A71A6"/>
              </a:buClr>
              <a:buFont typeface="Arial" panose="020B0604020202020204" pitchFamily="34" charset="0"/>
              <a:buChar char="•"/>
            </a:pPr>
            <a:r>
              <a:rPr lang="en-US" dirty="0"/>
              <a:t>The lowest ranked reason for attending was to support their tenure and/or promotion efforts.</a:t>
            </a:r>
          </a:p>
          <a:p>
            <a:pPr marL="628650" lvl="1" indent="-171450" algn="l">
              <a:buClr>
                <a:srgbClr val="1A71A6"/>
              </a:buClr>
              <a:buFont typeface="Arial"/>
              <a:buChar char="•"/>
            </a:pPr>
            <a:endParaRPr lang="en-US" dirty="0"/>
          </a:p>
          <a:p>
            <a:r>
              <a:rPr lang="en-US" dirty="0"/>
              <a:t>---------------------------------------------------------------------------</a:t>
            </a:r>
          </a:p>
          <a:p>
            <a:endParaRPr lang="en-US" dirty="0"/>
          </a:p>
          <a:p>
            <a:endParaRPr lang="en-US" dirty="0"/>
          </a:p>
          <a:p>
            <a:r>
              <a:rPr lang="en-US" dirty="0"/>
              <a:t>NEXT</a:t>
            </a:r>
            <a:r>
              <a:rPr lang="en-US" baseline="0" dirty="0"/>
              <a:t> SLIDE</a:t>
            </a:r>
          </a:p>
          <a:p>
            <a:endParaRPr lang="en-US" baseline="0"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10</a:t>
            </a:fld>
            <a:endParaRPr lang="en-US"/>
          </a:p>
        </p:txBody>
      </p:sp>
    </p:spTree>
    <p:extLst>
      <p:ext uri="{BB962C8B-B14F-4D97-AF65-F5344CB8AC3E}">
        <p14:creationId xmlns:p14="http://schemas.microsoft.com/office/powerpoint/2010/main" val="150433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11</a:t>
            </a:fld>
            <a:endParaRPr lang="en-US"/>
          </a:p>
        </p:txBody>
      </p:sp>
    </p:spTree>
    <p:extLst>
      <p:ext uri="{BB962C8B-B14F-4D97-AF65-F5344CB8AC3E}">
        <p14:creationId xmlns:p14="http://schemas.microsoft.com/office/powerpoint/2010/main" val="273484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12</a:t>
            </a:fld>
            <a:endParaRPr lang="en-US"/>
          </a:p>
        </p:txBody>
      </p:sp>
    </p:spTree>
    <p:extLst>
      <p:ext uri="{BB962C8B-B14F-4D97-AF65-F5344CB8AC3E}">
        <p14:creationId xmlns:p14="http://schemas.microsoft.com/office/powerpoint/2010/main" val="312845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lumMod val="60000"/>
                    <a:lumOff val="40000"/>
                  </a:schemeClr>
                </a:solidFill>
              </a:rPr>
              <a:t>The majority </a:t>
            </a:r>
            <a:r>
              <a:rPr lang="en-US" dirty="0"/>
              <a:t>of the fellows found that the workshop was excellent or good, and as seen from the previous slide, almost all of the areas had a median rating of “5” (excellent) or “4” (good), except for the housing.  In the fellows’ opinion, the RTI/library services &amp; staff, curriculum quality, effectiveness of instructors, discussions &amp; activities, and lectures &amp; presentations were excellent.</a:t>
            </a:r>
          </a:p>
          <a:p>
            <a:endParaRPr lang="en-US" dirty="0"/>
          </a:p>
          <a:p>
            <a:r>
              <a:rPr lang="en-US" dirty="0"/>
              <a:t>The post-workshop survey was discussed among the RTI team to make improvements for the 2019 workshop, including:</a:t>
            </a:r>
          </a:p>
          <a:p>
            <a:r>
              <a:rPr lang="en-US" dirty="0"/>
              <a:t>-Eliminating the Creswell text and adding more supplemental readings</a:t>
            </a:r>
          </a:p>
          <a:p>
            <a:r>
              <a:rPr lang="en-US" dirty="0"/>
              <a:t>-Adjusted pre-Institute work by cutting down on the amount of reading and including more video lectures</a:t>
            </a:r>
          </a:p>
          <a:p>
            <a:r>
              <a:rPr lang="en-US" dirty="0"/>
              <a:t>-Adjusted mentoring by including a pre-Institute mentor meeting</a:t>
            </a:r>
          </a:p>
          <a:p>
            <a:r>
              <a:rPr lang="en-US" dirty="0"/>
              <a:t>-Adjusted accommodations – participants will stay in a newer residence hall adjacent to dining and shops</a:t>
            </a:r>
          </a:p>
          <a:p>
            <a:r>
              <a:rPr lang="en-US" dirty="0"/>
              <a:t>-Planned an evening social outing/event for fellows and faculty</a:t>
            </a:r>
          </a:p>
          <a:p>
            <a:endParaRPr lang="en-US" dirty="0"/>
          </a:p>
          <a:p>
            <a:r>
              <a:rPr lang="en-US" dirty="0"/>
              <a:t>Comments from the fellows’ indicate that they made lifelong connections with colleagues and enjoyed spending an entire week immersed in research.</a:t>
            </a:r>
          </a:p>
        </p:txBody>
      </p:sp>
      <p:sp>
        <p:nvSpPr>
          <p:cNvPr id="4" name="Slide Number Placeholder 3"/>
          <p:cNvSpPr>
            <a:spLocks noGrp="1"/>
          </p:cNvSpPr>
          <p:nvPr>
            <p:ph type="sldNum" sz="quarter" idx="10"/>
          </p:nvPr>
        </p:nvSpPr>
        <p:spPr/>
        <p:txBody>
          <a:bodyPr/>
          <a:lstStyle/>
          <a:p>
            <a:fld id="{28B83925-F481-864B-8FF1-2AFC304706E1}" type="slidenum">
              <a:rPr lang="en-US" smtClean="0"/>
              <a:t>13</a:t>
            </a:fld>
            <a:endParaRPr lang="en-US"/>
          </a:p>
        </p:txBody>
      </p:sp>
    </p:spTree>
    <p:extLst>
      <p:ext uri="{BB962C8B-B14F-4D97-AF65-F5344CB8AC3E}">
        <p14:creationId xmlns:p14="http://schemas.microsoft.com/office/powerpoint/2010/main" val="424078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pre-and post-assessment surveys were based on the Librarian Research Confidence Scale by </a:t>
            </a:r>
            <a:r>
              <a:rPr lang="en-US" dirty="0" err="1"/>
              <a:t>Brancolini</a:t>
            </a:r>
            <a:r>
              <a:rPr lang="en-US" dirty="0"/>
              <a:t> &amp; Kennedy used for the IRDL participants, and the fellows were asked to rate 26 items relating to research skills on a Likert scale from </a:t>
            </a:r>
            <a:r>
              <a:rPr lang="en-US" sz="1200" b="0" dirty="0"/>
              <a:t>5: Very Confident; 4 Confident; 3 Moderately Confident; 2 Slightly Confident; and 1 Not At All Confident.</a:t>
            </a:r>
            <a:endParaRPr lang="en-US" dirty="0"/>
          </a:p>
          <a:p>
            <a:endParaRPr lang="en-US" dirty="0"/>
          </a:p>
          <a:p>
            <a:r>
              <a:rPr lang="en-US" dirty="0"/>
              <a:t>The pre-assessment survey was sent out 9 weeks prior to the RTI workshop and the post-assessment survey was sent out 4 weeks after the RTI workshop.  We analyzed the data using the Wilcoxon Signed Ranks Test to determine if there was statistically significant difference in the self-reported research confidence before and after the workshop, and the results are presented in the following slides.</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14</a:t>
            </a:fld>
            <a:endParaRPr lang="en-US"/>
          </a:p>
        </p:txBody>
      </p:sp>
    </p:spTree>
    <p:extLst>
      <p:ext uri="{BB962C8B-B14F-4D97-AF65-F5344CB8AC3E}">
        <p14:creationId xmlns:p14="http://schemas.microsoft.com/office/powerpoint/2010/main" val="374096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15</a:t>
            </a:fld>
            <a:endParaRPr lang="en-US"/>
          </a:p>
        </p:txBody>
      </p:sp>
    </p:spTree>
    <p:extLst>
      <p:ext uri="{BB962C8B-B14F-4D97-AF65-F5344CB8AC3E}">
        <p14:creationId xmlns:p14="http://schemas.microsoft.com/office/powerpoint/2010/main" val="886888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16</a:t>
            </a:fld>
            <a:endParaRPr lang="en-US"/>
          </a:p>
        </p:txBody>
      </p:sp>
    </p:spTree>
    <p:extLst>
      <p:ext uri="{BB962C8B-B14F-4D97-AF65-F5344CB8AC3E}">
        <p14:creationId xmlns:p14="http://schemas.microsoft.com/office/powerpoint/2010/main" val="326895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17</a:t>
            </a:fld>
            <a:endParaRPr lang="en-US"/>
          </a:p>
        </p:txBody>
      </p:sp>
    </p:spTree>
    <p:extLst>
      <p:ext uri="{BB962C8B-B14F-4D97-AF65-F5344CB8AC3E}">
        <p14:creationId xmlns:p14="http://schemas.microsoft.com/office/powerpoint/2010/main" val="4075518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Clr>
                <a:srgbClr val="1A71A6"/>
              </a:buClr>
              <a:buFont typeface="Arial" panose="020B0604020202020204" pitchFamily="34" charset="0"/>
              <a:buNone/>
            </a:pPr>
            <a:r>
              <a:rPr lang="en-US" dirty="0"/>
              <a:t>Not surprisingly, the median rating of the fellows’ research confidence was highest on items related to literature searching before and after the workshop.</a:t>
            </a:r>
          </a:p>
          <a:p>
            <a:pPr marL="342900" indent="-342900" algn="l">
              <a:buClr>
                <a:srgbClr val="1A71A6"/>
              </a:buClr>
              <a:buFont typeface="Arial" panose="020B0604020202020204" pitchFamily="34" charset="0"/>
              <a:buChar char="•"/>
            </a:pPr>
            <a:endParaRPr lang="en-US" dirty="0"/>
          </a:p>
          <a:p>
            <a:pPr marL="0" indent="0" algn="l">
              <a:buClr>
                <a:srgbClr val="1A71A6"/>
              </a:buClr>
              <a:buFont typeface="Arial" panose="020B0604020202020204" pitchFamily="34" charset="0"/>
              <a:buNone/>
            </a:pPr>
            <a:r>
              <a:rPr lang="en-US" dirty="0"/>
              <a:t>The median rating of the fellows’ research confidence increased by two points on 9 items:</a:t>
            </a:r>
          </a:p>
          <a:p>
            <a:pPr marL="228600" indent="-228600" algn="l">
              <a:buClr>
                <a:srgbClr val="1A71A6"/>
              </a:buClr>
              <a:buFont typeface="Arial" panose="020B0604020202020204" pitchFamily="34" charset="0"/>
              <a:buAutoNum type="arabicPeriod"/>
            </a:pPr>
            <a:r>
              <a:rPr lang="en-US" dirty="0"/>
              <a:t>Developing plan and timeline for my study.</a:t>
            </a:r>
          </a:p>
          <a:p>
            <a:pPr marL="228600" indent="-228600" algn="l">
              <a:buClr>
                <a:srgbClr val="1A71A6"/>
              </a:buClr>
              <a:buFont typeface="Arial" panose="020B0604020202020204" pitchFamily="34" charset="0"/>
              <a:buAutoNum type="arabicPeriod"/>
            </a:pPr>
            <a:r>
              <a:rPr lang="en-US" sz="1200" kern="1200" dirty="0">
                <a:solidFill>
                  <a:schemeClr val="dk1"/>
                </a:solidFill>
                <a:effectLst/>
                <a:latin typeface="+mn-lt"/>
                <a:ea typeface="+mn-ea"/>
                <a:cs typeface="+mn-cs"/>
              </a:rPr>
              <a:t>Using a theoretical framework to inform the research design of your study.</a:t>
            </a:r>
          </a:p>
          <a:p>
            <a:pPr marL="228600" indent="-228600" algn="l">
              <a:buClr>
                <a:srgbClr val="1A71A6"/>
              </a:buClr>
              <a:buFont typeface="Arial" panose="020B0604020202020204" pitchFamily="34" charset="0"/>
              <a:buAutoNum type="arabicPeriod"/>
            </a:pPr>
            <a:r>
              <a:rPr lang="en-US" sz="1200" kern="1200" dirty="0">
                <a:solidFill>
                  <a:schemeClr val="dk1"/>
                </a:solidFill>
                <a:effectLst/>
                <a:latin typeface="+mn-lt"/>
                <a:ea typeface="+mn-ea"/>
                <a:cs typeface="+mn-cs"/>
              </a:rPr>
              <a:t>Determining which members of a population to include in your study. </a:t>
            </a:r>
          </a:p>
          <a:p>
            <a:pPr marL="228600" indent="-228600" algn="l">
              <a:buClr>
                <a:srgbClr val="1A71A6"/>
              </a:buClr>
              <a:buFont typeface="Arial" panose="020B0604020202020204" pitchFamily="34" charset="0"/>
              <a:buAutoNum type="arabicPeriod"/>
            </a:pPr>
            <a:r>
              <a:rPr lang="en-US" sz="1200" kern="1200" dirty="0">
                <a:solidFill>
                  <a:schemeClr val="dk1"/>
                </a:solidFill>
                <a:effectLst/>
                <a:latin typeface="+mn-lt"/>
                <a:ea typeface="+mn-ea"/>
                <a:cs typeface="+mn-cs"/>
              </a:rPr>
              <a:t>Knowing how to design an interview.</a:t>
            </a:r>
          </a:p>
          <a:p>
            <a:pPr marL="228600" indent="-228600" algn="l">
              <a:buClr>
                <a:srgbClr val="1A71A6"/>
              </a:buClr>
              <a:buFont typeface="Arial" panose="020B0604020202020204" pitchFamily="34" charset="0"/>
              <a:buAutoNum type="arabicPeriod"/>
            </a:pPr>
            <a:r>
              <a:rPr lang="en-US" sz="1200" kern="1200" dirty="0">
                <a:solidFill>
                  <a:schemeClr val="dk1"/>
                </a:solidFill>
                <a:effectLst/>
                <a:latin typeface="+mn-lt"/>
                <a:ea typeface="+mn-ea"/>
                <a:cs typeface="+mn-cs"/>
              </a:rPr>
              <a:t>Knowing how to conduct an interview.</a:t>
            </a:r>
          </a:p>
          <a:p>
            <a:pPr marL="228600" indent="-228600" algn="l">
              <a:buClr>
                <a:srgbClr val="1A71A6"/>
              </a:buClr>
              <a:buFont typeface="Arial" panose="020B0604020202020204" pitchFamily="34" charset="0"/>
              <a:buAutoNum type="arabicPeriod"/>
            </a:pPr>
            <a:r>
              <a:rPr lang="en-US" sz="1200" kern="1200" dirty="0">
                <a:solidFill>
                  <a:schemeClr val="dk1"/>
                </a:solidFill>
                <a:effectLst/>
                <a:latin typeface="+mn-lt"/>
                <a:ea typeface="+mn-ea"/>
                <a:cs typeface="+mn-cs"/>
              </a:rPr>
              <a:t>Knowing how to design a survey. </a:t>
            </a:r>
          </a:p>
          <a:p>
            <a:pPr marL="228600" indent="-228600" algn="l">
              <a:buClr>
                <a:srgbClr val="1A71A6"/>
              </a:buClr>
              <a:buFont typeface="Arial" panose="020B0604020202020204" pitchFamily="34" charset="0"/>
              <a:buAutoNum type="arabicPeriod"/>
            </a:pPr>
            <a:r>
              <a:rPr lang="en-US" sz="1200" kern="1200" dirty="0">
                <a:solidFill>
                  <a:schemeClr val="dk1"/>
                </a:solidFill>
                <a:effectLst/>
                <a:latin typeface="+mn-lt"/>
                <a:ea typeface="+mn-ea"/>
                <a:cs typeface="+mn-cs"/>
              </a:rPr>
              <a:t>Knowing what method of data analysis you would use for your study.</a:t>
            </a:r>
          </a:p>
          <a:p>
            <a:pPr marL="228600" indent="-228600" algn="l">
              <a:buClr>
                <a:srgbClr val="1A71A6"/>
              </a:buClr>
              <a:buFont typeface="Arial" panose="020B0604020202020204" pitchFamily="34" charset="0"/>
              <a:buAutoNum type="arabicPeriod"/>
            </a:pPr>
            <a:r>
              <a:rPr lang="en-US" sz="1200" kern="1200" dirty="0">
                <a:solidFill>
                  <a:schemeClr val="dk1"/>
                </a:solidFill>
                <a:effectLst/>
                <a:latin typeface="+mn-lt"/>
                <a:ea typeface="+mn-ea"/>
                <a:cs typeface="+mn-cs"/>
              </a:rPr>
              <a:t>Knowing what type of assistance you might need to undertake data analysis (e.g., data/statistics consulting, transcription, software).</a:t>
            </a:r>
          </a:p>
          <a:p>
            <a:pPr marL="228600" indent="-228600" algn="l">
              <a:buClr>
                <a:srgbClr val="1A71A6"/>
              </a:buClr>
              <a:buFont typeface="Arial" panose="020B0604020202020204" pitchFamily="34" charset="0"/>
              <a:buAutoNum type="arabicPeriod"/>
            </a:pPr>
            <a:r>
              <a:rPr lang="en-US" sz="1200" kern="1200" dirty="0">
                <a:solidFill>
                  <a:schemeClr val="dk1"/>
                </a:solidFill>
                <a:effectLst/>
                <a:latin typeface="+mn-lt"/>
                <a:ea typeface="+mn-ea"/>
                <a:cs typeface="+mn-cs"/>
              </a:rPr>
              <a:t>Knowing how to code qualitative data to identify themes and sub-themes. </a:t>
            </a:r>
          </a:p>
          <a:p>
            <a:pPr marL="0" indent="0" algn="l">
              <a:buClr>
                <a:srgbClr val="1A71A6"/>
              </a:buClr>
              <a:buFont typeface="Arial" panose="020B0604020202020204" pitchFamily="34" charset="0"/>
              <a:buNone/>
            </a:pPr>
            <a:endParaRPr lang="en-US" sz="1200" kern="1200" dirty="0">
              <a:solidFill>
                <a:schemeClr val="dk1"/>
              </a:solidFill>
              <a:effectLst/>
              <a:latin typeface="+mn-lt"/>
              <a:ea typeface="+mn-ea"/>
              <a:cs typeface="+mn-cs"/>
            </a:endParaRPr>
          </a:p>
          <a:p>
            <a:pPr marL="0" indent="0" algn="l">
              <a:buClr>
                <a:srgbClr val="1A71A6"/>
              </a:buClr>
              <a:buFont typeface="Arial" panose="020B0604020202020204" pitchFamily="34" charset="0"/>
              <a:buNone/>
            </a:pPr>
            <a:r>
              <a:rPr lang="en-US" sz="1200" kern="1200" dirty="0">
                <a:solidFill>
                  <a:schemeClr val="dk1"/>
                </a:solidFill>
                <a:effectLst/>
                <a:latin typeface="+mn-lt"/>
                <a:ea typeface="+mn-ea"/>
                <a:cs typeface="+mn-cs"/>
              </a:rPr>
              <a:t>Activities on developing a research plan, designing surveys, and conducting interviews could be the reason for the increase in those areas.  Additionally, many of the fellows rated their confidence in theoretical frameworks as low prior to the workshop, but the lecture and activity on this topic helped to increase their confidence. </a:t>
            </a:r>
          </a:p>
          <a:p>
            <a:pPr marL="0" indent="0" algn="l">
              <a:buClr>
                <a:srgbClr val="1A71A6"/>
              </a:buClr>
              <a:buFont typeface="Arial" panose="020B0604020202020204" pitchFamily="34" charset="0"/>
              <a:buNone/>
            </a:pPr>
            <a:endParaRPr lang="en-US" sz="1200" kern="1200" dirty="0">
              <a:solidFill>
                <a:schemeClr val="dk1"/>
              </a:solidFill>
              <a:effectLst/>
              <a:latin typeface="+mn-lt"/>
              <a:ea typeface="+mn-ea"/>
              <a:cs typeface="+mn-cs"/>
            </a:endParaRPr>
          </a:p>
          <a:p>
            <a:pPr marL="0" indent="0" algn="l">
              <a:buClr>
                <a:srgbClr val="1A71A6"/>
              </a:buClr>
              <a:buFont typeface="Arial" panose="020B0604020202020204" pitchFamily="34" charset="0"/>
              <a:buNone/>
            </a:pPr>
            <a:r>
              <a:rPr lang="en-US" sz="1200" kern="1200" dirty="0">
                <a:solidFill>
                  <a:schemeClr val="dk1"/>
                </a:solidFill>
                <a:effectLst/>
                <a:latin typeface="+mn-lt"/>
                <a:ea typeface="+mn-ea"/>
                <a:cs typeface="+mn-cs"/>
              </a:rPr>
              <a:t>The survey results helped the RTI team to focus on areas where we would like to increase the fellows’ confidence even more, such as:</a:t>
            </a:r>
          </a:p>
          <a:p>
            <a:pPr marL="171450" indent="-171450" algn="l">
              <a:buClr>
                <a:srgbClr val="1A71A6"/>
              </a:buClr>
              <a:buFont typeface="Arial" panose="020B0604020202020204" pitchFamily="34" charset="0"/>
              <a:buChar char="•"/>
            </a:pPr>
            <a:r>
              <a:rPr lang="en-US" sz="1200" kern="1200" dirty="0">
                <a:solidFill>
                  <a:schemeClr val="dk1"/>
                </a:solidFill>
                <a:effectLst/>
                <a:latin typeface="+mn-lt"/>
                <a:ea typeface="+mn-ea"/>
                <a:cs typeface="+mn-cs"/>
              </a:rPr>
              <a:t>included new hands-on activities on quantitative and qualitative data analysis</a:t>
            </a:r>
          </a:p>
          <a:p>
            <a:pPr marL="171450" indent="-171450" algn="l">
              <a:buClr>
                <a:srgbClr val="1A71A6"/>
              </a:buClr>
              <a:buFont typeface="Arial" panose="020B0604020202020204" pitchFamily="34" charset="0"/>
              <a:buChar char="•"/>
            </a:pPr>
            <a:r>
              <a:rPr lang="en-US" sz="1200" kern="1200" dirty="0">
                <a:solidFill>
                  <a:schemeClr val="dk1"/>
                </a:solidFill>
                <a:effectLst/>
                <a:latin typeface="+mn-lt"/>
                <a:ea typeface="+mn-ea"/>
                <a:cs typeface="+mn-cs"/>
              </a:rPr>
              <a:t>reduced amount of content on lit reviews</a:t>
            </a:r>
          </a:p>
          <a:p>
            <a:pPr marL="171450" indent="-171450" algn="l">
              <a:buClr>
                <a:srgbClr val="1A71A6"/>
              </a:buClr>
              <a:buFont typeface="Arial" panose="020B0604020202020204" pitchFamily="34" charset="0"/>
              <a:buChar char="•"/>
            </a:pPr>
            <a:r>
              <a:rPr lang="en-US" sz="1200" kern="1200" dirty="0">
                <a:solidFill>
                  <a:schemeClr val="dk1"/>
                </a:solidFill>
                <a:effectLst/>
                <a:latin typeface="+mn-lt"/>
                <a:ea typeface="+mn-ea"/>
                <a:cs typeface="+mn-cs"/>
              </a:rPr>
              <a:t>moved lecture-based content (lit review, research data management, research dissemination) to online prework to allow for more workshop activities for activities that scored “slightly confident” in the survey</a:t>
            </a:r>
          </a:p>
          <a:p>
            <a:pPr marL="228600" indent="-228600" algn="l">
              <a:buClr>
                <a:srgbClr val="1A71A6"/>
              </a:buClr>
              <a:buFont typeface="Arial" panose="020B0604020202020204" pitchFamily="34" charset="0"/>
              <a:buAutoNum type="arabicPeriod"/>
            </a:pPr>
            <a:endParaRPr lang="en-US" sz="1200" kern="1200" dirty="0">
              <a:solidFill>
                <a:schemeClr val="dk1"/>
              </a:solidFill>
              <a:effectLst/>
              <a:latin typeface="+mn-lt"/>
              <a:ea typeface="+mn-ea"/>
              <a:cs typeface="+mn-cs"/>
            </a:endParaRPr>
          </a:p>
          <a:p>
            <a:pPr marL="0" indent="0" algn="l">
              <a:buClr>
                <a:srgbClr val="1A71A6"/>
              </a:buClr>
              <a:buFont typeface="Arial" panose="020B0604020202020204" pitchFamily="34" charset="0"/>
              <a:buNone/>
            </a:pPr>
            <a:endParaRPr lang="en-US" sz="1200" kern="1200" dirty="0">
              <a:solidFill>
                <a:schemeClr val="dk1"/>
              </a:solidFill>
              <a:effectLst/>
              <a:latin typeface="+mn-lt"/>
              <a:ea typeface="+mn-ea"/>
              <a:cs typeface="+mn-cs"/>
            </a:endParaRPr>
          </a:p>
          <a:p>
            <a:pPr marL="228600" indent="-228600" algn="l">
              <a:buClr>
                <a:srgbClr val="1A71A6"/>
              </a:buClr>
              <a:buFont typeface="Arial" panose="020B0604020202020204" pitchFamily="34" charset="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18</a:t>
            </a:fld>
            <a:endParaRPr lang="en-US"/>
          </a:p>
        </p:txBody>
      </p:sp>
    </p:spTree>
    <p:extLst>
      <p:ext uri="{BB962C8B-B14F-4D97-AF65-F5344CB8AC3E}">
        <p14:creationId xmlns:p14="http://schemas.microsoft.com/office/powerpoint/2010/main" val="304259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t>
            </a:r>
            <a:r>
              <a:rPr lang="en-US" dirty="0"/>
              <a:t>he third quarter reports submitted by the RTI 2018 fellows on April 15, 2019 were analyzed to establish their current progress on their project. </a:t>
            </a:r>
          </a:p>
          <a:p>
            <a:endParaRPr lang="en-US" dirty="0"/>
          </a:p>
          <a:p>
            <a:r>
              <a:rPr lang="en-US" dirty="0"/>
              <a:t>7 out of 20 (35%) have completed their data analysis and are preparing manuscripts for submission to journals.</a:t>
            </a:r>
          </a:p>
          <a:p>
            <a:endParaRPr lang="en-US" dirty="0"/>
          </a:p>
          <a:p>
            <a:r>
              <a:rPr lang="en-US" dirty="0"/>
              <a:t>12 out of 20 (60%) have completed IRB approvals and data collection and are currently analyzing results.</a:t>
            </a:r>
          </a:p>
          <a:p>
            <a:endParaRPr lang="en-US" dirty="0"/>
          </a:p>
          <a:p>
            <a:r>
              <a:rPr lang="en-US" dirty="0"/>
              <a:t>We were very pleased to see that almost all of the fellows submitted e-posters for MLA 2019, and they presented brief ignite talks about their research projects to garner interest in their work.</a:t>
            </a:r>
          </a:p>
          <a:p>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19</a:t>
            </a:fld>
            <a:endParaRPr lang="en-US"/>
          </a:p>
        </p:txBody>
      </p:sp>
    </p:spTree>
    <p:extLst>
      <p:ext uri="{BB962C8B-B14F-4D97-AF65-F5344CB8AC3E}">
        <p14:creationId xmlns:p14="http://schemas.microsoft.com/office/powerpoint/2010/main" val="245639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Welcome and thank you for coming.</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I am Susan Lessick, RTI Project Director, and I am here today with Jodi Philbrick, who is one of the main instructors of the RTI program.</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We are going to discuss the newly launched MLA RTI program, which is a research training program that provides professional development and support for health sciences librarians who want to improve their research skills and increase their research output. </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presentation will give you some background information and then focus</a:t>
            </a:r>
            <a:r>
              <a:rPr lang="en-US" dirty="0"/>
              <a:t> on assessment activities for the</a:t>
            </a:r>
            <a:r>
              <a:rPr lang="en-US" baseline="0" dirty="0"/>
              <a: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evaluations will help us determine areas of achievement as well as areas that need additional focus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a:t>
            </a:r>
          </a:p>
        </p:txBody>
      </p:sp>
      <p:sp>
        <p:nvSpPr>
          <p:cNvPr id="4" name="Slide Number Placeholder 3"/>
          <p:cNvSpPr>
            <a:spLocks noGrp="1"/>
          </p:cNvSpPr>
          <p:nvPr>
            <p:ph type="sldNum" sz="quarter" idx="10"/>
          </p:nvPr>
        </p:nvSpPr>
        <p:spPr/>
        <p:txBody>
          <a:bodyPr/>
          <a:lstStyle/>
          <a:p>
            <a:fld id="{28B83925-F481-864B-8FF1-2AFC304706E1}" type="slidenum">
              <a:rPr lang="en-US" smtClean="0"/>
              <a:t>2</a:t>
            </a:fld>
            <a:endParaRPr lang="en-US"/>
          </a:p>
        </p:txBody>
      </p:sp>
    </p:spTree>
    <p:extLst>
      <p:ext uri="{BB962C8B-B14F-4D97-AF65-F5344CB8AC3E}">
        <p14:creationId xmlns:p14="http://schemas.microsoft.com/office/powerpoint/2010/main" val="40356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reviewed the third quarter reports (submitted by the RTI 2018 fellows on April 15, 2019) to identify RTI impacts on the Fellows’ professional activities and their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data provides some quantitative evidence that RTI training positively impacted Fellows’ professional relationships, built influence with user communities, and enhanced library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interesting to note that in one instance a Fellow’s research project created new research policies and procedures that were implemented throughout their hospital.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20</a:t>
            </a:fld>
            <a:endParaRPr lang="en-US"/>
          </a:p>
        </p:txBody>
      </p:sp>
    </p:spTree>
    <p:extLst>
      <p:ext uri="{BB962C8B-B14F-4D97-AF65-F5344CB8AC3E}">
        <p14:creationId xmlns:p14="http://schemas.microsoft.com/office/powerpoint/2010/main" val="4251486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21</a:t>
            </a:fld>
            <a:endParaRPr lang="en-US"/>
          </a:p>
        </p:txBody>
      </p:sp>
    </p:spTree>
    <p:extLst>
      <p:ext uri="{BB962C8B-B14F-4D97-AF65-F5344CB8AC3E}">
        <p14:creationId xmlns:p14="http://schemas.microsoft.com/office/powerpoint/2010/main" val="3303938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22</a:t>
            </a:fld>
            <a:endParaRPr lang="en-US"/>
          </a:p>
        </p:txBody>
      </p:sp>
    </p:spTree>
    <p:extLst>
      <p:ext uri="{BB962C8B-B14F-4D97-AF65-F5344CB8AC3E}">
        <p14:creationId xmlns:p14="http://schemas.microsoft.com/office/powerpoint/2010/main" val="3195110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23</a:t>
            </a:fld>
            <a:endParaRPr lang="en-US"/>
          </a:p>
        </p:txBody>
      </p:sp>
    </p:spTree>
    <p:extLst>
      <p:ext uri="{BB962C8B-B14F-4D97-AF65-F5344CB8AC3E}">
        <p14:creationId xmlns:p14="http://schemas.microsoft.com/office/powerpoint/2010/main" val="2589204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RTI website is the central place where we highlight the work of the Institute and the research activities of the Fellows.</a:t>
            </a:r>
          </a:p>
          <a:p>
            <a:endParaRPr lang="en-US" dirty="0"/>
          </a:p>
          <a:p>
            <a:r>
              <a:rPr lang="en-US" dirty="0"/>
              <a:t>I hope you get a chance to visit the site to learn more about the RTI program.</a:t>
            </a:r>
          </a:p>
          <a:p>
            <a:endParaRPr lang="en-US" dirty="0"/>
          </a:p>
          <a:p>
            <a:r>
              <a:rPr lang="en-US" dirty="0"/>
              <a:t>Thank you all for coming to our presentation.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24</a:t>
            </a:fld>
            <a:endParaRPr lang="en-US"/>
          </a:p>
        </p:txBody>
      </p:sp>
    </p:spTree>
    <p:extLst>
      <p:ext uri="{BB962C8B-B14F-4D97-AF65-F5344CB8AC3E}">
        <p14:creationId xmlns:p14="http://schemas.microsoft.com/office/powerpoint/2010/main" val="34233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broad goals for the RTI program are to:</a:t>
            </a:r>
          </a:p>
          <a:p>
            <a:pPr marL="628650" lvl="1" indent="-171450">
              <a:buFont typeface="Arial" panose="020B0604020202020204" pitchFamily="34" charset="0"/>
              <a:buChar char="•"/>
            </a:pPr>
            <a:r>
              <a:rPr lang="en-US" dirty="0"/>
              <a:t>increase the research competencies of participants</a:t>
            </a:r>
          </a:p>
          <a:p>
            <a:pPr marL="628650" lvl="1" indent="-171450">
              <a:buFont typeface="Arial" panose="020B0604020202020204" pitchFamily="34" charset="0"/>
              <a:buChar char="•"/>
            </a:pPr>
            <a:r>
              <a:rPr lang="en-US" dirty="0"/>
              <a:t>increase quantity, quality, and communication of </a:t>
            </a:r>
            <a:r>
              <a:rPr lang="en-US" b="1" i="1" dirty="0"/>
              <a:t>health information research </a:t>
            </a:r>
            <a:r>
              <a:rPr lang="en-US" dirty="0"/>
              <a:t>conducted by health sciences librarians</a:t>
            </a:r>
          </a:p>
          <a:p>
            <a:pPr marL="628650" lvl="1" indent="-171450">
              <a:buFont typeface="Arial" panose="020B0604020202020204" pitchFamily="34" charset="0"/>
              <a:buChar char="•"/>
            </a:pPr>
            <a:r>
              <a:rPr lang="en-US" dirty="0"/>
              <a:t>AND to build research capacity among health sciences librarians to contribute</a:t>
            </a:r>
            <a:r>
              <a:rPr lang="en-US" baseline="0" dirty="0"/>
              <a:t> to health and</a:t>
            </a:r>
            <a:r>
              <a:rPr lang="en-US" dirty="0"/>
              <a:t> library improvements.</a:t>
            </a:r>
          </a:p>
          <a:p>
            <a:r>
              <a:rPr lang="en-US" dirty="0"/>
              <a:t>--------------------------</a:t>
            </a:r>
          </a:p>
          <a:p>
            <a:endParaRPr lang="en-US" sz="1200" kern="1200" dirty="0">
              <a:solidFill>
                <a:schemeClr val="tx1"/>
              </a:solidFill>
              <a:effectLst/>
              <a:latin typeface="+mn-lt"/>
              <a:ea typeface="+mn-ea"/>
              <a:cs typeface="+mn-cs"/>
            </a:endParaRPr>
          </a:p>
          <a:p>
            <a:pPr marL="228600" indent="-228600">
              <a:buFont typeface="+mj-lt"/>
              <a:buAutoNum type="arabicPeriod" startAt="2"/>
            </a:pPr>
            <a:r>
              <a:rPr lang="en-US" sz="1200" kern="1200" dirty="0">
                <a:solidFill>
                  <a:schemeClr val="tx1"/>
                </a:solidFill>
                <a:effectLst/>
                <a:latin typeface="+mn-lt"/>
                <a:ea typeface="+mn-ea"/>
                <a:cs typeface="+mn-cs"/>
              </a:rPr>
              <a:t>Using, creating, and applying health information</a:t>
            </a:r>
            <a:r>
              <a:rPr lang="en-US" sz="1200" kern="1200" baseline="0" dirty="0">
                <a:solidFill>
                  <a:schemeClr val="tx1"/>
                </a:solidFill>
                <a:effectLst/>
                <a:latin typeface="+mn-lt"/>
                <a:ea typeface="+mn-ea"/>
                <a:cs typeface="+mn-cs"/>
              </a:rPr>
              <a:t> research has deep-rooted benefits for HS librarians.</a:t>
            </a:r>
          </a:p>
          <a:p>
            <a:r>
              <a:rPr lang="en-US" sz="1200" kern="1200" baseline="0" dirty="0">
                <a:solidFill>
                  <a:schemeClr val="tx1"/>
                </a:solidFill>
                <a:effectLst/>
                <a:latin typeface="+mn-lt"/>
                <a:ea typeface="+mn-ea"/>
                <a:cs typeface="+mn-cs"/>
              </a:rPr>
              <a:t> </a:t>
            </a:r>
          </a:p>
          <a:p>
            <a:pPr marL="628650" lvl="1" indent="-171450">
              <a:buFont typeface="Arial"/>
              <a:buChar char="•"/>
            </a:pPr>
            <a:r>
              <a:rPr lang="en-US" sz="1200" kern="1200" baseline="0" dirty="0">
                <a:solidFill>
                  <a:schemeClr val="tx1"/>
                </a:solidFill>
                <a:effectLst/>
                <a:latin typeface="+mn-lt"/>
                <a:ea typeface="+mn-ea"/>
                <a:cs typeface="+mn-cs"/>
              </a:rPr>
              <a:t>Supports quality health care</a:t>
            </a:r>
          </a:p>
          <a:p>
            <a:pPr lvl="1"/>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HS librarian-led research has shown a link between the role of HS librarians in EBP processes and improved health outcomes (</a:t>
            </a:r>
            <a:r>
              <a:rPr lang="en-US" sz="1200" kern="1200" dirty="0" err="1">
                <a:solidFill>
                  <a:schemeClr val="tx1"/>
                </a:solidFill>
                <a:effectLst/>
                <a:latin typeface="+mn-lt"/>
                <a:ea typeface="+mn-ea"/>
                <a:cs typeface="+mn-cs"/>
              </a:rPr>
              <a:t>Sollenberger</a:t>
            </a:r>
            <a:r>
              <a:rPr lang="en-US" sz="1200" kern="1200" dirty="0">
                <a:solidFill>
                  <a:schemeClr val="tx1"/>
                </a:solidFill>
                <a:effectLst/>
                <a:latin typeface="+mn-lt"/>
                <a:ea typeface="+mn-ea"/>
                <a:cs typeface="+mn-cs"/>
              </a:rPr>
              <a:t>, 2013; Marshall, 2014).]</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Evidence</a:t>
            </a:r>
            <a:r>
              <a:rPr lang="en-US" sz="1200" i="1" kern="1200" baseline="0" dirty="0">
                <a:solidFill>
                  <a:schemeClr val="tx1"/>
                </a:solidFill>
                <a:effectLst/>
                <a:latin typeface="+mn-lt"/>
                <a:ea typeface="+mn-ea"/>
                <a:cs typeface="+mn-cs"/>
              </a:rPr>
              <a:t> You Can Use To Communicate Library Value </a:t>
            </a:r>
            <a:r>
              <a:rPr lang="en-US" sz="1200" kern="1200" baseline="0" dirty="0">
                <a:solidFill>
                  <a:schemeClr val="tx1"/>
                </a:solidFill>
                <a:effectLst/>
                <a:latin typeface="+mn-lt"/>
                <a:ea typeface="+mn-ea"/>
                <a:cs typeface="+mn-cs"/>
              </a:rPr>
              <a:t>web site lists numerous high-quality studies that show librarian impacts on health care, education, and research. &lt;</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www.mlanet.org</a:t>
            </a:r>
            <a:r>
              <a:rPr lang="en-US" sz="1200" kern="1200" dirty="0">
                <a:solidFill>
                  <a:schemeClr val="tx1"/>
                </a:solidFill>
                <a:effectLst/>
                <a:latin typeface="+mn-lt"/>
                <a:ea typeface="+mn-ea"/>
                <a:cs typeface="+mn-cs"/>
              </a:rPr>
              <a:t>/p/cm/</a:t>
            </a:r>
            <a:r>
              <a:rPr lang="en-US" sz="1200" kern="1200" dirty="0" err="1">
                <a:solidFill>
                  <a:schemeClr val="tx1"/>
                </a:solidFill>
                <a:effectLst/>
                <a:latin typeface="+mn-lt"/>
                <a:ea typeface="+mn-ea"/>
                <a:cs typeface="+mn-cs"/>
              </a:rPr>
              <a:t>ld</a:t>
            </a:r>
            <a:r>
              <a:rPr lang="en-US" sz="1200" kern="1200" dirty="0">
                <a:solidFill>
                  <a:schemeClr val="tx1"/>
                </a:solidFill>
                <a:effectLst/>
                <a:latin typeface="+mn-lt"/>
                <a:ea typeface="+mn-ea"/>
                <a:cs typeface="+mn-cs"/>
              </a:rPr>
              <a:t>/fid=1361&gt; </a:t>
            </a:r>
            <a:endParaRPr lang="en-US" dirty="0"/>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Supports quality library practice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Librarian-led research also improves library practice – in a 2016 study, over 2/3 of the librarians who had conducted research, reported that it resulted in improving or initiating new library services (Lessick et al, 2016). </a:t>
            </a:r>
          </a:p>
          <a:p>
            <a:r>
              <a:rPr lang="en-US" sz="1200" kern="1200" dirty="0">
                <a:solidFill>
                  <a:schemeClr val="tx1"/>
                </a:solidFill>
                <a:effectLst/>
                <a:latin typeface="+mn-lt"/>
                <a:ea typeface="+mn-ea"/>
                <a:cs typeface="+mn-cs"/>
              </a:rPr>
              <a:t>-----------------------------------</a:t>
            </a:r>
          </a:p>
          <a:p>
            <a:pPr marL="228600" indent="-228600">
              <a:buFont typeface="+mj-lt"/>
              <a:buAutoNum type="arabicPeriod" startAt="3"/>
            </a:pPr>
            <a:r>
              <a:rPr lang="en-US" sz="1200" kern="1200" dirty="0">
                <a:solidFill>
                  <a:schemeClr val="tx1"/>
                </a:solidFill>
                <a:effectLst/>
                <a:latin typeface="+mn-lt"/>
                <a:ea typeface="+mn-ea"/>
                <a:cs typeface="+mn-cs"/>
              </a:rPr>
              <a:t>Despite the benefits of research, too few health sciences librarians conduct high quality research linked to practice and disseminate the results of their research.</a:t>
            </a:r>
          </a:p>
          <a:p>
            <a:pPr marL="6286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Numerous journal editors and scholars have noted various issues with published health sciences librarian research (</a:t>
            </a:r>
            <a:r>
              <a:rPr lang="en-US" sz="1200" kern="1200" dirty="0" err="1">
                <a:solidFill>
                  <a:schemeClr val="tx1"/>
                </a:solidFill>
                <a:effectLst/>
                <a:latin typeface="+mn-lt"/>
                <a:ea typeface="+mn-ea"/>
                <a:cs typeface="+mn-cs"/>
              </a:rPr>
              <a:t>Plutchak</a:t>
            </a:r>
            <a:r>
              <a:rPr lang="en-US" sz="1200" kern="1200" dirty="0">
                <a:solidFill>
                  <a:schemeClr val="tx1"/>
                </a:solidFill>
                <a:effectLst/>
                <a:latin typeface="+mn-lt"/>
                <a:ea typeface="+mn-ea"/>
                <a:cs typeface="+mn-cs"/>
              </a:rPr>
              <a:t>, 2005).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pPr marL="228600" indent="-228600">
              <a:buFont typeface="+mj-lt"/>
              <a:buAutoNum type="arabicPeriod" startAt="4"/>
            </a:pPr>
            <a:r>
              <a:rPr lang="en-US" sz="1200" kern="1200" dirty="0">
                <a:solidFill>
                  <a:schemeClr val="tx1"/>
                </a:solidFill>
                <a:effectLst/>
                <a:latin typeface="+mn-lt"/>
                <a:ea typeface="+mn-ea"/>
                <a:cs typeface="+mn-cs"/>
              </a:rPr>
              <a:t>There are many reasons for this, but 3 key barriers that have been widely cited in the literature include: lack of research training, support, and confidence.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pPr marL="228600" indent="-228600">
              <a:buFont typeface="+mj-lt"/>
              <a:buAutoNum type="arabicPeriod" startAt="5"/>
            </a:pPr>
            <a:r>
              <a:rPr lang="en-US" sz="1200" kern="1200" dirty="0">
                <a:solidFill>
                  <a:schemeClr val="tx1"/>
                </a:solidFill>
                <a:effectLst/>
                <a:latin typeface="+mn-lt"/>
                <a:ea typeface="+mn-ea"/>
                <a:cs typeface="+mn-cs"/>
              </a:rPr>
              <a:t>This is where the RTI comes in.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Our intent is for the RTI program to fill these knowledge, support, and confidence gaps.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RTI addresses these gaps</a:t>
            </a:r>
            <a:r>
              <a:rPr lang="en-US" sz="1200" kern="1200" baseline="0" dirty="0">
                <a:solidFill>
                  <a:schemeClr val="tx1"/>
                </a:solidFill>
                <a:effectLst/>
                <a:latin typeface="+mn-lt"/>
                <a:ea typeface="+mn-ea"/>
                <a:cs typeface="+mn-cs"/>
              </a:rPr>
              <a:t> by providing</a:t>
            </a:r>
            <a:r>
              <a:rPr lang="en-US" sz="120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 immersive training workshop consisting of online prework and</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5-day</a:t>
            </a:r>
            <a:r>
              <a:rPr lang="en-US" sz="1200" kern="1200" baseline="0" dirty="0">
                <a:solidFill>
                  <a:schemeClr val="tx1"/>
                </a:solidFill>
                <a:effectLst/>
                <a:latin typeface="+mn-lt"/>
                <a:ea typeface="+mn-ea"/>
                <a:cs typeface="+mn-cs"/>
              </a:rPr>
              <a:t> course i</a:t>
            </a:r>
            <a:r>
              <a:rPr lang="en-US" sz="1200" kern="1200" dirty="0">
                <a:solidFill>
                  <a:schemeClr val="tx1"/>
                </a:solidFill>
                <a:effectLst/>
                <a:latin typeface="+mn-lt"/>
                <a:ea typeface="+mn-ea"/>
                <a:cs typeface="+mn-cs"/>
              </a:rPr>
              <a:t>n research design, that is geared to HS librarians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Mentoring</a:t>
            </a:r>
            <a:r>
              <a:rPr lang="en-US" sz="1200" kern="1200" baseline="0" dirty="0">
                <a:solidFill>
                  <a:schemeClr val="tx1"/>
                </a:solidFill>
                <a:effectLst/>
                <a:latin typeface="+mn-lt"/>
                <a:ea typeface="+mn-ea"/>
                <a:cs typeface="+mn-cs"/>
              </a:rPr>
              <a:t> and monitoring after the workshop as librarians complete their research projects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Encouragement and collegiality through an online Community of Practice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Capstone experience that includes a public presentation of the Fellows’ research work at an MLA annual conference.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NEXT</a:t>
            </a:r>
            <a:r>
              <a:rPr lang="en-US" sz="1200" kern="1200" baseline="0" dirty="0">
                <a:solidFill>
                  <a:schemeClr val="tx1"/>
                </a:solidFill>
                <a:effectLst/>
                <a:latin typeface="+mn-lt"/>
                <a:ea typeface="+mn-ea"/>
                <a:cs typeface="+mn-cs"/>
              </a:rPr>
              <a: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B83925-F481-864B-8FF1-2AFC304706E1}" type="slidenum">
              <a:rPr lang="en-US" smtClean="0"/>
              <a:t>3</a:t>
            </a:fld>
            <a:endParaRPr lang="en-US"/>
          </a:p>
        </p:txBody>
      </p:sp>
    </p:spTree>
    <p:extLst>
      <p:ext uri="{BB962C8B-B14F-4D97-AF65-F5344CB8AC3E}">
        <p14:creationId xmlns:p14="http://schemas.microsoft.com/office/powerpoint/2010/main" val="156911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able to develop the RTI due in large part to the funding we received from a 3-year IMLS Laura Bush 21</a:t>
            </a:r>
            <a:r>
              <a:rPr lang="en-US" baseline="30000" dirty="0"/>
              <a:t>st</a:t>
            </a:r>
            <a:r>
              <a:rPr lang="en-US" dirty="0"/>
              <a:t> Century Librarian Program Grant.</a:t>
            </a:r>
          </a:p>
          <a:p>
            <a:endParaRPr lang="en-US" dirty="0"/>
          </a:p>
          <a:p>
            <a:r>
              <a:rPr lang="en-US" dirty="0"/>
              <a:t>We are mid-point in the 3-year grant period.</a:t>
            </a:r>
          </a:p>
          <a:p>
            <a:endParaRPr lang="en-US" dirty="0"/>
          </a:p>
          <a:p>
            <a:r>
              <a:rPr lang="en-US" dirty="0"/>
              <a:t>We are now in process of completing the first instruction cycle for 2018 cohort of participants.</a:t>
            </a:r>
          </a:p>
          <a:p>
            <a:endParaRPr lang="en-US" dirty="0"/>
          </a:p>
          <a:p>
            <a:r>
              <a:rPr lang="en-US" dirty="0"/>
              <a:t>We are beginning the second instruction cycle for 2019 cohort of participants.</a:t>
            </a:r>
          </a:p>
          <a:p>
            <a:endParaRPr lang="en-US" dirty="0"/>
          </a:p>
          <a:p>
            <a:r>
              <a:rPr lang="en-US" dirty="0"/>
              <a:t>-------------------------------------</a:t>
            </a:r>
          </a:p>
          <a:p>
            <a:endParaRPr lang="en-US" dirty="0"/>
          </a:p>
          <a:p>
            <a:r>
              <a:rPr lang="en-US" dirty="0"/>
              <a:t>NEXT</a:t>
            </a:r>
            <a:r>
              <a:rPr lang="en-US" baseline="0" dirty="0"/>
              <a:t> SLIDE</a:t>
            </a:r>
          </a:p>
          <a:p>
            <a:endParaRPr lang="en-US" baseline="0"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4</a:t>
            </a:fld>
            <a:endParaRPr lang="en-US"/>
          </a:p>
        </p:txBody>
      </p:sp>
    </p:spTree>
    <p:extLst>
      <p:ext uri="{BB962C8B-B14F-4D97-AF65-F5344CB8AC3E}">
        <p14:creationId xmlns:p14="http://schemas.microsoft.com/office/powerpoint/2010/main" val="143932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The RTI program is multifaceted with a number of unique </a:t>
            </a:r>
            <a:r>
              <a:rPr lang="en-US" baseline="0" dirty="0"/>
              <a:t>features.</a:t>
            </a:r>
            <a:r>
              <a:rPr lang="en-US" dirty="0"/>
              <a:t> </a:t>
            </a:r>
          </a:p>
          <a:p>
            <a:pPr marL="0" lvl="0" indent="0">
              <a:buFont typeface="Arial" panose="020B0604020202020204" pitchFamily="34" charset="0"/>
              <a:buNone/>
            </a:pPr>
            <a:endParaRPr lang="en-US" dirty="0"/>
          </a:p>
          <a:p>
            <a:pPr marL="228600" lvl="0" indent="-228600">
              <a:buFont typeface="+mj-lt"/>
              <a:buAutoNum type="arabicPeriod"/>
            </a:pPr>
            <a:r>
              <a:rPr lang="en-US" dirty="0"/>
              <a:t>Selection process for RTI ensures fair and unbiased evaluation of applicants. </a:t>
            </a:r>
          </a:p>
          <a:p>
            <a:pPr marL="685800" lvl="1" indent="-228600">
              <a:buFont typeface="Arial"/>
              <a:buChar char="•"/>
            </a:pPr>
            <a:r>
              <a:rPr lang="en-US" dirty="0"/>
              <a:t>Review process is conducted independently</a:t>
            </a:r>
            <a:r>
              <a:rPr lang="en-US" baseline="0" dirty="0"/>
              <a:t> by</a:t>
            </a:r>
            <a:r>
              <a:rPr lang="en-US" dirty="0"/>
              <a:t> RTI Jury that is appointed by MLA Board of Directors.</a:t>
            </a:r>
          </a:p>
          <a:p>
            <a:pPr marL="685800" lvl="1" indent="-228600">
              <a:buFont typeface="Arial"/>
              <a:buChar char="•"/>
            </a:pPr>
            <a:r>
              <a:rPr lang="en-US" dirty="0"/>
              <a:t>Process includes a double-blind</a:t>
            </a:r>
            <a:r>
              <a:rPr lang="en-US" baseline="0" dirty="0"/>
              <a:t> review and the use of a strict research-based protocol to evaluate all applications.</a:t>
            </a:r>
          </a:p>
          <a:p>
            <a:pPr marL="628650" lvl="1" indent="-171450">
              <a:buFont typeface="Arial"/>
              <a:buChar char="•"/>
            </a:pPr>
            <a:r>
              <a:rPr lang="en-US" baseline="0" dirty="0"/>
              <a:t> RTI Jury review process is assessed at the end of each cycle to evaluate methods and practices.</a:t>
            </a:r>
          </a:p>
          <a:p>
            <a:pPr marL="0" lvl="0" indent="0">
              <a:buFont typeface="Arial" panose="020B0604020202020204" pitchFamily="34" charset="0"/>
              <a:buNone/>
            </a:pPr>
            <a:endParaRPr lang="en-US" dirty="0"/>
          </a:p>
          <a:p>
            <a:pPr marL="228600" lvl="0" indent="-228600">
              <a:buFont typeface="Arial" panose="020B0604020202020204" pitchFamily="34" charset="0"/>
              <a:buAutoNum type="arabicPeriod" startAt="2"/>
            </a:pPr>
            <a:r>
              <a:rPr lang="en-US" dirty="0"/>
              <a:t>Numerous</a:t>
            </a:r>
            <a:r>
              <a:rPr lang="en-US" baseline="0" dirty="0"/>
              <a:t> s</a:t>
            </a:r>
            <a:r>
              <a:rPr lang="en-US" dirty="0"/>
              <a:t>cholarships are funded by IMLS, AAHSL and a growing list of MLA sections and chapters.</a:t>
            </a:r>
          </a:p>
          <a:p>
            <a:pPr marL="685800" lvl="1" indent="-228600">
              <a:buFont typeface="Arial"/>
              <a:buChar char="•"/>
            </a:pPr>
            <a:r>
              <a:rPr lang="en-US" dirty="0"/>
              <a:t>Scholarship recipients are selected</a:t>
            </a:r>
            <a:r>
              <a:rPr lang="en-US" baseline="0" dirty="0"/>
              <a:t> using a strict research-based protocol.</a:t>
            </a:r>
          </a:p>
          <a:p>
            <a:pPr marL="685800" lvl="1" indent="-228600">
              <a:buFont typeface="Arial"/>
              <a:buChar char="•"/>
            </a:pPr>
            <a:endParaRPr lang="en-US" baseline="0" dirty="0"/>
          </a:p>
          <a:p>
            <a:pPr marL="228600" lvl="0" indent="-228600">
              <a:buFont typeface="+mj-lt"/>
              <a:buAutoNum type="arabicPeriod" startAt="2"/>
            </a:pPr>
            <a:r>
              <a:rPr lang="en-US" baseline="0" dirty="0"/>
              <a:t>RTI faculty is a carefully selected group of faculty and practitioners with specialist expertise in health information research and evidence based practice. </a:t>
            </a:r>
          </a:p>
          <a:p>
            <a:pPr marL="228600" lvl="0" indent="-228600">
              <a:buFont typeface="+mj-lt"/>
              <a:buAutoNum type="arabicPeriod" startAt="2"/>
            </a:pPr>
            <a:endParaRPr lang="en-US" baseline="0" dirty="0"/>
          </a:p>
          <a:p>
            <a:pPr marL="228600" lvl="0" indent="-228600">
              <a:buFont typeface="+mj-lt"/>
              <a:buAutoNum type="arabicPeriod" startAt="2"/>
            </a:pPr>
            <a:r>
              <a:rPr lang="en-US" baseline="0" dirty="0"/>
              <a:t>RTI program </a:t>
            </a:r>
            <a:r>
              <a:rPr lang="en-US" dirty="0"/>
              <a:t>focuses on research competencies, issues, practices, and strategies related to HS librarianship.</a:t>
            </a:r>
          </a:p>
          <a:p>
            <a:pPr marL="685800" lvl="1" indent="-228600">
              <a:buFont typeface="Arial"/>
              <a:buChar char="•"/>
            </a:pPr>
            <a:r>
              <a:rPr lang="en-US" dirty="0"/>
              <a:t>Examples of domain-specific</a:t>
            </a:r>
            <a:r>
              <a:rPr lang="en-US" baseline="0" dirty="0"/>
              <a:t> issues</a:t>
            </a:r>
            <a:r>
              <a:rPr lang="en-US" dirty="0"/>
              <a:t>: non-standard</a:t>
            </a:r>
            <a:r>
              <a:rPr lang="en-US" baseline="0" dirty="0"/>
              <a:t> IRB review procedures in hospitals; confidentiality, privacy, and security of health information.</a:t>
            </a:r>
          </a:p>
          <a:p>
            <a:pPr marL="685800" lvl="1" indent="-228600">
              <a:buFont typeface="Arial"/>
              <a:buChar char="•"/>
            </a:pPr>
            <a:endParaRPr lang="en-US" baseline="0" dirty="0"/>
          </a:p>
          <a:p>
            <a:pPr marL="0" lvl="0" indent="0">
              <a:buFont typeface="+mj-lt"/>
              <a:buNone/>
            </a:pPr>
            <a:r>
              <a:rPr lang="en-US" dirty="0"/>
              <a:t>5.  Research questions, research topics, and populations studied are of importance and interest to HS librarians.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Examples of projects: factors that effect clinical/patient referrals to medical libraries; publishing practices of early career clinicians and researchers; and medical students’ use of Wikipedia editing to improve information literacy (IL) skills.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dirty="0"/>
              <a:t>All instructors serve as mentors to </a:t>
            </a:r>
            <a:r>
              <a:rPr lang="en-US" baseline="0" dirty="0"/>
              <a:t>Fellows during the Institute and afterwards as the Fellows conduct their research projects at their home institutions. Mentors assist with ongoing learning and research projects, and encourage research progress, completion, and dissemination of research findings.</a:t>
            </a:r>
          </a:p>
          <a:p>
            <a:pPr marL="228600" marR="0" lvl="0" indent="-228600" algn="l" defTabSz="914400" rtl="0" eaLnBrk="1" fontAlgn="auto" latinLnBrk="0" hangingPunct="1">
              <a:lnSpc>
                <a:spcPct val="100000"/>
              </a:lnSpc>
              <a:spcBef>
                <a:spcPts val="0"/>
              </a:spcBef>
              <a:spcAft>
                <a:spcPts val="0"/>
              </a:spcAft>
              <a:buClrTx/>
              <a:buSzTx/>
              <a:buFont typeface="Arial"/>
              <a:buAutoNum type="arabicPeriod" startAt="6"/>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Arial"/>
              <a:buAutoNum type="arabicPeriod" startAt="6"/>
              <a:tabLst/>
              <a:defRPr/>
            </a:pPr>
            <a:r>
              <a:rPr lang="en-US" baseline="0" dirty="0"/>
              <a:t>Fellows actively participate in an online RTI Community of Practice.</a:t>
            </a:r>
          </a:p>
          <a:p>
            <a:pPr marL="685800" marR="0" lvl="1" indent="-228600" algn="l" defTabSz="914400" rtl="0" eaLnBrk="1" fontAlgn="auto" latinLnBrk="0" hangingPunct="1">
              <a:lnSpc>
                <a:spcPct val="100000"/>
              </a:lnSpc>
              <a:spcBef>
                <a:spcPts val="0"/>
              </a:spcBef>
              <a:spcAft>
                <a:spcPts val="0"/>
              </a:spcAft>
              <a:buClrTx/>
              <a:buSzTx/>
              <a:buFont typeface="Arial"/>
              <a:buChar char="•"/>
              <a:tabLst/>
              <a:defRPr/>
            </a:pPr>
            <a:r>
              <a:rPr lang="en-US" baseline="0" dirty="0"/>
              <a:t>Community of Practice is available on the MLANET platform and integrated with MEDLIB-ED (MLA’s learning management system) and other relevant MLA tools and resources.</a:t>
            </a:r>
          </a:p>
          <a:p>
            <a:pPr marL="685800" marR="0" lvl="1" indent="-228600" algn="l" defTabSz="914400" rtl="0" eaLnBrk="1" fontAlgn="auto" latinLnBrk="0" hangingPunct="1">
              <a:lnSpc>
                <a:spcPct val="100000"/>
              </a:lnSpc>
              <a:spcBef>
                <a:spcPts val="0"/>
              </a:spcBef>
              <a:spcAft>
                <a:spcPts val="0"/>
              </a:spcAft>
              <a:buClrTx/>
              <a:buSzTx/>
              <a:buFont typeface="Arial"/>
              <a:buChar char="•"/>
              <a:tabLst/>
              <a:defRPr/>
            </a:pPr>
            <a:r>
              <a:rPr lang="en-US" baseline="0" dirty="0" err="1"/>
              <a:t>CoP</a:t>
            </a:r>
            <a:r>
              <a:rPr lang="en-US" baseline="0" dirty="0"/>
              <a:t> is a vehicle for Fellows to share experiences, identify solutions to common problems, gain knowledge and confidence, and reduce professional isolation.</a:t>
            </a:r>
          </a:p>
          <a:p>
            <a:pPr marL="685800" marR="0" lvl="1" indent="-228600" algn="l" defTabSz="914400" rtl="0" eaLnBrk="1" fontAlgn="auto" latinLnBrk="0" hangingPunct="1">
              <a:lnSpc>
                <a:spcPct val="100000"/>
              </a:lnSpc>
              <a:spcBef>
                <a:spcPts val="0"/>
              </a:spcBef>
              <a:spcAft>
                <a:spcPts val="0"/>
              </a:spcAft>
              <a:buClrTx/>
              <a:buSzTx/>
              <a:buFont typeface="Arial"/>
              <a:buChar cha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a:buAutoNum type="arabicPeriod" startAt="6"/>
              <a:tabLst/>
              <a:defRPr/>
            </a:pPr>
            <a:r>
              <a:rPr lang="en-US" dirty="0"/>
              <a:t>Program</a:t>
            </a:r>
            <a:r>
              <a:rPr lang="en-US" baseline="0" dirty="0"/>
              <a:t> provides a capstone opportunity for each Fellow to present their research work and findings at the MLA annual conference.</a:t>
            </a:r>
          </a:p>
          <a:p>
            <a:pPr marL="228600" marR="0" lvl="0" indent="-228600" algn="l" defTabSz="914400" rtl="0" eaLnBrk="1" fontAlgn="auto" latinLnBrk="0" hangingPunct="1">
              <a:lnSpc>
                <a:spcPct val="100000"/>
              </a:lnSpc>
              <a:spcBef>
                <a:spcPts val="0"/>
              </a:spcBef>
              <a:spcAft>
                <a:spcPts val="0"/>
              </a:spcAft>
              <a:buClrTx/>
              <a:buSzTx/>
              <a:buFont typeface="Arial"/>
              <a:buAutoNum type="arabicPeriod" startAt="6"/>
              <a:tabLst/>
              <a:defRPr/>
            </a:pPr>
            <a:endParaRPr lang="en-US" baseline="0" dirty="0"/>
          </a:p>
          <a:p>
            <a:pPr marL="228600" lvl="0" indent="-228600">
              <a:buFont typeface="+mj-lt"/>
              <a:buAutoNum type="arabicPeriod" startAt="9"/>
            </a:pPr>
            <a:r>
              <a:rPr lang="en-US" dirty="0"/>
              <a:t>All aspects of the RTI program are evaluated to support Fellows’ research learning, progress,</a:t>
            </a:r>
            <a:r>
              <a:rPr lang="en-US" baseline="0" dirty="0"/>
              <a:t> and </a:t>
            </a:r>
            <a:r>
              <a:rPr lang="en-US" dirty="0"/>
              <a:t>achievement.</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5</a:t>
            </a:fld>
            <a:endParaRPr lang="en-US"/>
          </a:p>
        </p:txBody>
      </p:sp>
    </p:spTree>
    <p:extLst>
      <p:ext uri="{BB962C8B-B14F-4D97-AF65-F5344CB8AC3E}">
        <p14:creationId xmlns:p14="http://schemas.microsoft.com/office/powerpoint/2010/main" val="259097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1A71A6"/>
              </a:buClr>
              <a:buSzTx/>
              <a:buFont typeface="Arial" panose="020B0604020202020204" pitchFamily="34" charset="0"/>
              <a:buNone/>
              <a:tabLst/>
              <a:defRPr/>
            </a:pPr>
            <a:r>
              <a:rPr lang="en-US" dirty="0"/>
              <a:t>We gather extensive evidence to evaluate</a:t>
            </a:r>
            <a:r>
              <a:rPr lang="en-US" baseline="0" dirty="0"/>
              <a:t> most aspects of the </a:t>
            </a:r>
            <a:r>
              <a:rPr lang="en-US" dirty="0"/>
              <a:t>RTI program.</a:t>
            </a:r>
            <a:endParaRPr lang="en-US" sz="1200" dirty="0"/>
          </a:p>
          <a:p>
            <a:pPr marL="342900" indent="-342900" algn="l">
              <a:buClr>
                <a:srgbClr val="1A71A6"/>
              </a:buClr>
              <a:buFont typeface="Arial" panose="020B0604020202020204" pitchFamily="34" charset="0"/>
              <a:buChar char="•"/>
            </a:pPr>
            <a:endParaRPr lang="en-US" sz="1200" dirty="0"/>
          </a:p>
          <a:p>
            <a:pPr marL="228600" indent="-228600" algn="l">
              <a:buClr>
                <a:srgbClr val="1A71A6"/>
              </a:buClr>
              <a:buFont typeface="+mj-lt"/>
              <a:buAutoNum type="arabicPeriod"/>
            </a:pPr>
            <a:r>
              <a:rPr lang="en-US" sz="1200" dirty="0"/>
              <a:t>We collect and review RTI applicant and Fellow </a:t>
            </a:r>
            <a:r>
              <a:rPr lang="en-US" sz="1200" baseline="0" dirty="0"/>
              <a:t>data:</a:t>
            </a:r>
            <a:endParaRPr lang="en-US" sz="1200" dirty="0"/>
          </a:p>
          <a:p>
            <a:pPr marL="685800" lvl="1" indent="-228600" algn="l">
              <a:buClr>
                <a:srgbClr val="1A71A6"/>
              </a:buClr>
              <a:buFont typeface="Arial"/>
              <a:buChar char="•"/>
            </a:pPr>
            <a:r>
              <a:rPr lang="en-US" sz="1200" dirty="0"/>
              <a:t>Applicant data helps us understand applicant trends</a:t>
            </a:r>
            <a:r>
              <a:rPr lang="en-US" sz="1200" baseline="0" dirty="0"/>
              <a:t> and recruitment environment.</a:t>
            </a:r>
          </a:p>
          <a:p>
            <a:pPr marL="685800" lvl="1" indent="-228600" algn="l">
              <a:buClr>
                <a:srgbClr val="1A71A6"/>
              </a:buClr>
              <a:buFont typeface="Arial"/>
              <a:buChar char="•"/>
            </a:pPr>
            <a:r>
              <a:rPr lang="en-US" sz="1200" baseline="0" dirty="0"/>
              <a:t>Fellows’ data helps us </a:t>
            </a:r>
            <a:r>
              <a:rPr lang="en-US" sz="1200" dirty="0"/>
              <a:t>better understand cohort needs and</a:t>
            </a:r>
            <a:r>
              <a:rPr lang="en-US" sz="1200" baseline="0" dirty="0"/>
              <a:t> </a:t>
            </a:r>
            <a:r>
              <a:rPr lang="en-US" sz="1200" dirty="0"/>
              <a:t>improve the program.</a:t>
            </a:r>
          </a:p>
          <a:p>
            <a:pPr marL="685800" lvl="1" indent="-228600" algn="l">
              <a:buClr>
                <a:srgbClr val="1A71A6"/>
              </a:buClr>
              <a:buFont typeface="Arial"/>
              <a:buChar char="•"/>
            </a:pPr>
            <a:r>
              <a:rPr lang="en-US" sz="1200" dirty="0"/>
              <a:t>This</a:t>
            </a:r>
            <a:r>
              <a:rPr lang="en-US" sz="1200" baseline="0" dirty="0"/>
              <a:t> data is also needed for communication and IMLS reporting requirements.</a:t>
            </a:r>
          </a:p>
          <a:p>
            <a:pPr marL="0" indent="0" algn="l">
              <a:buClr>
                <a:srgbClr val="1A71A6"/>
              </a:buClr>
              <a:buFont typeface="+mj-lt"/>
              <a:buNone/>
            </a:pPr>
            <a:endParaRPr lang="en-US" sz="1200" baseline="0" dirty="0"/>
          </a:p>
          <a:p>
            <a:pPr marL="228600" marR="0" lvl="0" indent="-228600" algn="l" defTabSz="914400" rtl="0" eaLnBrk="1" fontAlgn="auto" latinLnBrk="0" hangingPunct="1">
              <a:lnSpc>
                <a:spcPct val="100000"/>
              </a:lnSpc>
              <a:spcBef>
                <a:spcPts val="0"/>
              </a:spcBef>
              <a:spcAft>
                <a:spcPts val="0"/>
              </a:spcAft>
              <a:buClr>
                <a:srgbClr val="1A71A6"/>
              </a:buClr>
              <a:buSzTx/>
              <a:buFont typeface="+mj-lt"/>
              <a:buAutoNum type="arabicPeriod" startAt="2"/>
              <a:tabLst/>
              <a:defRPr/>
            </a:pPr>
            <a:r>
              <a:rPr lang="en-US" sz="1200" dirty="0"/>
              <a:t>We assess teaching and</a:t>
            </a:r>
            <a:r>
              <a:rPr lang="en-US" sz="1200" baseline="0" dirty="0"/>
              <a:t> workshop effectiveness by various methods:</a:t>
            </a:r>
          </a:p>
          <a:p>
            <a:pPr marL="628650" marR="0" lvl="1" indent="-171450" algn="l" defTabSz="914400" rtl="0" eaLnBrk="1" fontAlgn="auto" latinLnBrk="0" hangingPunct="1">
              <a:lnSpc>
                <a:spcPct val="100000"/>
              </a:lnSpc>
              <a:spcBef>
                <a:spcPts val="0"/>
              </a:spcBef>
              <a:spcAft>
                <a:spcPts val="0"/>
              </a:spcAft>
              <a:buClr>
                <a:srgbClr val="1A71A6"/>
              </a:buClr>
              <a:buSzTx/>
              <a:buFont typeface="Arial"/>
              <a:buChar char="•"/>
              <a:tabLst/>
              <a:defRPr/>
            </a:pPr>
            <a:r>
              <a:rPr lang="en-US" sz="1200" baseline="0" dirty="0"/>
              <a:t>P</a:t>
            </a:r>
            <a:r>
              <a:rPr lang="en-US" sz="1200" dirty="0"/>
              <a:t>ost-workshop survey is sent to participants to gather</a:t>
            </a:r>
            <a:r>
              <a:rPr lang="en-US" sz="1200" baseline="0" dirty="0"/>
              <a:t> </a:t>
            </a:r>
            <a:r>
              <a:rPr lang="en-US" sz="1200" dirty="0"/>
              <a:t>feedback on their workshop experience. </a:t>
            </a:r>
          </a:p>
          <a:p>
            <a:pPr marL="628650" lvl="1" indent="-171450">
              <a:buFont typeface="Arial"/>
              <a:buChar char="•"/>
            </a:pPr>
            <a:r>
              <a:rPr lang="en-US" dirty="0"/>
              <a:t>Faculty</a:t>
            </a:r>
            <a:r>
              <a:rPr lang="en-US" baseline="0" dirty="0"/>
              <a:t> also use formative assessments to monitor effectiveness of their teaching practice and make modifications as necessary.</a:t>
            </a:r>
          </a:p>
          <a:p>
            <a:pPr marL="628650" lvl="1" indent="-171450">
              <a:buFont typeface="Arial"/>
              <a:buChar char="•"/>
            </a:pPr>
            <a:r>
              <a:rPr lang="en-US" baseline="0" dirty="0"/>
              <a:t>Additionally, faculty meet at conclusion of workshop to discuss/asses effectiveness to amend and improve subsequent workshops.</a:t>
            </a:r>
            <a:endParaRPr lang="en-US" sz="1200" baseline="0" dirty="0"/>
          </a:p>
          <a:p>
            <a:pPr marL="628650" lvl="1" indent="-171450">
              <a:buFont typeface="Arial"/>
              <a:buChar char="•"/>
            </a:pPr>
            <a:endParaRPr lang="en-US" sz="1200" baseline="0" dirty="0"/>
          </a:p>
          <a:p>
            <a:pPr marL="228600" lvl="0" indent="-228600">
              <a:buFont typeface="+mj-lt"/>
              <a:buAutoNum type="arabicPeriod" startAt="2"/>
            </a:pPr>
            <a:r>
              <a:rPr lang="en-US" sz="1200" dirty="0"/>
              <a:t>We collect</a:t>
            </a:r>
            <a:r>
              <a:rPr lang="en-US" sz="1200" baseline="0" dirty="0"/>
              <a:t> and analyze </a:t>
            </a:r>
            <a:r>
              <a:rPr lang="en-US" sz="1200" dirty="0"/>
              <a:t>pre- and post-assessment data to determine if research training increased the research confidence of participants.  </a:t>
            </a:r>
            <a:endParaRPr lang="en-US" sz="1200" dirty="0">
              <a:latin typeface="Apple Color Emoji" pitchFamily="2" charset="0"/>
            </a:endParaRPr>
          </a:p>
          <a:p>
            <a:pPr marL="628650" lvl="1" indent="-171450" algn="l">
              <a:buClr>
                <a:srgbClr val="1A71A6"/>
              </a:buClr>
              <a:buFont typeface="Arial"/>
              <a:buChar char="•"/>
            </a:pPr>
            <a:r>
              <a:rPr lang="en-US" sz="1200" dirty="0"/>
              <a:t>We will also administer the same post-assessment survey at the end of the year-long RTI program.</a:t>
            </a:r>
          </a:p>
          <a:p>
            <a:pPr marL="0" indent="0" algn="l">
              <a:buClr>
                <a:srgbClr val="1A71A6"/>
              </a:buClr>
              <a:buFont typeface="Arial" panose="020B0604020202020204" pitchFamily="34" charset="0"/>
              <a:buNone/>
            </a:pPr>
            <a:endParaRPr lang="en-US" sz="1200" dirty="0"/>
          </a:p>
          <a:p>
            <a:pPr marL="228600" indent="-228600" algn="l">
              <a:buClr>
                <a:srgbClr val="1A71A6"/>
              </a:buClr>
              <a:buFont typeface="+mj-lt"/>
              <a:buAutoNum type="arabicPeriod" startAt="4"/>
            </a:pPr>
            <a:r>
              <a:rPr lang="en-US" sz="1200" dirty="0"/>
              <a:t>We monitor the research</a:t>
            </a:r>
            <a:r>
              <a:rPr lang="en-US" sz="1200" baseline="0" dirty="0"/>
              <a:t> progress, </a:t>
            </a:r>
            <a:r>
              <a:rPr lang="en-US" sz="1200" dirty="0"/>
              <a:t>completion, and dissemination of the research findings of the Fellows.</a:t>
            </a:r>
          </a:p>
          <a:p>
            <a:pPr marL="628650" lvl="1" indent="-171450" algn="l">
              <a:buClr>
                <a:srgbClr val="1A71A6"/>
              </a:buClr>
              <a:buFont typeface="Arial"/>
              <a:buChar char="•"/>
            </a:pPr>
            <a:r>
              <a:rPr lang="en-US" sz="1200" dirty="0"/>
              <a:t>We have defined success as completing data collection and analysis in the research process and the research presentation at MLA.</a:t>
            </a:r>
          </a:p>
          <a:p>
            <a:pPr marL="0" indent="0" algn="l">
              <a:buClr>
                <a:srgbClr val="1A71A6"/>
              </a:buClr>
              <a:buFont typeface="Arial" panose="020B0604020202020204" pitchFamily="34" charset="0"/>
              <a:buNone/>
            </a:pPr>
            <a:endParaRPr lang="en-US" sz="1200" dirty="0"/>
          </a:p>
          <a:p>
            <a:pPr marL="228600" indent="-228600" algn="l">
              <a:buClr>
                <a:srgbClr val="1A71A6"/>
              </a:buClr>
              <a:buFont typeface="+mj-lt"/>
              <a:buAutoNum type="arabicPeriod" startAt="5"/>
            </a:pPr>
            <a:r>
              <a:rPr lang="en-US" sz="1200" dirty="0"/>
              <a:t>We</a:t>
            </a:r>
            <a:r>
              <a:rPr lang="en-US" sz="1200" baseline="0" dirty="0"/>
              <a:t> monitor RTI impacts on Fellows’ professional activities and their institutions.</a:t>
            </a:r>
          </a:p>
          <a:p>
            <a:pPr marL="0" indent="0" algn="l">
              <a:buClr>
                <a:srgbClr val="1A71A6"/>
              </a:buClr>
              <a:buFont typeface="Arial" panose="020B0604020202020204" pitchFamily="34" charset="0"/>
              <a:buNone/>
            </a:pPr>
            <a:endParaRPr lang="en-US" sz="1200" baseline="0" dirty="0"/>
          </a:p>
          <a:p>
            <a:pPr marL="228600" indent="-228600" algn="l">
              <a:buClr>
                <a:srgbClr val="1A71A6"/>
              </a:buClr>
              <a:buFont typeface="+mj-lt"/>
              <a:buAutoNum type="arabicPeriod" startAt="6"/>
            </a:pPr>
            <a:r>
              <a:rPr lang="en-US" sz="1200" dirty="0"/>
              <a:t>We evaluate the quality of research projects using a rubric to score quality of Fellows’ research studies pre- and post-program.</a:t>
            </a:r>
          </a:p>
          <a:p>
            <a:pPr marL="0" indent="0" algn="l">
              <a:buClr>
                <a:srgbClr val="1A71A6"/>
              </a:buClr>
              <a:buFont typeface="Arial" panose="020B0604020202020204" pitchFamily="34" charset="0"/>
              <a:buNone/>
            </a:pPr>
            <a:endParaRPr lang="en-US" sz="1200" dirty="0"/>
          </a:p>
          <a:p>
            <a:pPr marL="228600" indent="-228600" algn="l">
              <a:buClr>
                <a:srgbClr val="1A71A6"/>
              </a:buClr>
              <a:buFont typeface="+mj-lt"/>
              <a:buAutoNum type="arabicPeriod" startAt="7"/>
            </a:pPr>
            <a:r>
              <a:rPr lang="en-US" sz="1200" dirty="0"/>
              <a:t>Assessment is a crucial element of the RTI program. We are intentional about using an evidence-based approach to evaluate each component of the program, determining what impacts have been made, where gaps remain, and where improvements are needed.</a:t>
            </a:r>
          </a:p>
          <a:p>
            <a:pPr marL="0" indent="0" algn="l">
              <a:buClr>
                <a:srgbClr val="1A71A6"/>
              </a:buClr>
              <a:buFont typeface="Arial" panose="020B0604020202020204" pitchFamily="34" charset="0"/>
              <a:buNone/>
            </a:pPr>
            <a:endParaRPr lang="en-US" sz="1200" dirty="0"/>
          </a:p>
          <a:p>
            <a:pPr marL="0" lvl="0" indent="0" algn="l">
              <a:buClr>
                <a:srgbClr val="1A71A6"/>
              </a:buClr>
              <a:buFont typeface="Arial" panose="020B0604020202020204" pitchFamily="34" charset="0"/>
              <a:buNone/>
            </a:pPr>
            <a:r>
              <a:rPr lang="en-US" sz="1200" dirty="0"/>
              <a:t>--------------------------------------</a:t>
            </a:r>
          </a:p>
          <a:p>
            <a:pPr marL="0" lvl="0" indent="0" algn="l">
              <a:buClr>
                <a:srgbClr val="1A71A6"/>
              </a:buClr>
              <a:buFont typeface="Arial" panose="020B0604020202020204" pitchFamily="34" charset="0"/>
              <a:buNone/>
            </a:pPr>
            <a:endParaRPr lang="en-US" sz="1200" dirty="0"/>
          </a:p>
          <a:p>
            <a:pPr marL="0" lvl="0" indent="0" algn="l">
              <a:buClr>
                <a:srgbClr val="1A71A6"/>
              </a:buClr>
              <a:buFont typeface="Arial" panose="020B0604020202020204" pitchFamily="34" charset="0"/>
              <a:buNone/>
            </a:pPr>
            <a:r>
              <a:rPr lang="en-US" sz="1200" dirty="0"/>
              <a:t>NEXT SLIDE</a:t>
            </a:r>
          </a:p>
          <a:p>
            <a:pPr marL="0" lvl="0" indent="0" algn="l">
              <a:buClr>
                <a:srgbClr val="1A71A6"/>
              </a:buClr>
              <a:buFont typeface="Arial" panose="020B0604020202020204" pitchFamily="34" charset="0"/>
              <a:buNone/>
            </a:pPr>
            <a:endParaRPr lang="en-US" sz="1200" dirty="0"/>
          </a:p>
          <a:p>
            <a:pPr marL="0" lvl="0" indent="0" algn="l">
              <a:buClr>
                <a:srgbClr val="1A71A6"/>
              </a:buClr>
              <a:buFont typeface="Arial" panose="020B0604020202020204" pitchFamily="34" charset="0"/>
              <a:buNone/>
            </a:pPr>
            <a:endParaRPr lang="en-US" sz="1200" dirty="0"/>
          </a:p>
          <a:p>
            <a:pPr marL="342900" lvl="0" indent="-342900" algn="l">
              <a:buClr>
                <a:srgbClr val="1A71A6"/>
              </a:buClr>
              <a:buFont typeface="Arial" panose="020B0604020202020204" pitchFamily="34" charset="0"/>
              <a:buChar char="•"/>
            </a:pPr>
            <a:endParaRPr lang="en-US" sz="1200" dirty="0">
              <a:latin typeface="Apple Color Emoji" pitchFamily="2" charset="0"/>
            </a:endParaRP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6</a:t>
            </a:fld>
            <a:endParaRPr lang="en-US"/>
          </a:p>
        </p:txBody>
      </p:sp>
    </p:spTree>
    <p:extLst>
      <p:ext uri="{BB962C8B-B14F-4D97-AF65-F5344CB8AC3E}">
        <p14:creationId xmlns:p14="http://schemas.microsoft.com/office/powerpoint/2010/main" val="111047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a:t>
            </a:r>
            <a:r>
              <a:rPr lang="en-US" baseline="0" dirty="0"/>
              <a: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indent="-342900" algn="l">
              <a:buClr>
                <a:srgbClr val="1A71A6"/>
              </a:buClr>
              <a:buFont typeface="Arial" panose="020B0604020202020204" pitchFamily="34" charset="0"/>
              <a:buChar char="•"/>
            </a:pPr>
            <a:r>
              <a:rPr lang="en-US" dirty="0"/>
              <a:t>We received a total of 73 applications, 40 librarians selected</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Applicants for the program come from all areas of US; they have varied professional library functions,</a:t>
            </a:r>
          </a:p>
          <a:p>
            <a:pPr marL="800100" lvl="1" indent="-342900" algn="l">
              <a:buClr>
                <a:srgbClr val="1A71A6"/>
              </a:buClr>
              <a:buFont typeface="Arial" panose="020B0604020202020204" pitchFamily="34" charset="0"/>
              <a:buChar char="•"/>
            </a:pPr>
            <a:r>
              <a:rPr lang="en-US" dirty="0" err="1"/>
              <a:t>Informationists</a:t>
            </a:r>
            <a:r>
              <a:rPr lang="en-US" dirty="0"/>
              <a:t>, directors, data services librarians, nursing librarians, scholarly communications librarians, instructors, etc. </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55 applicants were from academic libraries; 11 from hospital libraries, 7 from other types of libraries</a:t>
            </a:r>
          </a:p>
          <a:p>
            <a:pPr marL="800100" lvl="1" indent="-342900" algn="l">
              <a:buClr>
                <a:srgbClr val="1A71A6"/>
              </a:buClr>
              <a:buFont typeface="Arial" panose="020B0604020202020204" pitchFamily="34" charset="0"/>
              <a:buChar char="•"/>
            </a:pPr>
            <a:r>
              <a:rPr lang="en-US" dirty="0"/>
              <a:t>[30 Fellows were from academic libraries; 7 from hospital libraries, 3 from other from other types of libraries] </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Applicant</a:t>
            </a:r>
            <a:r>
              <a:rPr lang="en-US" baseline="0" dirty="0"/>
              <a:t> (and 2018 Fellows)</a:t>
            </a:r>
            <a:r>
              <a:rPr lang="en-US" dirty="0"/>
              <a:t> average years of experience since receiving MLA is 10 years</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Scholarships were given to all Fellows who requested financial support</a:t>
            </a:r>
          </a:p>
          <a:p>
            <a:pPr marL="800100" lvl="1" indent="-342900" algn="l">
              <a:buClr>
                <a:srgbClr val="1A71A6"/>
              </a:buClr>
              <a:buFont typeface="Arial" panose="020B0604020202020204" pitchFamily="34" charset="0"/>
              <a:buChar char="•"/>
            </a:pPr>
            <a:r>
              <a:rPr lang="en-US" dirty="0"/>
              <a:t>In 2018: we gave out 4 full scholarships, 14 partial scholarships</a:t>
            </a:r>
          </a:p>
          <a:p>
            <a:pPr marL="800100" lvl="1" indent="-342900" algn="l">
              <a:buClr>
                <a:srgbClr val="1A71A6"/>
              </a:buClr>
              <a:buFont typeface="Arial" panose="020B0604020202020204" pitchFamily="34" charset="0"/>
              <a:buChar char="•"/>
            </a:pPr>
            <a:r>
              <a:rPr lang="en-US" dirty="0"/>
              <a:t>In 2019: we provided 10 full scholarships, 9 partial scholarships</a:t>
            </a:r>
          </a:p>
          <a:p>
            <a:endParaRPr lang="en-US" dirty="0"/>
          </a:p>
          <a:p>
            <a:r>
              <a:rPr lang="en-US" dirty="0"/>
              <a:t>-----------------------------------------</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7</a:t>
            </a:fld>
            <a:endParaRPr lang="en-US"/>
          </a:p>
        </p:txBody>
      </p:sp>
    </p:spTree>
    <p:extLst>
      <p:ext uri="{BB962C8B-B14F-4D97-AF65-F5344CB8AC3E}">
        <p14:creationId xmlns:p14="http://schemas.microsoft.com/office/powerpoint/2010/main" val="307546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collected</a:t>
            </a:r>
            <a:r>
              <a:rPr lang="en-US" baseline="0" dirty="0"/>
              <a:t> and reviewed data about the Fellows’ previous research activities </a:t>
            </a:r>
            <a:r>
              <a:rPr lang="en-US" dirty="0"/>
              <a:t>from a survey that was sent prior to the RTI workshop.</a:t>
            </a:r>
          </a:p>
          <a:p>
            <a:endParaRPr lang="en-US" dirty="0"/>
          </a:p>
          <a:p>
            <a:r>
              <a:rPr lang="en-US" dirty="0"/>
              <a:t>We also asked Fellows to score a list of 7 possible reasons for attending the RTI.</a:t>
            </a:r>
          </a:p>
          <a:p>
            <a:pPr marL="342900" indent="-342900" algn="l">
              <a:buClr>
                <a:srgbClr val="1A71A6"/>
              </a:buCl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8</a:t>
            </a:fld>
            <a:endParaRPr lang="en-US"/>
          </a:p>
        </p:txBody>
      </p:sp>
    </p:spTree>
    <p:extLst>
      <p:ext uri="{BB962C8B-B14F-4D97-AF65-F5344CB8AC3E}">
        <p14:creationId xmlns:p14="http://schemas.microsoft.com/office/powerpoint/2010/main" val="277948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0" indent="0" algn="l">
              <a:buClr>
                <a:srgbClr val="1A71A6"/>
              </a:buClr>
              <a:buFont typeface="Arial" panose="020B0604020202020204" pitchFamily="34" charset="0"/>
              <a:buNone/>
            </a:pPr>
            <a:r>
              <a:rPr lang="en-US" dirty="0"/>
              <a:t>The</a:t>
            </a:r>
            <a:r>
              <a:rPr lang="en-US" baseline="0" dirty="0"/>
              <a:t> top table </a:t>
            </a:r>
            <a:r>
              <a:rPr lang="en-US" dirty="0"/>
              <a:t> shows that 12 Fellows’ had conducted research since obtaining an LIS master’s degree.</a:t>
            </a:r>
          </a:p>
          <a:p>
            <a:pPr marL="0" indent="0" algn="l">
              <a:buClr>
                <a:srgbClr val="1A71A6"/>
              </a:buClr>
              <a:buFont typeface="Arial" panose="020B0604020202020204" pitchFamily="34" charset="0"/>
              <a:buNone/>
            </a:pPr>
            <a:endParaRPr lang="en-US" dirty="0"/>
          </a:p>
          <a:p>
            <a:pPr marL="0" indent="0" algn="l">
              <a:buClr>
                <a:srgbClr val="1A71A6"/>
              </a:buClr>
              <a:buFont typeface="Arial" panose="020B0604020202020204" pitchFamily="34" charset="0"/>
              <a:buNone/>
            </a:pPr>
            <a:r>
              <a:rPr lang="en-US" dirty="0"/>
              <a:t>The table below shows that:</a:t>
            </a:r>
          </a:p>
          <a:p>
            <a:pPr marL="0" indent="0" algn="l">
              <a:buClr>
                <a:srgbClr val="1A71A6"/>
              </a:buClr>
              <a:buFont typeface="Arial" panose="020B0604020202020204" pitchFamily="34" charset="0"/>
              <a:buNone/>
            </a:pPr>
            <a:endParaRPr lang="en-US" dirty="0"/>
          </a:p>
          <a:p>
            <a:pPr marL="171450" indent="-171450" algn="l">
              <a:buClr>
                <a:srgbClr val="1A71A6"/>
              </a:buClr>
              <a:buFont typeface="Arial" panose="020B0604020202020204" pitchFamily="34" charset="0"/>
              <a:buChar char="•"/>
            </a:pPr>
            <a:r>
              <a:rPr lang="en-US" dirty="0"/>
              <a:t>Over half of the participants received research training in a previous continuing education class or in a course in a Master’s degree program.</a:t>
            </a:r>
          </a:p>
          <a:p>
            <a:pPr marL="171450" indent="-171450" algn="l">
              <a:buClr>
                <a:srgbClr val="1A71A6"/>
              </a:buClr>
              <a:buFont typeface="Arial" panose="020B0604020202020204" pitchFamily="34" charset="0"/>
              <a:buChar char="•"/>
            </a:pPr>
            <a:endParaRPr lang="en-US" dirty="0"/>
          </a:p>
          <a:p>
            <a:pPr marL="171450" indent="-171450" algn="l">
              <a:buClr>
                <a:srgbClr val="1A71A6"/>
              </a:buClr>
              <a:buFont typeface="Arial" panose="020B0604020202020204" pitchFamily="34" charset="0"/>
              <a:buChar char="•"/>
            </a:pPr>
            <a:r>
              <a:rPr lang="en-US" dirty="0"/>
              <a:t>2 participants had never received research training prior to the RTI program.</a:t>
            </a:r>
          </a:p>
          <a:p>
            <a:pPr marL="171450" indent="-171450" algn="l">
              <a:buClr>
                <a:srgbClr val="1A71A6"/>
              </a:buClr>
              <a:buFont typeface="Arial" panose="020B0604020202020204" pitchFamily="34" charset="0"/>
              <a:buChar char="•"/>
            </a:pPr>
            <a:endParaRPr lang="en-US" dirty="0"/>
          </a:p>
          <a:p>
            <a:pPr marL="0" indent="0" algn="l">
              <a:buClr>
                <a:srgbClr val="1A71A6"/>
              </a:buClr>
              <a:buFont typeface="Arial" panose="020B0604020202020204" pitchFamily="34" charset="0"/>
              <a:buNone/>
            </a:pPr>
            <a:r>
              <a:rPr lang="en-US" dirty="0"/>
              <a:t>------------------------------</a:t>
            </a:r>
          </a:p>
          <a:p>
            <a:pPr marL="0" indent="0" algn="l">
              <a:buClr>
                <a:srgbClr val="1A71A6"/>
              </a:buClr>
              <a:buFont typeface="Arial" panose="020B0604020202020204" pitchFamily="34" charset="0"/>
              <a:buNone/>
            </a:pPr>
            <a:endParaRPr lang="en-US" dirty="0"/>
          </a:p>
          <a:p>
            <a:pPr marL="0" indent="0" algn="l">
              <a:buClr>
                <a:srgbClr val="1A71A6"/>
              </a:buClr>
              <a:buFont typeface="Arial" panose="020B0604020202020204" pitchFamily="34" charset="0"/>
              <a:buNone/>
            </a:pPr>
            <a:r>
              <a:rPr lang="en-US" dirty="0"/>
              <a:t>NEXT SLIDE</a:t>
            </a:r>
          </a:p>
          <a:p>
            <a:pPr marL="0" indent="0" algn="l">
              <a:buClr>
                <a:srgbClr val="1A71A6"/>
              </a:buClr>
              <a:buFont typeface="Arial" panose="020B0604020202020204" pitchFamily="34" charset="0"/>
              <a:buNone/>
            </a:pPr>
            <a:endParaRPr lang="en-US" dirty="0"/>
          </a:p>
          <a:p>
            <a:pPr marL="0" indent="0" algn="l">
              <a:buClr>
                <a:srgbClr val="1A71A6"/>
              </a:buClr>
              <a:buFont typeface="Arial" panose="020B0604020202020204" pitchFamily="34" charset="0"/>
              <a:buNone/>
            </a:pPr>
            <a:endParaRPr lang="en-US" dirty="0"/>
          </a:p>
          <a:p>
            <a:pPr marL="342900" indent="-342900" algn="l">
              <a:buClr>
                <a:srgbClr val="1A71A6"/>
              </a:buCl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9</a:t>
            </a:fld>
            <a:endParaRPr lang="en-US"/>
          </a:p>
        </p:txBody>
      </p:sp>
    </p:spTree>
    <p:extLst>
      <p:ext uri="{BB962C8B-B14F-4D97-AF65-F5344CB8AC3E}">
        <p14:creationId xmlns:p14="http://schemas.microsoft.com/office/powerpoint/2010/main" val="286615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02003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77429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75970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74905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B5DDBC-212F-B547-BF68-7C3B83416A5D}" type="datetimeFigureOut">
              <a:rPr lang="en-US" smtClean="0"/>
              <a:t>5/21/19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9539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B5DDBC-212F-B547-BF68-7C3B83416A5D}"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9109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B5DDBC-212F-B547-BF68-7C3B83416A5D}" type="datetimeFigureOut">
              <a:rPr lang="en-US" smtClean="0"/>
              <a:t>5/21/19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9118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B5DDBC-212F-B547-BF68-7C3B83416A5D}" type="datetimeFigureOut">
              <a:rPr lang="en-US" smtClean="0"/>
              <a:t>5/21/19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25830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5DDBC-212F-B547-BF68-7C3B83416A5D}" type="datetimeFigureOut">
              <a:rPr lang="en-US" smtClean="0"/>
              <a:t>5/21/19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57471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5DDBC-212F-B547-BF68-7C3B83416A5D}"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5348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5DDBC-212F-B547-BF68-7C3B83416A5D}" type="datetimeFigureOut">
              <a:rPr lang="en-US" smtClean="0"/>
              <a:t>5/21/19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76401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5DDBC-212F-B547-BF68-7C3B83416A5D}" type="datetimeFigureOut">
              <a:rPr lang="en-US" smtClean="0"/>
              <a:t>5/21/19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57B08-7DA0-4940-A072-85E79467C860}" type="slidenum">
              <a:rPr lang="en-US" smtClean="0"/>
              <a:t>‹#›</a:t>
            </a:fld>
            <a:endParaRPr lang="en-US"/>
          </a:p>
        </p:txBody>
      </p:sp>
    </p:spTree>
    <p:extLst>
      <p:ext uri="{BB962C8B-B14F-4D97-AF65-F5344CB8AC3E}">
        <p14:creationId xmlns:p14="http://schemas.microsoft.com/office/powerpoint/2010/main" val="87862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www.ncbi.nlm.nih.gov/pubmed/15858620" TargetMode="External"/><Relationship Id="rId3" Type="http://schemas.openxmlformats.org/officeDocument/2006/relationships/image" Target="../media/image1.jpg"/><Relationship Id="rId7" Type="http://schemas.openxmlformats.org/officeDocument/2006/relationships/hyperlink" Target="https://dx.doi.org/10.3163/1536-5050.102.1.005"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dx.doi.org/10.3163/1536-5050.104.2.015" TargetMode="External"/><Relationship Id="rId5" Type="http://schemas.openxmlformats.org/officeDocument/2006/relationships/hyperlink" Target="https://www.mlanet.org/p/cm/ld/fid=1361" TargetMode="External"/><Relationship Id="rId4" Type="http://schemas.openxmlformats.org/officeDocument/2006/relationships/hyperlink" Target="https://doi.org/10.29173/lirg76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slessick@uci.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lorie.kloda@concordia.ca" TargetMode="External"/><Relationship Id="rId5" Type="http://schemas.openxmlformats.org/officeDocument/2006/relationships/hyperlink" Target="mailto:Jodi.Philbrick@unt.edu" TargetMode="External"/><Relationship Id="rId4" Type="http://schemas.openxmlformats.org/officeDocument/2006/relationships/hyperlink" Target="http://www.mlanet.org/p/cm/ld/fid=13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1351722" y="145774"/>
            <a:ext cx="10472607" cy="969349"/>
          </a:xfrm>
        </p:spPr>
        <p:txBody>
          <a:bodyPr>
            <a:normAutofit/>
          </a:bodyPr>
          <a:lstStyle/>
          <a:p>
            <a:r>
              <a:rPr lang="en-US" sz="2800" b="1" dirty="0">
                <a:solidFill>
                  <a:srgbClr val="073C6E"/>
                </a:solidFill>
              </a:rPr>
              <a:t>Elevating Health Sciences Librarians’ Research Capacity</a:t>
            </a:r>
            <a:br>
              <a:rPr lang="en-US" sz="2800" b="1" dirty="0">
                <a:solidFill>
                  <a:srgbClr val="073C6E"/>
                </a:solidFill>
              </a:rPr>
            </a:br>
            <a:r>
              <a:rPr lang="en-US" sz="2800" b="1" dirty="0">
                <a:solidFill>
                  <a:srgbClr val="073C6E"/>
                </a:solidFill>
              </a:rPr>
              <a:t>Through an Innovative Research Training Institute (RTI)</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1603514" y="1382751"/>
            <a:ext cx="9740347" cy="4580727"/>
          </a:xfrm>
        </p:spPr>
        <p:txBody>
          <a:bodyPr>
            <a:normAutofit/>
          </a:bodyPr>
          <a:lstStyle/>
          <a:p>
            <a:endParaRPr lang="en-US" dirty="0"/>
          </a:p>
          <a:p>
            <a:pPr>
              <a:spcBef>
                <a:spcPts val="0"/>
              </a:spcBef>
            </a:pPr>
            <a:r>
              <a:rPr lang="en-US" sz="1800" b="1" dirty="0"/>
              <a:t>Jodi L. Philbrick, MSLS, PhD, AHIP</a:t>
            </a:r>
          </a:p>
          <a:p>
            <a:pPr>
              <a:lnSpc>
                <a:spcPct val="100000"/>
              </a:lnSpc>
              <a:spcBef>
                <a:spcPts val="0"/>
              </a:spcBef>
            </a:pPr>
            <a:r>
              <a:rPr lang="en-US" sz="1800" dirty="0"/>
              <a:t>Senior Lecturer, Department of Information Science</a:t>
            </a:r>
          </a:p>
          <a:p>
            <a:pPr>
              <a:spcBef>
                <a:spcPts val="0"/>
              </a:spcBef>
            </a:pPr>
            <a:r>
              <a:rPr lang="en-US" sz="1800" dirty="0"/>
              <a:t>University of North Texas, Denton</a:t>
            </a:r>
          </a:p>
          <a:p>
            <a:pPr>
              <a:spcBef>
                <a:spcPts val="0"/>
              </a:spcBef>
            </a:pPr>
            <a:endParaRPr lang="en-US" sz="1800" dirty="0"/>
          </a:p>
          <a:p>
            <a:pPr>
              <a:spcBef>
                <a:spcPts val="0"/>
              </a:spcBef>
            </a:pPr>
            <a:r>
              <a:rPr lang="en-US" sz="1800" b="1" dirty="0"/>
              <a:t>Lorie </a:t>
            </a:r>
            <a:r>
              <a:rPr lang="en-US" sz="1800" b="1" dirty="0" err="1"/>
              <a:t>Kloda</a:t>
            </a:r>
            <a:r>
              <a:rPr lang="en-US" sz="1800" b="1" dirty="0"/>
              <a:t>, MLIS, PhD, AHIP</a:t>
            </a:r>
          </a:p>
          <a:p>
            <a:pPr>
              <a:spcBef>
                <a:spcPts val="0"/>
              </a:spcBef>
            </a:pPr>
            <a:r>
              <a:rPr lang="en-US" sz="1800" dirty="0"/>
              <a:t>Associate University Librarian, Planning &amp; Community Relations</a:t>
            </a:r>
          </a:p>
          <a:p>
            <a:pPr>
              <a:spcBef>
                <a:spcPts val="0"/>
              </a:spcBef>
            </a:pPr>
            <a:r>
              <a:rPr lang="en-US" sz="1800" dirty="0"/>
              <a:t>Editor-in-Chief, Evidence Based Library and Information Practice</a:t>
            </a:r>
          </a:p>
          <a:p>
            <a:pPr>
              <a:spcBef>
                <a:spcPts val="0"/>
              </a:spcBef>
            </a:pPr>
            <a:r>
              <a:rPr lang="en-US" sz="1800" dirty="0"/>
              <a:t>Concordia University, Montreal (Quebec) Canada</a:t>
            </a:r>
          </a:p>
          <a:p>
            <a:pPr>
              <a:spcBef>
                <a:spcPts val="0"/>
              </a:spcBef>
            </a:pPr>
            <a:endParaRPr lang="en-US" sz="1800" b="1" dirty="0"/>
          </a:p>
          <a:p>
            <a:pPr>
              <a:spcBef>
                <a:spcPts val="0"/>
              </a:spcBef>
            </a:pPr>
            <a:r>
              <a:rPr lang="en-US" sz="1800" b="1" dirty="0"/>
              <a:t>Susan Lessick, MA, MLS, AHIP, FMLA</a:t>
            </a:r>
          </a:p>
          <a:p>
            <a:pPr>
              <a:spcBef>
                <a:spcPts val="0"/>
              </a:spcBef>
            </a:pPr>
            <a:r>
              <a:rPr lang="en-US" sz="1800" dirty="0"/>
              <a:t>Project Director, MLA Research Training Institute</a:t>
            </a:r>
          </a:p>
          <a:p>
            <a:pPr>
              <a:spcBef>
                <a:spcPts val="0"/>
              </a:spcBef>
            </a:pPr>
            <a:r>
              <a:rPr lang="en-US" sz="1800" dirty="0"/>
              <a:t>Librarian Emerita, University of California, Irvine</a:t>
            </a:r>
          </a:p>
          <a:p>
            <a:pPr>
              <a:spcBef>
                <a:spcPts val="0"/>
              </a:spcBef>
            </a:pPr>
            <a:endParaRPr lang="en-US" sz="1800" dirty="0"/>
          </a:p>
          <a:p>
            <a:endParaRPr lang="en-US" dirty="0"/>
          </a:p>
          <a:p>
            <a:r>
              <a:rPr lang="en-US" dirty="0"/>
              <a:t>MLA’19, May 5, 2019, Chicago</a:t>
            </a:r>
          </a:p>
        </p:txBody>
      </p:sp>
    </p:spTree>
    <p:extLst>
      <p:ext uri="{BB962C8B-B14F-4D97-AF65-F5344CB8AC3E}">
        <p14:creationId xmlns:p14="http://schemas.microsoft.com/office/powerpoint/2010/main" val="36400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3200363833"/>
              </p:ext>
            </p:extLst>
          </p:nvPr>
        </p:nvGraphicFramePr>
        <p:xfrm>
          <a:off x="0" y="762527"/>
          <a:ext cx="12192000" cy="6095474"/>
        </p:xfrm>
        <a:graphic>
          <a:graphicData uri="http://schemas.openxmlformats.org/drawingml/2006/table">
            <a:tbl>
              <a:tblPr firstRow="1" bandRow="1">
                <a:tableStyleId>{FABFCF23-3B69-468F-B69F-88F6DE6A72F2}</a:tableStyleId>
              </a:tblPr>
              <a:tblGrid>
                <a:gridCol w="7378424">
                  <a:extLst>
                    <a:ext uri="{9D8B030D-6E8A-4147-A177-3AD203B41FA5}">
                      <a16:colId xmlns:a16="http://schemas.microsoft.com/office/drawing/2014/main" val="1523869062"/>
                    </a:ext>
                  </a:extLst>
                </a:gridCol>
                <a:gridCol w="1016419">
                  <a:extLst>
                    <a:ext uri="{9D8B030D-6E8A-4147-A177-3AD203B41FA5}">
                      <a16:colId xmlns:a16="http://schemas.microsoft.com/office/drawing/2014/main" val="161540658"/>
                    </a:ext>
                  </a:extLst>
                </a:gridCol>
                <a:gridCol w="951262">
                  <a:extLst>
                    <a:ext uri="{9D8B030D-6E8A-4147-A177-3AD203B41FA5}">
                      <a16:colId xmlns:a16="http://schemas.microsoft.com/office/drawing/2014/main" val="3511244799"/>
                    </a:ext>
                  </a:extLst>
                </a:gridCol>
                <a:gridCol w="964294">
                  <a:extLst>
                    <a:ext uri="{9D8B030D-6E8A-4147-A177-3AD203B41FA5}">
                      <a16:colId xmlns:a16="http://schemas.microsoft.com/office/drawing/2014/main" val="1019527378"/>
                    </a:ext>
                  </a:extLst>
                </a:gridCol>
                <a:gridCol w="860900">
                  <a:extLst>
                    <a:ext uri="{9D8B030D-6E8A-4147-A177-3AD203B41FA5}">
                      <a16:colId xmlns:a16="http://schemas.microsoft.com/office/drawing/2014/main" val="1752238287"/>
                    </a:ext>
                  </a:extLst>
                </a:gridCol>
                <a:gridCol w="1020701">
                  <a:extLst>
                    <a:ext uri="{9D8B030D-6E8A-4147-A177-3AD203B41FA5}">
                      <a16:colId xmlns:a16="http://schemas.microsoft.com/office/drawing/2014/main" val="1140354027"/>
                    </a:ext>
                  </a:extLst>
                </a:gridCol>
              </a:tblGrid>
              <a:tr h="959496">
                <a:tc gridSpan="6">
                  <a:txBody>
                    <a:bodyPr/>
                    <a:lstStyle/>
                    <a:p>
                      <a:endParaRPr lang="en-US" sz="2400" b="0" dirty="0">
                        <a:solidFill>
                          <a:schemeClr val="bg1"/>
                        </a:solidFill>
                      </a:endParaRPr>
                    </a:p>
                    <a:p>
                      <a:r>
                        <a:rPr lang="en-US" sz="2400" b="0" dirty="0">
                          <a:solidFill>
                            <a:schemeClr val="bg1"/>
                          </a:solidFill>
                        </a:rPr>
                        <a:t>Fellows’ reasons for participating in the RTI program</a:t>
                      </a:r>
                    </a:p>
                  </a:txBody>
                  <a:tcPr>
                    <a:solidFill>
                      <a:schemeClr val="accent1">
                        <a:lumMod val="75000"/>
                      </a:schemeClr>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chemeClr val="accent1">
                        <a:lumMod val="75000"/>
                      </a:schemeClr>
                    </a:solidFill>
                  </a:tcPr>
                </a:tc>
                <a:tc hMerge="1">
                  <a:txBody>
                    <a:bodyPr/>
                    <a:lstStyle/>
                    <a:p>
                      <a:endParaRPr lang="en-US" sz="2400" b="0" dirty="0">
                        <a:solidFill>
                          <a:schemeClr val="bg1"/>
                        </a:solidFill>
                      </a:endParaRPr>
                    </a:p>
                  </a:txBody>
                  <a:tcPr>
                    <a:solidFill>
                      <a:schemeClr val="accent1">
                        <a:lumMod val="75000"/>
                      </a:schemeClr>
                    </a:solidFill>
                  </a:tcPr>
                </a:tc>
                <a:tc hMerge="1">
                  <a:txBody>
                    <a:bodyPr/>
                    <a:lstStyle/>
                    <a:p>
                      <a:endParaRPr lang="en-US" sz="2400" b="0" dirty="0">
                        <a:solidFill>
                          <a:schemeClr val="bg1"/>
                        </a:solidFill>
                      </a:endParaRPr>
                    </a:p>
                  </a:txBody>
                  <a:tcPr>
                    <a:solidFill>
                      <a:schemeClr val="accent1">
                        <a:lumMod val="75000"/>
                      </a:schemeClr>
                    </a:solidFill>
                  </a:tcPr>
                </a:tc>
                <a:extLst>
                  <a:ext uri="{0D108BD9-81ED-4DB2-BD59-A6C34878D82A}">
                    <a16:rowId xmlns:a16="http://schemas.microsoft.com/office/drawing/2014/main" val="371168543"/>
                  </a:ext>
                </a:extLst>
              </a:tr>
              <a:tr h="787350">
                <a:tc>
                  <a:txBody>
                    <a:bodyPr/>
                    <a:lstStyle/>
                    <a:p>
                      <a:r>
                        <a:rPr lang="en-US" sz="1400" b="1" dirty="0"/>
                        <a:t>ANSWER CHOICES</a:t>
                      </a:r>
                    </a:p>
                    <a:p>
                      <a:endParaRPr lang="en-US" sz="1400" b="1" dirty="0"/>
                    </a:p>
                    <a:p>
                      <a:r>
                        <a:rPr lang="en-US" sz="1400" b="1" dirty="0"/>
                        <a:t>(N=20)</a:t>
                      </a:r>
                    </a:p>
                  </a:txBody>
                  <a:tcPr>
                    <a:lnR w="12700" cap="flat" cmpd="sng" algn="ctr">
                      <a:solidFill>
                        <a:schemeClr val="tx1"/>
                      </a:solidFill>
                      <a:prstDash val="solid"/>
                      <a:round/>
                      <a:headEnd type="none" w="med" len="med"/>
                      <a:tailEnd type="none" w="med" len="med"/>
                    </a:lnR>
                    <a:solidFill>
                      <a:srgbClr val="B7F6F7"/>
                    </a:solidFill>
                  </a:tcPr>
                </a:tc>
                <a:tc>
                  <a:txBody>
                    <a:bodyPr/>
                    <a:lstStyle/>
                    <a:p>
                      <a:r>
                        <a:rPr lang="en-US" sz="1200" b="1" dirty="0"/>
                        <a:t>STRONGLY 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7F6F7"/>
                    </a:solidFill>
                  </a:tcPr>
                </a:tc>
                <a:tc>
                  <a:txBody>
                    <a:bodyPr/>
                    <a:lstStyle/>
                    <a:p>
                      <a:r>
                        <a:rPr lang="en-US" sz="1200" b="1"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7F6F7"/>
                    </a:solidFill>
                  </a:tcPr>
                </a:tc>
                <a:tc>
                  <a:txBody>
                    <a:bodyPr/>
                    <a:lstStyle/>
                    <a:p>
                      <a:r>
                        <a:rPr lang="en-US" sz="1200" b="1" dirty="0"/>
                        <a:t>NEITHER AGREE OR 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7F6F7"/>
                    </a:solidFill>
                  </a:tcPr>
                </a:tc>
                <a:tc>
                  <a:txBody>
                    <a:bodyPr/>
                    <a:lstStyle/>
                    <a:p>
                      <a:r>
                        <a:rPr lang="en-US" sz="1200" b="1"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7F6F7"/>
                    </a:solidFill>
                  </a:tcPr>
                </a:tc>
                <a:tc>
                  <a:txBody>
                    <a:bodyPr/>
                    <a:lstStyle/>
                    <a:p>
                      <a:r>
                        <a:rPr lang="en-US" sz="1200" b="1" dirty="0"/>
                        <a:t>STRONGLY 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7F6F7"/>
                    </a:solidFill>
                  </a:tcPr>
                </a:tc>
                <a:extLst>
                  <a:ext uri="{0D108BD9-81ED-4DB2-BD59-A6C34878D82A}">
                    <a16:rowId xmlns:a16="http://schemas.microsoft.com/office/drawing/2014/main" val="3957237059"/>
                  </a:ext>
                </a:extLst>
              </a:tr>
              <a:tr h="452544">
                <a:tc>
                  <a:txBody>
                    <a:bodyPr/>
                    <a:lstStyle/>
                    <a:p>
                      <a:r>
                        <a:rPr lang="en-US" dirty="0"/>
                        <a:t>Will help me contribute to research and scholarship</a:t>
                      </a:r>
                    </a:p>
                  </a:txBody>
                  <a:tcPr>
                    <a:lnR w="12700" cap="flat" cmpd="sng" algn="ctr">
                      <a:solidFill>
                        <a:schemeClr val="tx1"/>
                      </a:solidFill>
                      <a:prstDash val="solid"/>
                      <a:round/>
                      <a:headEnd type="none" w="med" len="med"/>
                      <a:tailEnd type="none" w="med" len="med"/>
                    </a:lnR>
                    <a:no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720386">
                <a:tc>
                  <a:txBody>
                    <a:bodyPr/>
                    <a:lstStyle/>
                    <a:p>
                      <a:r>
                        <a:rPr lang="en-US" dirty="0"/>
                        <a:t>Will increase likelihood I will conduct program evaluations and assessments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81518039"/>
                  </a:ext>
                </a:extLst>
              </a:tr>
              <a:tr h="720386">
                <a:tc>
                  <a:txBody>
                    <a:bodyPr/>
                    <a:lstStyle/>
                    <a:p>
                      <a:r>
                        <a:rPr lang="en-US" dirty="0"/>
                        <a:t>Will provide opportunity to partner with and understand the needs of researchers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751503"/>
                  </a:ext>
                </a:extLst>
              </a:tr>
              <a:tr h="452544">
                <a:tc>
                  <a:txBody>
                    <a:bodyPr/>
                    <a:lstStyle/>
                    <a:p>
                      <a:r>
                        <a:rPr lang="en-US" dirty="0"/>
                        <a:t>Will advance the profession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77319743"/>
                  </a:ext>
                </a:extLst>
              </a:tr>
              <a:tr h="490432">
                <a:tc>
                  <a:txBody>
                    <a:bodyPr/>
                    <a:lstStyle/>
                    <a:p>
                      <a:r>
                        <a:rPr lang="en-US" dirty="0"/>
                        <a:t>Will increase likelihood I will engage in evidence-based decision making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521089"/>
                  </a:ext>
                </a:extLst>
              </a:tr>
              <a:tr h="720386">
                <a:tc>
                  <a:txBody>
                    <a:bodyPr/>
                    <a:lstStyle/>
                    <a:p>
                      <a:r>
                        <a:rPr lang="en-US" dirty="0"/>
                        <a:t>Will help demonstrate the value of my library to my administration and users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12968247"/>
                  </a:ext>
                </a:extLst>
              </a:tr>
              <a:tr h="791950">
                <a:tc>
                  <a:txBody>
                    <a:bodyPr/>
                    <a:lstStyle/>
                    <a:p>
                      <a:r>
                        <a:rPr lang="en-US" dirty="0"/>
                        <a:t>Will support my tenure and/or promotion efforts</a:t>
                      </a:r>
                    </a:p>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9065832"/>
                  </a:ext>
                </a:extLst>
              </a:tr>
            </a:tbl>
          </a:graphicData>
        </a:graphic>
      </p:graphicFrame>
      <p:sp>
        <p:nvSpPr>
          <p:cNvPr id="2" name="TextBox 1"/>
          <p:cNvSpPr txBox="1"/>
          <p:nvPr/>
        </p:nvSpPr>
        <p:spPr>
          <a:xfrm>
            <a:off x="-177537" y="0"/>
            <a:ext cx="12369537" cy="954107"/>
          </a:xfrm>
          <a:prstGeom prst="rect">
            <a:avLst/>
          </a:prstGeom>
          <a:noFill/>
        </p:spPr>
        <p:txBody>
          <a:bodyPr wrap="square" rtlCol="0">
            <a:spAutoFit/>
          </a:bodyPr>
          <a:lstStyle/>
          <a:p>
            <a:pPr algn="ctr"/>
            <a:r>
              <a:rPr lang="en-US" sz="2800" dirty="0"/>
              <a:t>FELLOW DATA (2018 COHORT): RESULTS</a:t>
            </a:r>
          </a:p>
          <a:p>
            <a:pPr algn="ctr"/>
            <a:endParaRPr lang="en-US" sz="2800" dirty="0"/>
          </a:p>
        </p:txBody>
      </p:sp>
    </p:spTree>
    <p:extLst>
      <p:ext uri="{BB962C8B-B14F-4D97-AF65-F5344CB8AC3E}">
        <p14:creationId xmlns:p14="http://schemas.microsoft.com/office/powerpoint/2010/main" val="353902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435428"/>
            <a:ext cx="9144000" cy="972457"/>
          </a:xfrm>
        </p:spPr>
        <p:txBody>
          <a:bodyPr>
            <a:normAutofit/>
          </a:bodyPr>
          <a:lstStyle/>
          <a:p>
            <a:pPr algn="l"/>
            <a:r>
              <a:rPr lang="en-US" sz="4000" b="1" dirty="0">
                <a:solidFill>
                  <a:srgbClr val="073C6E"/>
                </a:solidFill>
              </a:rPr>
              <a:t>Post-Workshop Survey: Overview</a:t>
            </a:r>
            <a:endParaRPr lang="en-US" sz="22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5"/>
            <a:ext cx="9444778" cy="4151086"/>
          </a:xfrm>
        </p:spPr>
        <p:txBody>
          <a:bodyPr>
            <a:normAutofit/>
          </a:bodyPr>
          <a:lstStyle/>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Sent to participants 5 weeks after conclusion of workshop - August 17-31, 2018</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Includes questions about all aspects of the workshop, including overall evaluation, curriculum, course materials, food, and accommodations</a:t>
            </a:r>
          </a:p>
          <a:p>
            <a:pPr marL="342900" indent="-342900" algn="l">
              <a:buClr>
                <a:srgbClr val="1A71A6"/>
              </a:buClr>
              <a:buFont typeface="Arial" panose="020B0604020202020204" pitchFamily="34" charset="0"/>
              <a:buChar char="•"/>
            </a:pPr>
            <a:endParaRPr lang="en-US" dirty="0"/>
          </a:p>
          <a:p>
            <a:pPr marL="800100" lvl="1"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74062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AC9FE96-827F-E343-8178-AC41DBAAEE38}"/>
              </a:ext>
            </a:extLst>
          </p:cNvPr>
          <p:cNvGraphicFramePr>
            <a:graphicFrameLocks noGrp="1"/>
          </p:cNvGraphicFramePr>
          <p:nvPr>
            <p:extLst>
              <p:ext uri="{D42A27DB-BD31-4B8C-83A1-F6EECF244321}">
                <p14:modId xmlns:p14="http://schemas.microsoft.com/office/powerpoint/2010/main" val="2020943860"/>
              </p:ext>
            </p:extLst>
          </p:nvPr>
        </p:nvGraphicFramePr>
        <p:xfrm>
          <a:off x="0" y="1"/>
          <a:ext cx="11959492" cy="6829648"/>
        </p:xfrm>
        <a:graphic>
          <a:graphicData uri="http://schemas.openxmlformats.org/drawingml/2006/table">
            <a:tbl>
              <a:tblPr firstRow="1" bandRow="1">
                <a:tableStyleId>{FABFCF23-3B69-468F-B69F-88F6DE6A72F2}</a:tableStyleId>
              </a:tblPr>
              <a:tblGrid>
                <a:gridCol w="4925952">
                  <a:extLst>
                    <a:ext uri="{9D8B030D-6E8A-4147-A177-3AD203B41FA5}">
                      <a16:colId xmlns:a16="http://schemas.microsoft.com/office/drawing/2014/main" val="4021265448"/>
                    </a:ext>
                  </a:extLst>
                </a:gridCol>
                <a:gridCol w="747975">
                  <a:extLst>
                    <a:ext uri="{9D8B030D-6E8A-4147-A177-3AD203B41FA5}">
                      <a16:colId xmlns:a16="http://schemas.microsoft.com/office/drawing/2014/main" val="3064519198"/>
                    </a:ext>
                  </a:extLst>
                </a:gridCol>
                <a:gridCol w="659130">
                  <a:extLst>
                    <a:ext uri="{9D8B030D-6E8A-4147-A177-3AD203B41FA5}">
                      <a16:colId xmlns:a16="http://schemas.microsoft.com/office/drawing/2014/main" val="2356572304"/>
                    </a:ext>
                  </a:extLst>
                </a:gridCol>
                <a:gridCol w="1071316">
                  <a:extLst>
                    <a:ext uri="{9D8B030D-6E8A-4147-A177-3AD203B41FA5}">
                      <a16:colId xmlns:a16="http://schemas.microsoft.com/office/drawing/2014/main" val="2550129113"/>
                    </a:ext>
                  </a:extLst>
                </a:gridCol>
                <a:gridCol w="919290">
                  <a:extLst>
                    <a:ext uri="{9D8B030D-6E8A-4147-A177-3AD203B41FA5}">
                      <a16:colId xmlns:a16="http://schemas.microsoft.com/office/drawing/2014/main" val="1976913935"/>
                    </a:ext>
                  </a:extLst>
                </a:gridCol>
                <a:gridCol w="862149">
                  <a:extLst>
                    <a:ext uri="{9D8B030D-6E8A-4147-A177-3AD203B41FA5}">
                      <a16:colId xmlns:a16="http://schemas.microsoft.com/office/drawing/2014/main" val="580465359"/>
                    </a:ext>
                  </a:extLst>
                </a:gridCol>
                <a:gridCol w="1123406">
                  <a:extLst>
                    <a:ext uri="{9D8B030D-6E8A-4147-A177-3AD203B41FA5}">
                      <a16:colId xmlns:a16="http://schemas.microsoft.com/office/drawing/2014/main" val="1349832663"/>
                    </a:ext>
                  </a:extLst>
                </a:gridCol>
                <a:gridCol w="522514">
                  <a:extLst>
                    <a:ext uri="{9D8B030D-6E8A-4147-A177-3AD203B41FA5}">
                      <a16:colId xmlns:a16="http://schemas.microsoft.com/office/drawing/2014/main" val="1582105351"/>
                    </a:ext>
                  </a:extLst>
                </a:gridCol>
                <a:gridCol w="1127760">
                  <a:extLst>
                    <a:ext uri="{9D8B030D-6E8A-4147-A177-3AD203B41FA5}">
                      <a16:colId xmlns:a16="http://schemas.microsoft.com/office/drawing/2014/main" val="4244812241"/>
                    </a:ext>
                  </a:extLst>
                </a:gridCol>
              </a:tblGrid>
              <a:tr h="562056">
                <a:tc gridSpan="7">
                  <a:txBody>
                    <a:bodyPr/>
                    <a:lstStyle/>
                    <a:p>
                      <a:r>
                        <a:rPr lang="en-US" sz="3200" b="0" dirty="0">
                          <a:solidFill>
                            <a:schemeClr val="bg1"/>
                          </a:solidFill>
                        </a:rPr>
                        <a:t>Post-Workshop Survey</a:t>
                      </a:r>
                    </a:p>
                  </a:txBody>
                  <a:tcPr>
                    <a:solidFill>
                      <a:schemeClr val="accent1">
                        <a:lumMod val="75000"/>
                      </a:schemeClr>
                    </a:solidFill>
                  </a:tcPr>
                </a:tc>
                <a:tc hMerge="1">
                  <a:txBody>
                    <a:bodyPr/>
                    <a:lstStyle/>
                    <a:p>
                      <a:endParaRPr lang="en-US" dirty="0">
                        <a:solidFill>
                          <a:srgbClr val="1A71A6"/>
                        </a:solidFill>
                      </a:endParaRPr>
                    </a:p>
                  </a:txBody>
                  <a:tcPr/>
                </a:tc>
                <a:tc hMerge="1">
                  <a:txBody>
                    <a:bodyPr/>
                    <a:lstStyle/>
                    <a:p>
                      <a:endParaRPr lang="en-US"/>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chemeClr val="accent1">
                        <a:lumMod val="75000"/>
                      </a:schemeClr>
                    </a:solidFill>
                  </a:tcPr>
                </a:tc>
                <a:tc hMerge="1">
                  <a:txBody>
                    <a:bodyPr/>
                    <a:lstStyle/>
                    <a:p>
                      <a:endParaRPr lang="en-US" sz="2400" b="0" dirty="0">
                        <a:solidFill>
                          <a:schemeClr val="bg1"/>
                        </a:solidFill>
                      </a:endParaRPr>
                    </a:p>
                  </a:txBody>
                  <a:tcPr>
                    <a:solidFill>
                      <a:schemeClr val="accent1">
                        <a:lumMod val="75000"/>
                      </a:schemeClr>
                    </a:solidFill>
                  </a:tcPr>
                </a:tc>
                <a:tc hMerge="1">
                  <a:txBody>
                    <a:bodyPr/>
                    <a:lstStyle/>
                    <a:p>
                      <a:endParaRPr lang="en-US" sz="2400" b="0" dirty="0">
                        <a:solidFill>
                          <a:schemeClr val="bg1"/>
                        </a:solidFill>
                      </a:endParaRPr>
                    </a:p>
                  </a:txBody>
                  <a:tcPr>
                    <a:solidFill>
                      <a:schemeClr val="accent1">
                        <a:lumMod val="75000"/>
                      </a:schemeClr>
                    </a:solidFill>
                  </a:tcPr>
                </a:tc>
                <a:tc>
                  <a:txBody>
                    <a:bodyPr/>
                    <a:lstStyle/>
                    <a:p>
                      <a:endParaRPr lang="en-US" sz="3200" b="0" dirty="0">
                        <a:solidFill>
                          <a:schemeClr val="bg1"/>
                        </a:solidFill>
                      </a:endParaRPr>
                    </a:p>
                  </a:txBody>
                  <a:tcPr>
                    <a:solidFill>
                      <a:schemeClr val="accent1">
                        <a:lumMod val="75000"/>
                      </a:schemeClr>
                    </a:solidFill>
                  </a:tcPr>
                </a:tc>
                <a:tc>
                  <a:txBody>
                    <a:bodyPr/>
                    <a:lstStyle/>
                    <a:p>
                      <a:endParaRPr lang="en-US" sz="3200" b="0" dirty="0">
                        <a:solidFill>
                          <a:schemeClr val="bg1"/>
                        </a:solidFill>
                      </a:endParaRPr>
                    </a:p>
                  </a:txBody>
                  <a:tcPr>
                    <a:solidFill>
                      <a:schemeClr val="accent1">
                        <a:lumMod val="75000"/>
                      </a:schemeClr>
                    </a:solidFill>
                  </a:tcPr>
                </a:tc>
                <a:extLst>
                  <a:ext uri="{0D108BD9-81ED-4DB2-BD59-A6C34878D82A}">
                    <a16:rowId xmlns:a16="http://schemas.microsoft.com/office/drawing/2014/main" val="892092493"/>
                  </a:ext>
                </a:extLst>
              </a:tr>
              <a:tr h="657012">
                <a:tc>
                  <a:txBody>
                    <a:bodyPr/>
                    <a:lstStyle/>
                    <a:p>
                      <a:endParaRPr lang="en-US" sz="1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sz="1400" b="1"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sz="1400" b="1" dirty="0"/>
                        <a:t>POOR</a:t>
                      </a:r>
                    </a:p>
                    <a:p>
                      <a:pPr algn="ctr"/>
                      <a:endParaRPr lang="en-US" sz="1400" b="1" dirty="0"/>
                    </a:p>
                    <a:p>
                      <a:pPr algn="ctr"/>
                      <a:r>
                        <a:rPr lang="en-US" sz="14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sz="1400" b="1" dirty="0"/>
                        <a:t>BELOW AVERAGE</a:t>
                      </a:r>
                    </a:p>
                    <a:p>
                      <a:pPr algn="ctr"/>
                      <a:r>
                        <a:rPr lang="en-US" sz="1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sz="1400" b="1" dirty="0"/>
                        <a:t>AVERAGE</a:t>
                      </a:r>
                    </a:p>
                    <a:p>
                      <a:pPr algn="ctr"/>
                      <a:endParaRPr lang="en-US" sz="1400" b="1" dirty="0"/>
                    </a:p>
                    <a:p>
                      <a:pPr algn="ctr"/>
                      <a:r>
                        <a:rPr lang="en-US" sz="1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sz="1400" b="1" dirty="0"/>
                        <a:t>GOOD</a:t>
                      </a:r>
                    </a:p>
                    <a:p>
                      <a:pPr algn="ctr"/>
                      <a:endParaRPr lang="en-US" sz="1400" b="1" dirty="0"/>
                    </a:p>
                    <a:p>
                      <a:pPr algn="ctr"/>
                      <a:r>
                        <a:rPr lang="en-US" sz="1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sz="1400" b="1" dirty="0"/>
                        <a:t>EXCELLENT</a:t>
                      </a:r>
                    </a:p>
                    <a:p>
                      <a:pPr algn="ctr"/>
                      <a:endParaRPr lang="en-US" sz="1400" b="1" dirty="0"/>
                    </a:p>
                    <a:p>
                      <a:pPr algn="ctr"/>
                      <a:r>
                        <a:rPr lang="en-US" sz="1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sz="1400" b="1"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sz="1400" b="1" dirty="0"/>
                        <a:t>MEDIAN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7F6F7"/>
                    </a:solidFill>
                  </a:tcPr>
                </a:tc>
                <a:extLst>
                  <a:ext uri="{0D108BD9-81ED-4DB2-BD59-A6C34878D82A}">
                    <a16:rowId xmlns:a16="http://schemas.microsoft.com/office/drawing/2014/main" val="1179487971"/>
                  </a:ext>
                </a:extLst>
              </a:tr>
              <a:tr h="354983">
                <a:tc>
                  <a:txBody>
                    <a:bodyPr/>
                    <a:lstStyle/>
                    <a:p>
                      <a:r>
                        <a:rPr lang="en-US" dirty="0"/>
                        <a:t>Face-to-face workshop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E1E4"/>
                    </a:solidFill>
                  </a:tcPr>
                </a:tc>
                <a:extLst>
                  <a:ext uri="{0D108BD9-81ED-4DB2-BD59-A6C34878D82A}">
                    <a16:rowId xmlns:a16="http://schemas.microsoft.com/office/drawing/2014/main" val="2186519660"/>
                  </a:ext>
                </a:extLst>
              </a:tr>
              <a:tr h="354983">
                <a:tc>
                  <a:txBody>
                    <a:bodyPr/>
                    <a:lstStyle/>
                    <a:p>
                      <a:r>
                        <a:rPr lang="en-US" dirty="0"/>
                        <a:t>RTI/library services and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EE1E4"/>
                    </a:solidFill>
                  </a:tcPr>
                </a:tc>
                <a:extLst>
                  <a:ext uri="{0D108BD9-81ED-4DB2-BD59-A6C34878D82A}">
                    <a16:rowId xmlns:a16="http://schemas.microsoft.com/office/drawing/2014/main" val="3609452661"/>
                  </a:ext>
                </a:extLst>
              </a:tr>
              <a:tr h="354983">
                <a:tc>
                  <a:txBody>
                    <a:bodyPr/>
                    <a:lstStyle/>
                    <a:p>
                      <a:r>
                        <a:rPr lang="en-US" dirty="0"/>
                        <a:t>Overall curriculum quality (all modules)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extLst>
                  <a:ext uri="{0D108BD9-81ED-4DB2-BD59-A6C34878D82A}">
                    <a16:rowId xmlns:a16="http://schemas.microsoft.com/office/drawing/2014/main" val="3321947507"/>
                  </a:ext>
                </a:extLst>
              </a:tr>
              <a:tr h="354983">
                <a:tc>
                  <a:txBody>
                    <a:bodyPr/>
                    <a:lstStyle/>
                    <a:p>
                      <a:r>
                        <a:rPr lang="en-US" dirty="0"/>
                        <a:t>Overall effectiveness of instructors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extLst>
                  <a:ext uri="{0D108BD9-81ED-4DB2-BD59-A6C34878D82A}">
                    <a16:rowId xmlns:a16="http://schemas.microsoft.com/office/drawing/2014/main" val="3741077654"/>
                  </a:ext>
                </a:extLst>
              </a:tr>
              <a:tr h="354983">
                <a:tc>
                  <a:txBody>
                    <a:bodyPr/>
                    <a:lstStyle/>
                    <a:p>
                      <a:r>
                        <a:rPr lang="en-US" dirty="0"/>
                        <a:t>Discussions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extLst>
                  <a:ext uri="{0D108BD9-81ED-4DB2-BD59-A6C34878D82A}">
                    <a16:rowId xmlns:a16="http://schemas.microsoft.com/office/drawing/2014/main" val="1214483868"/>
                  </a:ext>
                </a:extLst>
              </a:tr>
              <a:tr h="354983">
                <a:tc>
                  <a:txBody>
                    <a:bodyPr/>
                    <a:lstStyle/>
                    <a:p>
                      <a:r>
                        <a:rPr lang="en-US" dirty="0"/>
                        <a:t>Lectures and 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extLst>
                  <a:ext uri="{0D108BD9-81ED-4DB2-BD59-A6C34878D82A}">
                    <a16:rowId xmlns:a16="http://schemas.microsoft.com/office/drawing/2014/main" val="2566689128"/>
                  </a:ext>
                </a:extLst>
              </a:tr>
              <a:tr h="354983">
                <a:tc>
                  <a:txBody>
                    <a:bodyPr/>
                    <a:lstStyle/>
                    <a:p>
                      <a:r>
                        <a:rPr lang="en-US" dirty="0"/>
                        <a:t>Individual mentor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extLst>
                  <a:ext uri="{0D108BD9-81ED-4DB2-BD59-A6C34878D82A}">
                    <a16:rowId xmlns:a16="http://schemas.microsoft.com/office/drawing/2014/main" val="272931994"/>
                  </a:ext>
                </a:extLst>
              </a:tr>
              <a:tr h="354983">
                <a:tc>
                  <a:txBody>
                    <a:bodyPr/>
                    <a:lstStyle/>
                    <a:p>
                      <a:r>
                        <a:rPr lang="en-US" dirty="0"/>
                        <a:t>Pre-institute curriculum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extLst>
                  <a:ext uri="{0D108BD9-81ED-4DB2-BD59-A6C34878D82A}">
                    <a16:rowId xmlns:a16="http://schemas.microsoft.com/office/drawing/2014/main" val="2443616535"/>
                  </a:ext>
                </a:extLst>
              </a:tr>
              <a:tr h="354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MEDLIB-ED course materials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extLst>
                  <a:ext uri="{0D108BD9-81ED-4DB2-BD59-A6C34878D82A}">
                    <a16:rowId xmlns:a16="http://schemas.microsoft.com/office/drawing/2014/main" val="3406631271"/>
                  </a:ext>
                </a:extLst>
              </a:tr>
              <a:tr h="392535">
                <a:tc>
                  <a:txBody>
                    <a:bodyPr/>
                    <a:lstStyle/>
                    <a:p>
                      <a:r>
                        <a:rPr lang="en-US" sz="1800" kern="1200" dirty="0">
                          <a:solidFill>
                            <a:schemeClr val="dk1"/>
                          </a:solidFill>
                          <a:effectLst/>
                          <a:latin typeface="+mn-lt"/>
                          <a:ea typeface="+mn-ea"/>
                          <a:cs typeface="+mn-cs"/>
                        </a:rPr>
                        <a:t>E-textbook (J. Creswell, Research Design, 5th 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5F7"/>
                    </a:solidFill>
                  </a:tcPr>
                </a:tc>
                <a:extLst>
                  <a:ext uri="{0D108BD9-81ED-4DB2-BD59-A6C34878D82A}">
                    <a16:rowId xmlns:a16="http://schemas.microsoft.com/office/drawing/2014/main" val="2149851551"/>
                  </a:ext>
                </a:extLst>
              </a:tr>
              <a:tr h="354983">
                <a:tc>
                  <a:txBody>
                    <a:bodyPr/>
                    <a:lstStyle/>
                    <a:p>
                      <a:r>
                        <a:rPr lang="en-US" sz="1800" kern="1200" dirty="0">
                          <a:solidFill>
                            <a:schemeClr val="dk1"/>
                          </a:solidFill>
                          <a:effectLst/>
                          <a:latin typeface="+mn-lt"/>
                          <a:ea typeface="+mn-ea"/>
                          <a:cs typeface="+mn-cs"/>
                        </a:rPr>
                        <a:t>RTI Community of Practice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extLst>
                  <a:ext uri="{0D108BD9-81ED-4DB2-BD59-A6C34878D82A}">
                    <a16:rowId xmlns:a16="http://schemas.microsoft.com/office/drawing/2014/main" val="531132003"/>
                  </a:ext>
                </a:extLst>
              </a:tr>
              <a:tr h="354983">
                <a:tc>
                  <a:txBody>
                    <a:bodyPr/>
                    <a:lstStyle/>
                    <a:p>
                      <a:r>
                        <a:rPr lang="en-US" dirty="0"/>
                        <a:t>Chicago, IL, as a workshop destination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extLst>
                  <a:ext uri="{0D108BD9-81ED-4DB2-BD59-A6C34878D82A}">
                    <a16:rowId xmlns:a16="http://schemas.microsoft.com/office/drawing/2014/main" val="1920252107"/>
                  </a:ext>
                </a:extLst>
              </a:tr>
              <a:tr h="354983">
                <a:tc>
                  <a:txBody>
                    <a:bodyPr/>
                    <a:lstStyle/>
                    <a:p>
                      <a:r>
                        <a:rPr lang="en-US" dirty="0"/>
                        <a:t>Breaks and refreshments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extLst>
                  <a:ext uri="{0D108BD9-81ED-4DB2-BD59-A6C34878D82A}">
                    <a16:rowId xmlns:a16="http://schemas.microsoft.com/office/drawing/2014/main" val="3273439519"/>
                  </a:ext>
                </a:extLst>
              </a:tr>
              <a:tr h="354983">
                <a:tc>
                  <a:txBody>
                    <a:bodyPr/>
                    <a:lstStyle/>
                    <a:p>
                      <a:r>
                        <a:rPr lang="en-US" dirty="0"/>
                        <a:t>Housing accommodation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extLst>
                  <a:ext uri="{0D108BD9-81ED-4DB2-BD59-A6C34878D82A}">
                    <a16:rowId xmlns:a16="http://schemas.microsoft.com/office/drawing/2014/main" val="2705319844"/>
                  </a:ext>
                </a:extLst>
              </a:tr>
              <a:tr h="371593">
                <a:tc>
                  <a:txBody>
                    <a:bodyPr/>
                    <a:lstStyle/>
                    <a:p>
                      <a:r>
                        <a:rPr lang="en-US" dirty="0"/>
                        <a:t>Housing proximity to UIC Library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1E4"/>
                    </a:solidFill>
                  </a:tcPr>
                </a:tc>
                <a:extLst>
                  <a:ext uri="{0D108BD9-81ED-4DB2-BD59-A6C34878D82A}">
                    <a16:rowId xmlns:a16="http://schemas.microsoft.com/office/drawing/2014/main" val="1672907541"/>
                  </a:ext>
                </a:extLst>
              </a:tr>
            </a:tbl>
          </a:graphicData>
        </a:graphic>
      </p:graphicFrame>
    </p:spTree>
    <p:extLst>
      <p:ext uri="{BB962C8B-B14F-4D97-AF65-F5344CB8AC3E}">
        <p14:creationId xmlns:p14="http://schemas.microsoft.com/office/powerpoint/2010/main" val="134800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577267"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210075"/>
            <a:ext cx="9444778" cy="1062914"/>
          </a:xfrm>
        </p:spPr>
        <p:txBody>
          <a:bodyPr>
            <a:normAutofit/>
          </a:bodyPr>
          <a:lstStyle/>
          <a:p>
            <a:pPr algn="l"/>
            <a:r>
              <a:rPr lang="en-US" sz="4000" b="1" dirty="0">
                <a:solidFill>
                  <a:srgbClr val="073C6E"/>
                </a:solidFill>
              </a:rPr>
              <a:t>Post-Workshop Survey: Results</a:t>
            </a:r>
            <a:endParaRPr lang="en-US" sz="18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272990"/>
            <a:ext cx="9444778" cy="4571756"/>
          </a:xfrm>
        </p:spPr>
        <p:txBody>
          <a:bodyPr>
            <a:normAutofit fontScale="92500" lnSpcReduction="20000"/>
          </a:bodyPr>
          <a:lstStyle/>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sz="2600" dirty="0"/>
              <a:t>95% of fellows rated workshop as “excellent” or “good”</a:t>
            </a:r>
          </a:p>
          <a:p>
            <a:pPr algn="l">
              <a:buClr>
                <a:srgbClr val="1A71A6"/>
              </a:buClr>
            </a:pPr>
            <a:endParaRPr lang="en-US" sz="2600" dirty="0"/>
          </a:p>
          <a:p>
            <a:pPr marL="342900" indent="-342900" algn="l">
              <a:buClr>
                <a:srgbClr val="1A71A6"/>
              </a:buClr>
              <a:buFont typeface="Arial" panose="020B0604020202020204" pitchFamily="34" charset="0"/>
              <a:buChar char="•"/>
            </a:pPr>
            <a:r>
              <a:rPr lang="en-US" sz="2600" dirty="0"/>
              <a:t>Highest rated aspects:</a:t>
            </a:r>
          </a:p>
          <a:p>
            <a:pPr marL="800100" lvl="1" indent="-342900" algn="l">
              <a:buClr>
                <a:srgbClr val="1A71A6"/>
              </a:buClr>
              <a:buFont typeface="Arial" panose="020B0604020202020204" pitchFamily="34" charset="0"/>
              <a:buChar char="•"/>
            </a:pPr>
            <a:r>
              <a:rPr lang="en-US" sz="2200" dirty="0"/>
              <a:t>RTI/library services &amp; staff</a:t>
            </a:r>
          </a:p>
          <a:p>
            <a:pPr marL="800100" lvl="1" indent="-342900" algn="l">
              <a:buClr>
                <a:srgbClr val="1A71A6"/>
              </a:buClr>
              <a:buFont typeface="Arial" panose="020B0604020202020204" pitchFamily="34" charset="0"/>
              <a:buChar char="•"/>
            </a:pPr>
            <a:r>
              <a:rPr lang="en-US" sz="2200" dirty="0"/>
              <a:t>Curriculum quality </a:t>
            </a:r>
          </a:p>
          <a:p>
            <a:pPr marL="800100" lvl="1" indent="-342900" algn="l">
              <a:buClr>
                <a:srgbClr val="1A71A6"/>
              </a:buClr>
              <a:buFont typeface="Arial" panose="020B0604020202020204" pitchFamily="34" charset="0"/>
              <a:buChar char="•"/>
            </a:pPr>
            <a:r>
              <a:rPr lang="en-US" sz="2200" dirty="0"/>
              <a:t>Effectiveness of instructors</a:t>
            </a:r>
          </a:p>
          <a:p>
            <a:pPr marL="800100" lvl="1" indent="-342900" algn="l">
              <a:buClr>
                <a:srgbClr val="1A71A6"/>
              </a:buClr>
              <a:buFont typeface="Arial" panose="020B0604020202020204" pitchFamily="34" charset="0"/>
              <a:buChar char="•"/>
            </a:pPr>
            <a:r>
              <a:rPr lang="en-US" sz="2200" dirty="0"/>
              <a:t>Discussions &amp; activities </a:t>
            </a:r>
          </a:p>
          <a:p>
            <a:pPr marL="800100" lvl="1" indent="-342900" algn="l">
              <a:buClr>
                <a:srgbClr val="1A71A6"/>
              </a:buClr>
              <a:buFont typeface="Arial" panose="020B0604020202020204" pitchFamily="34" charset="0"/>
              <a:buChar char="•"/>
            </a:pPr>
            <a:r>
              <a:rPr lang="en-US" sz="2200" dirty="0"/>
              <a:t>Lectures &amp; presentations </a:t>
            </a:r>
          </a:p>
          <a:p>
            <a:pPr lvl="1" algn="l">
              <a:buClr>
                <a:srgbClr val="1A71A6"/>
              </a:buClr>
            </a:pPr>
            <a:endParaRPr lang="en-US" sz="2200" dirty="0"/>
          </a:p>
          <a:p>
            <a:pPr marL="342900" indent="-342900" algn="l">
              <a:buClr>
                <a:srgbClr val="1A71A6"/>
              </a:buClr>
              <a:buFont typeface="Arial" panose="020B0604020202020204" pitchFamily="34" charset="0"/>
              <a:buChar char="•"/>
            </a:pPr>
            <a:r>
              <a:rPr lang="en-US" sz="2600" dirty="0"/>
              <a:t>Use of survey results for 2019 workshop</a:t>
            </a:r>
          </a:p>
          <a:p>
            <a:pPr marL="800100" lvl="1" indent="-342900" algn="l">
              <a:buClr>
                <a:srgbClr val="1A71A6"/>
              </a:buClr>
              <a:buFont typeface="Arial" panose="020B0604020202020204" pitchFamily="34" charset="0"/>
              <a:buChar char="•"/>
            </a:pPr>
            <a:endParaRPr lang="en-US" sz="2200" dirty="0"/>
          </a:p>
          <a:p>
            <a:pPr marL="342900" indent="-342900" algn="l">
              <a:buClr>
                <a:srgbClr val="1A71A6"/>
              </a:buClr>
              <a:buFont typeface="Arial" panose="020B0604020202020204" pitchFamily="34" charset="0"/>
              <a:buChar char="•"/>
            </a:pPr>
            <a:r>
              <a:rPr lang="en-US" sz="2600" dirty="0"/>
              <a:t>Unexpected benefits (fellows’ comments)</a:t>
            </a:r>
          </a:p>
          <a:p>
            <a:pPr algn="l">
              <a:buClr>
                <a:srgbClr val="1A71A6"/>
              </a:buCl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343844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433154" y="138248"/>
            <a:ext cx="9144000" cy="972457"/>
          </a:xfrm>
        </p:spPr>
        <p:txBody>
          <a:bodyPr>
            <a:normAutofit fontScale="90000"/>
          </a:bodyPr>
          <a:lstStyle/>
          <a:p>
            <a:pPr algn="l"/>
            <a:r>
              <a:rPr lang="en-US" sz="4000" b="1" dirty="0">
                <a:solidFill>
                  <a:srgbClr val="073C6E"/>
                </a:solidFill>
              </a:rPr>
              <a:t>Pre- and Post-Assessment Surveys: Overview</a:t>
            </a:r>
            <a:endParaRPr lang="en-US" sz="2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4"/>
            <a:ext cx="9444778" cy="4318545"/>
          </a:xfrm>
        </p:spPr>
        <p:txBody>
          <a:bodyPr>
            <a:normAutofit fontScale="92500"/>
          </a:bodyPr>
          <a:lstStyle/>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Based on Librarian Research Confidence Scale (LRCS-10) (</a:t>
            </a:r>
            <a:r>
              <a:rPr lang="en-US" dirty="0" err="1"/>
              <a:t>Brancolini</a:t>
            </a:r>
            <a:r>
              <a:rPr lang="en-US" dirty="0"/>
              <a:t> &amp; Kennedy, 2017)</a:t>
            </a:r>
          </a:p>
          <a:p>
            <a:pPr algn="l">
              <a:buClr>
                <a:srgbClr val="1A71A6"/>
              </a:buClr>
            </a:pPr>
            <a:endParaRPr lang="en-US" dirty="0"/>
          </a:p>
          <a:p>
            <a:pPr marL="342900" indent="-342900" algn="l">
              <a:buClr>
                <a:srgbClr val="1A71A6"/>
              </a:buClr>
              <a:buFont typeface="Arial" panose="020B0604020202020204" pitchFamily="34" charset="0"/>
              <a:buChar char="•"/>
            </a:pPr>
            <a:r>
              <a:rPr lang="en-US" dirty="0"/>
              <a:t>Pre-Assessment Survey: Sent 9 weeks prior to RTI workshop: May 3-31, 2018</a:t>
            </a:r>
          </a:p>
          <a:p>
            <a:pPr algn="l">
              <a:buClr>
                <a:srgbClr val="1A71A6"/>
              </a:buClr>
            </a:pPr>
            <a:endParaRPr lang="en-US" dirty="0"/>
          </a:p>
          <a:p>
            <a:pPr marL="342900" indent="-342900" algn="l">
              <a:buClr>
                <a:srgbClr val="1A71A6"/>
              </a:buClr>
              <a:buFont typeface="Arial" panose="020B0604020202020204" pitchFamily="34" charset="0"/>
              <a:buChar char="•"/>
            </a:pPr>
            <a:r>
              <a:rPr lang="en-US" dirty="0"/>
              <a:t>Post-Assessment Survey: Sent 4 weeks after RTI workshop: August 14-31, 2019</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Used the Wilcoxon Signed Ranks Test to determine if there was statistically significant difference in the self-reported research confidence of the fellows before and after the RTI workshop</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293262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121402645"/>
              </p:ext>
            </p:extLst>
          </p:nvPr>
        </p:nvGraphicFramePr>
        <p:xfrm>
          <a:off x="145140" y="969183"/>
          <a:ext cx="11901714" cy="5681790"/>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72860">
                <a:tc gridSpan="5">
                  <a:txBody>
                    <a:bodyPr/>
                    <a:lstStyle/>
                    <a:p>
                      <a:r>
                        <a:rPr lang="en-US" sz="2400" b="0" dirty="0">
                          <a:solidFill>
                            <a:schemeClr val="bg1"/>
                          </a:solidFill>
                        </a:rPr>
                        <a:t>Confidence level differences before and after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and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89880">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Z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51058">
                <a:tc>
                  <a:txBody>
                    <a:bodyPr/>
                    <a:lstStyle/>
                    <a:p>
                      <a:pPr marL="0" indent="0">
                        <a:buNone/>
                      </a:pPr>
                      <a:r>
                        <a:rPr lang="en-US" dirty="0"/>
                        <a:t>1. Turning my topic into a question.</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351058">
                <a:tc>
                  <a:txBody>
                    <a:bodyPr/>
                    <a:lstStyle/>
                    <a:p>
                      <a:r>
                        <a:rPr lang="en-US" dirty="0"/>
                        <a:t>2. Designing a project to answer my question.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-3.630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518039"/>
                  </a:ext>
                </a:extLst>
              </a:tr>
              <a:tr h="351058">
                <a:tc>
                  <a:txBody>
                    <a:bodyPr/>
                    <a:lstStyle/>
                    <a:p>
                      <a:r>
                        <a:rPr lang="en-US" dirty="0"/>
                        <a:t>3. Selecting methods and procedures for my question.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751503"/>
                  </a:ext>
                </a:extLst>
              </a:tr>
              <a:tr h="351058">
                <a:tc>
                  <a:txBody>
                    <a:bodyPr/>
                    <a:lstStyle/>
                    <a:p>
                      <a:r>
                        <a:rPr lang="en-US" dirty="0"/>
                        <a:t>4. Developing plan and timeline for my study.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319743"/>
                  </a:ext>
                </a:extLst>
              </a:tr>
              <a:tr h="614351">
                <a:tc>
                  <a:txBody>
                    <a:bodyPr/>
                    <a:lstStyle/>
                    <a:p>
                      <a:r>
                        <a:rPr lang="en-US" sz="1800" kern="1200" dirty="0">
                          <a:solidFill>
                            <a:schemeClr val="dk1"/>
                          </a:solidFill>
                          <a:effectLst/>
                          <a:latin typeface="+mn-lt"/>
                          <a:ea typeface="+mn-ea"/>
                          <a:cs typeface="+mn-cs"/>
                        </a:rPr>
                        <a:t>5. Identifying appropriate information sources in which to conduct my literature search.</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521089"/>
                  </a:ext>
                </a:extLst>
              </a:tr>
              <a:tr h="6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a:t>
                      </a:r>
                      <a:r>
                        <a:rPr lang="en-US" sz="1800" kern="1200" dirty="0">
                          <a:solidFill>
                            <a:schemeClr val="dk1"/>
                          </a:solidFill>
                          <a:effectLst/>
                          <a:latin typeface="+mn-lt"/>
                          <a:ea typeface="+mn-ea"/>
                          <a:cs typeface="+mn-cs"/>
                        </a:rPr>
                        <a:t>Using relevant keywords and search strategies to discover literature about the research topic.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-2.804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290396"/>
                  </a:ext>
                </a:extLst>
              </a:tr>
              <a:tr h="707295">
                <a:tc>
                  <a:txBody>
                    <a:bodyPr/>
                    <a:lstStyle/>
                    <a:p>
                      <a:r>
                        <a:rPr lang="en-US" dirty="0"/>
                        <a:t>7. </a:t>
                      </a:r>
                      <a:r>
                        <a:rPr lang="en-US" sz="1800" kern="1200" dirty="0">
                          <a:solidFill>
                            <a:schemeClr val="dk1"/>
                          </a:solidFill>
                          <a:effectLst/>
                          <a:latin typeface="+mn-lt"/>
                          <a:ea typeface="+mn-ea"/>
                          <a:cs typeface="+mn-cs"/>
                        </a:rPr>
                        <a:t>Assessing and synthesizing literature that is relevant to your research question.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-2.984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20244"/>
                  </a:ext>
                </a:extLst>
              </a:tr>
              <a:tr h="707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lang="en-US" sz="1800" kern="1200" dirty="0">
                          <a:solidFill>
                            <a:schemeClr val="dk1"/>
                          </a:solidFill>
                          <a:effectLst/>
                          <a:latin typeface="+mn-lt"/>
                          <a:ea typeface="+mn-ea"/>
                          <a:cs typeface="+mn-cs"/>
                        </a:rPr>
                        <a:t>Using a theoretical framework to inform the research design of your study.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486436"/>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290283" y="217362"/>
            <a:ext cx="11611429" cy="523220"/>
          </a:xfrm>
          <a:prstGeom prst="rect">
            <a:avLst/>
          </a:prstGeom>
          <a:noFill/>
        </p:spPr>
        <p:txBody>
          <a:bodyPr wrap="square" rtlCol="0">
            <a:spAutoFit/>
          </a:bodyPr>
          <a:lstStyle/>
          <a:p>
            <a:pPr algn="ctr"/>
            <a:r>
              <a:rPr lang="en-US" sz="2800" dirty="0"/>
              <a:t>Pre- and Post-Assessment Surveys: Confidence Levels of Participants (1) </a:t>
            </a:r>
            <a:endParaRPr lang="en-US" sz="2800" dirty="0">
              <a:solidFill>
                <a:srgbClr val="FF0000"/>
              </a:solidFill>
            </a:endParaRPr>
          </a:p>
        </p:txBody>
      </p:sp>
    </p:spTree>
    <p:extLst>
      <p:ext uri="{BB962C8B-B14F-4D97-AF65-F5344CB8AC3E}">
        <p14:creationId xmlns:p14="http://schemas.microsoft.com/office/powerpoint/2010/main" val="109372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1181634719"/>
              </p:ext>
            </p:extLst>
          </p:nvPr>
        </p:nvGraphicFramePr>
        <p:xfrm>
          <a:off x="145140" y="969183"/>
          <a:ext cx="11901714" cy="5484381"/>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62628">
                <a:tc gridSpan="5">
                  <a:txBody>
                    <a:bodyPr/>
                    <a:lstStyle/>
                    <a:p>
                      <a:r>
                        <a:rPr lang="en-US" sz="2400" b="0" dirty="0">
                          <a:solidFill>
                            <a:schemeClr val="bg1"/>
                          </a:solidFill>
                        </a:rPr>
                        <a:t>Confidence level differences before and after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and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77868">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Z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sz="1800" kern="1200" dirty="0">
                          <a:solidFill>
                            <a:schemeClr val="dk1"/>
                          </a:solidFill>
                          <a:effectLst/>
                          <a:latin typeface="+mn-lt"/>
                          <a:ea typeface="+mn-ea"/>
                          <a:cs typeface="+mn-cs"/>
                        </a:rPr>
                        <a:t>Identifying sources of research funding and funding agency requirements. </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-3.570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a:t>
                      </a:r>
                      <a:r>
                        <a:rPr lang="en-US" sz="1800" kern="1200" dirty="0">
                          <a:solidFill>
                            <a:schemeClr val="dk1"/>
                          </a:solidFill>
                          <a:effectLst/>
                          <a:latin typeface="+mn-lt"/>
                          <a:ea typeface="+mn-ea"/>
                          <a:cs typeface="+mn-cs"/>
                        </a:rPr>
                        <a:t>Choosing an appropriate data gathering procedure.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-4.011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518039"/>
                  </a:ext>
                </a:extLst>
              </a:tr>
              <a:tr h="345719">
                <a:tc>
                  <a:txBody>
                    <a:bodyPr/>
                    <a:lstStyle/>
                    <a:p>
                      <a:r>
                        <a:rPr lang="en-US" dirty="0"/>
                        <a:t>11. </a:t>
                      </a:r>
                      <a:r>
                        <a:rPr lang="en-US" sz="1800" kern="1200" dirty="0">
                          <a:solidFill>
                            <a:schemeClr val="dk1"/>
                          </a:solidFill>
                          <a:effectLst/>
                          <a:latin typeface="+mn-lt"/>
                          <a:ea typeface="+mn-ea"/>
                          <a:cs typeface="+mn-cs"/>
                        </a:rPr>
                        <a:t>Determining which members of a population to include in your study. </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751503"/>
                  </a:ext>
                </a:extLst>
              </a:tr>
              <a:tr h="345719">
                <a:tc>
                  <a:txBody>
                    <a:bodyPr/>
                    <a:lstStyle/>
                    <a:p>
                      <a:r>
                        <a:rPr lang="en-US" dirty="0"/>
                        <a:t>12. </a:t>
                      </a:r>
                      <a:r>
                        <a:rPr lang="en-US" sz="1800" kern="1200" dirty="0">
                          <a:solidFill>
                            <a:schemeClr val="dk1"/>
                          </a:solidFill>
                          <a:effectLst/>
                          <a:latin typeface="+mn-lt"/>
                          <a:ea typeface="+mn-ea"/>
                          <a:cs typeface="+mn-cs"/>
                        </a:rPr>
                        <a:t>Knowing how to design a focus group. </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-3.804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319743"/>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13. Knowing how to run a focus group.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521089"/>
                  </a:ext>
                </a:extLst>
              </a:tr>
              <a:tr h="355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 </a:t>
                      </a:r>
                      <a:r>
                        <a:rPr lang="en-US" sz="1800" kern="1200" dirty="0">
                          <a:solidFill>
                            <a:schemeClr val="dk1"/>
                          </a:solidFill>
                          <a:effectLst/>
                          <a:latin typeface="+mn-lt"/>
                          <a:ea typeface="+mn-ea"/>
                          <a:cs typeface="+mn-cs"/>
                        </a:rPr>
                        <a:t>Knowing how to design an interview.</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290396"/>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a:t>
                      </a:r>
                      <a:r>
                        <a:rPr lang="en-US" sz="1800" kern="1200" dirty="0">
                          <a:solidFill>
                            <a:schemeClr val="dk1"/>
                          </a:solidFill>
                          <a:effectLst/>
                          <a:latin typeface="+mn-lt"/>
                          <a:ea typeface="+mn-ea"/>
                          <a:cs typeface="+mn-cs"/>
                        </a:rPr>
                        <a:t>Knowing how to conduct an interview.</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20244"/>
                  </a:ext>
                </a:extLst>
              </a:tr>
              <a:tr h="295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a:t>
                      </a:r>
                      <a:r>
                        <a:rPr lang="en-US" sz="1800" kern="1200" dirty="0">
                          <a:solidFill>
                            <a:schemeClr val="dk1"/>
                          </a:solidFill>
                          <a:effectLst/>
                          <a:latin typeface="+mn-lt"/>
                          <a:ea typeface="+mn-ea"/>
                          <a:cs typeface="+mn-cs"/>
                        </a:rPr>
                        <a:t>Knowing how to design a survey.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-3.839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486436"/>
                  </a:ext>
                </a:extLst>
              </a:tr>
              <a:tr h="294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17. Knowing how to administer a survey.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3638552"/>
                  </a:ext>
                </a:extLst>
              </a:tr>
              <a:tr h="66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18. Knowing institutional processes and standards to ensure that your study is conducted ethically.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56421"/>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290283" y="217362"/>
            <a:ext cx="11611429" cy="523220"/>
          </a:xfrm>
          <a:prstGeom prst="rect">
            <a:avLst/>
          </a:prstGeom>
          <a:noFill/>
        </p:spPr>
        <p:txBody>
          <a:bodyPr wrap="square" rtlCol="0">
            <a:spAutoFit/>
          </a:bodyPr>
          <a:lstStyle/>
          <a:p>
            <a:pPr algn="ctr"/>
            <a:r>
              <a:rPr lang="en-US" sz="2800" dirty="0"/>
              <a:t>Pre- and Post-Assessment Surveys: Confidence Levels of Participants (2) </a:t>
            </a:r>
            <a:endParaRPr lang="en-US" sz="2800" dirty="0">
              <a:solidFill>
                <a:srgbClr val="FF0000"/>
              </a:solidFill>
            </a:endParaRPr>
          </a:p>
        </p:txBody>
      </p:sp>
    </p:spTree>
    <p:extLst>
      <p:ext uri="{BB962C8B-B14F-4D97-AF65-F5344CB8AC3E}">
        <p14:creationId xmlns:p14="http://schemas.microsoft.com/office/powerpoint/2010/main" val="347743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3546709366"/>
              </p:ext>
            </p:extLst>
          </p:nvPr>
        </p:nvGraphicFramePr>
        <p:xfrm>
          <a:off x="145140" y="969183"/>
          <a:ext cx="11901714" cy="5163124"/>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63838">
                <a:tc gridSpan="5">
                  <a:txBody>
                    <a:bodyPr/>
                    <a:lstStyle/>
                    <a:p>
                      <a:r>
                        <a:rPr lang="en-US" sz="2400" b="0" dirty="0">
                          <a:solidFill>
                            <a:schemeClr val="bg1"/>
                          </a:solidFill>
                        </a:rPr>
                        <a:t>Confidence level differences before and after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and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79288">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i="0" dirty="0"/>
                        <a:t>Z-score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i="0"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46350">
                <a:tc>
                  <a:txBody>
                    <a:bodyPr/>
                    <a:lstStyle/>
                    <a:p>
                      <a:pPr marL="0" indent="0">
                        <a:buNone/>
                      </a:pPr>
                      <a:r>
                        <a:rPr lang="en-US" dirty="0"/>
                        <a:t>19. </a:t>
                      </a:r>
                      <a:r>
                        <a:rPr lang="en-US" sz="1800" kern="1200" dirty="0">
                          <a:solidFill>
                            <a:schemeClr val="dk1"/>
                          </a:solidFill>
                          <a:effectLst/>
                          <a:latin typeface="+mn-lt"/>
                          <a:ea typeface="+mn-ea"/>
                          <a:cs typeface="+mn-cs"/>
                        </a:rPr>
                        <a:t>Knowing what method of data analysis you would use for your study.</a:t>
                      </a:r>
                      <a:endParaRPr lang="en-US" dirty="0"/>
                    </a:p>
                  </a:txBody>
                  <a:tcPr>
                    <a:lnR w="12700" cap="flat" cmpd="sng" algn="ctr">
                      <a:solidFill>
                        <a:schemeClr val="tx1"/>
                      </a:solidFill>
                      <a:prstDash val="solid"/>
                      <a:round/>
                      <a:headEnd type="none" w="med" len="med"/>
                      <a:tailEnd type="none" w="med" len="med"/>
                    </a:lnR>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-3.668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606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 </a:t>
                      </a:r>
                      <a:r>
                        <a:rPr lang="en-US" sz="1800" kern="1200" dirty="0">
                          <a:solidFill>
                            <a:schemeClr val="dk1"/>
                          </a:solidFill>
                          <a:effectLst/>
                          <a:latin typeface="+mn-lt"/>
                          <a:ea typeface="+mn-ea"/>
                          <a:cs typeface="+mn-cs"/>
                        </a:rPr>
                        <a:t>Knowing what type of assistance you might need to undertake data analysis (e.g., data/statistics consulting, transcription, software).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-3.809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518039"/>
                  </a:ext>
                </a:extLst>
              </a:tr>
              <a:tr h="34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 </a:t>
                      </a:r>
                      <a:r>
                        <a:rPr lang="en-US" sz="1800" kern="1200" dirty="0">
                          <a:solidFill>
                            <a:schemeClr val="dk1"/>
                          </a:solidFill>
                          <a:effectLst/>
                          <a:latin typeface="+mn-lt"/>
                          <a:ea typeface="+mn-ea"/>
                          <a:cs typeface="+mn-cs"/>
                        </a:rPr>
                        <a:t>Knowing how to manage the data you have gathered.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751503"/>
                  </a:ext>
                </a:extLst>
              </a:tr>
              <a:tr h="606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 </a:t>
                      </a:r>
                      <a:r>
                        <a:rPr lang="en-US" sz="1800" kern="1200" dirty="0">
                          <a:solidFill>
                            <a:schemeClr val="dk1"/>
                          </a:solidFill>
                          <a:effectLst/>
                          <a:latin typeface="+mn-lt"/>
                          <a:ea typeface="+mn-ea"/>
                          <a:cs typeface="+mn-cs"/>
                        </a:rPr>
                        <a:t>Knowing how to code qualitative data to identify themes and sub-themes.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319743"/>
                  </a:ext>
                </a:extLst>
              </a:tr>
              <a:tr h="34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23. Reporting results in written format.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521089"/>
                  </a:ext>
                </a:extLst>
              </a:tr>
              <a:tr h="34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24. </a:t>
                      </a:r>
                      <a:r>
                        <a:rPr lang="en-US" sz="1800" kern="1200" dirty="0">
                          <a:solidFill>
                            <a:schemeClr val="dk1"/>
                          </a:solidFill>
                          <a:effectLst/>
                          <a:latin typeface="+mn-lt"/>
                          <a:ea typeface="+mn-ea"/>
                          <a:cs typeface="+mn-cs"/>
                        </a:rPr>
                        <a:t>Reporting results verbally.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290396"/>
                  </a:ext>
                </a:extLst>
              </a:tr>
              <a:tr h="34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 </a:t>
                      </a:r>
                      <a:r>
                        <a:rPr lang="en-US" sz="1800" kern="1200" dirty="0">
                          <a:solidFill>
                            <a:schemeClr val="dk1"/>
                          </a:solidFill>
                          <a:effectLst/>
                          <a:latin typeface="+mn-lt"/>
                          <a:ea typeface="+mn-ea"/>
                          <a:cs typeface="+mn-cs"/>
                        </a:rPr>
                        <a:t>Identifying appropriate places to disseminate results.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20244"/>
                  </a:ext>
                </a:extLst>
              </a:tr>
              <a:tr h="530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26. </a:t>
                      </a:r>
                      <a:r>
                        <a:rPr lang="en-US" sz="1800" kern="1200" dirty="0">
                          <a:solidFill>
                            <a:schemeClr val="dk1"/>
                          </a:solidFill>
                          <a:effectLst/>
                          <a:latin typeface="+mn-lt"/>
                          <a:ea typeface="+mn-ea"/>
                          <a:cs typeface="+mn-cs"/>
                        </a:rPr>
                        <a:t>Tracking the dissemination and impact of your research.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486436"/>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290283" y="217362"/>
            <a:ext cx="11611429" cy="523220"/>
          </a:xfrm>
          <a:prstGeom prst="rect">
            <a:avLst/>
          </a:prstGeom>
          <a:noFill/>
        </p:spPr>
        <p:txBody>
          <a:bodyPr wrap="square" rtlCol="0">
            <a:spAutoFit/>
          </a:bodyPr>
          <a:lstStyle/>
          <a:p>
            <a:pPr algn="ctr"/>
            <a:r>
              <a:rPr lang="en-US" sz="2800" dirty="0"/>
              <a:t>Pre- and Post-Assessment Surveys: Confidence Levels of Participants (3) </a:t>
            </a:r>
            <a:endParaRPr lang="en-US" sz="2800" dirty="0">
              <a:solidFill>
                <a:srgbClr val="FF0000"/>
              </a:solidFill>
            </a:endParaRPr>
          </a:p>
        </p:txBody>
      </p:sp>
    </p:spTree>
    <p:extLst>
      <p:ext uri="{BB962C8B-B14F-4D97-AF65-F5344CB8AC3E}">
        <p14:creationId xmlns:p14="http://schemas.microsoft.com/office/powerpoint/2010/main" val="350864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647926"/>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6575" y="0"/>
            <a:ext cx="9144000" cy="972457"/>
          </a:xfrm>
        </p:spPr>
        <p:txBody>
          <a:bodyPr>
            <a:normAutofit/>
          </a:bodyPr>
          <a:lstStyle/>
          <a:p>
            <a:pPr algn="l"/>
            <a:r>
              <a:rPr lang="en-US" sz="4000" b="1" dirty="0">
                <a:solidFill>
                  <a:srgbClr val="073C6E"/>
                </a:solidFill>
              </a:rPr>
              <a:t>Pre- and Post-Assessment Surveys: Results</a:t>
            </a:r>
            <a:endParaRPr lang="en-US" sz="18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4"/>
            <a:ext cx="9444778" cy="4276223"/>
          </a:xfrm>
        </p:spPr>
        <p:txBody>
          <a:bodyPr>
            <a:normAutofit/>
          </a:bodyPr>
          <a:lstStyle/>
          <a:p>
            <a:pPr marL="457200" indent="-457200" algn="l">
              <a:buClr>
                <a:srgbClr val="1A71A6"/>
              </a:buClr>
              <a:buFont typeface="Arial" panose="020B0604020202020204" pitchFamily="34" charset="0"/>
              <a:buChar char="•"/>
            </a:pPr>
            <a:r>
              <a:rPr lang="en-US" sz="2600" dirty="0"/>
              <a:t>For every item on the assessment, the Wilcoxon Signed Ranks Test indicated that the post-workshop median research confidence ratings were </a:t>
            </a:r>
            <a:r>
              <a:rPr lang="en-US" sz="2600" b="1" dirty="0"/>
              <a:t>statistically significantly higher </a:t>
            </a:r>
            <a:r>
              <a:rPr lang="en-US" sz="2600" dirty="0"/>
              <a:t>than the median pre-workshop research confidence ratings. </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sz="2600" dirty="0"/>
              <a:t>Use of survey results for 2019 workshop</a:t>
            </a:r>
          </a:p>
          <a:p>
            <a:pPr marL="800100" lvl="1" indent="-342900" algn="l">
              <a:buClr>
                <a:srgbClr val="1A71A6"/>
              </a:buClr>
              <a:buFont typeface="Arial" panose="020B0604020202020204" pitchFamily="34" charset="0"/>
              <a:buChar char="•"/>
            </a:pPr>
            <a:endParaRPr lang="en-US" sz="2200" dirty="0"/>
          </a:p>
          <a:p>
            <a:pPr algn="l">
              <a:buClr>
                <a:srgbClr val="1A71A6"/>
              </a:buCl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51610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38594" y="138102"/>
            <a:ext cx="7178040" cy="972457"/>
          </a:xfrm>
        </p:spPr>
        <p:txBody>
          <a:bodyPr>
            <a:normAutofit fontScale="90000"/>
          </a:bodyPr>
          <a:lstStyle/>
          <a:p>
            <a:pPr algn="l"/>
            <a:r>
              <a:rPr lang="en-US" sz="4000" b="1" dirty="0">
                <a:solidFill>
                  <a:srgbClr val="073C6E"/>
                </a:solidFill>
              </a:rPr>
              <a:t>Research Progress of 2018 RTI Fellows</a:t>
            </a:r>
            <a:endParaRPr lang="en-US" sz="4000" b="1" dirty="0"/>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5"/>
            <a:ext cx="9444778" cy="4151086"/>
          </a:xfrm>
        </p:spPr>
        <p:txBody>
          <a:bodyPr>
            <a:normAutofit/>
          </a:bodyPr>
          <a:lstStyle/>
          <a:p>
            <a:pPr marL="342900" indent="-342900" algn="l">
              <a:buClr>
                <a:srgbClr val="1A71A6"/>
              </a:buClr>
              <a:buFont typeface="Arial" panose="020B0604020202020204" pitchFamily="34" charset="0"/>
              <a:buChar char="•"/>
            </a:pPr>
            <a:endParaRPr lang="en-US" dirty="0"/>
          </a:p>
          <a:p>
            <a:pPr algn="l">
              <a:buClr>
                <a:srgbClr val="1A71A6"/>
              </a:buCl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graphicFrame>
        <p:nvGraphicFramePr>
          <p:cNvPr id="4" name="Diagram 3">
            <a:extLst>
              <a:ext uri="{FF2B5EF4-FFF2-40B4-BE49-F238E27FC236}">
                <a16:creationId xmlns:a16="http://schemas.microsoft.com/office/drawing/2014/main" id="{72C94D1C-EEEB-49A7-B15E-9F7E2FE99D61}"/>
              </a:ext>
            </a:extLst>
          </p:cNvPr>
          <p:cNvGraphicFramePr/>
          <p:nvPr/>
        </p:nvGraphicFramePr>
        <p:xfrm>
          <a:off x="510177" y="1215505"/>
          <a:ext cx="11502753" cy="556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AFA6CBA0-AF48-4AE2-AD9F-640A188AE1CB}"/>
              </a:ext>
            </a:extLst>
          </p:cNvPr>
          <p:cNvSpPr txBox="1"/>
          <p:nvPr/>
        </p:nvSpPr>
        <p:spPr>
          <a:xfrm>
            <a:off x="7185372" y="4237082"/>
            <a:ext cx="5189220" cy="1077218"/>
          </a:xfrm>
          <a:prstGeom prst="rect">
            <a:avLst/>
          </a:prstGeom>
          <a:noFill/>
        </p:spPr>
        <p:txBody>
          <a:bodyPr wrap="square" rtlCol="0">
            <a:spAutoFit/>
          </a:bodyPr>
          <a:lstStyle/>
          <a:p>
            <a:r>
              <a:rPr lang="en-US" sz="1600" dirty="0"/>
              <a:t>**Had to postpone research projects due to job changes and/or work-related issues.</a:t>
            </a:r>
          </a:p>
          <a:p>
            <a:endParaRPr lang="en-US" sz="1600" dirty="0"/>
          </a:p>
          <a:p>
            <a:r>
              <a:rPr lang="en-US" sz="1600" dirty="0"/>
              <a:t>Note:  1 fellow did not submit third quarter report.</a:t>
            </a:r>
          </a:p>
        </p:txBody>
      </p:sp>
      <p:grpSp>
        <p:nvGrpSpPr>
          <p:cNvPr id="21" name="Group 20">
            <a:extLst>
              <a:ext uri="{FF2B5EF4-FFF2-40B4-BE49-F238E27FC236}">
                <a16:creationId xmlns:a16="http://schemas.microsoft.com/office/drawing/2014/main" id="{E5999A81-57C4-45E5-ACCE-937C1283BC83}"/>
              </a:ext>
            </a:extLst>
          </p:cNvPr>
          <p:cNvGrpSpPr/>
          <p:nvPr/>
        </p:nvGrpSpPr>
        <p:grpSpPr>
          <a:xfrm>
            <a:off x="107043" y="859179"/>
            <a:ext cx="9802192" cy="2840503"/>
            <a:chOff x="153338" y="1768075"/>
            <a:chExt cx="9802192" cy="2840503"/>
          </a:xfrm>
        </p:grpSpPr>
        <p:sp>
          <p:nvSpPr>
            <p:cNvPr id="13" name="Speech Bubble: Rectangle 12">
              <a:extLst>
                <a:ext uri="{FF2B5EF4-FFF2-40B4-BE49-F238E27FC236}">
                  <a16:creationId xmlns:a16="http://schemas.microsoft.com/office/drawing/2014/main" id="{5A9FD78E-EC9E-47EE-9B9A-796BCD985000}"/>
                </a:ext>
              </a:extLst>
            </p:cNvPr>
            <p:cNvSpPr/>
            <p:nvPr/>
          </p:nvSpPr>
          <p:spPr>
            <a:xfrm>
              <a:off x="1578566" y="3576983"/>
              <a:ext cx="1097280" cy="687730"/>
            </a:xfrm>
            <a:prstGeom prst="wedgeRectCallout">
              <a:avLst>
                <a:gd name="adj1" fmla="val 84964"/>
                <a:gd name="adj2" fmla="val 147373"/>
              </a:avLst>
            </a:prstGeom>
            <a:solidFill>
              <a:srgbClr val="A9F4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4" name="Speech Bubble: Rectangle 13">
              <a:extLst>
                <a:ext uri="{FF2B5EF4-FFF2-40B4-BE49-F238E27FC236}">
                  <a16:creationId xmlns:a16="http://schemas.microsoft.com/office/drawing/2014/main" id="{15E6844D-E1B5-48C2-8EFF-F7861F5705C0}"/>
                </a:ext>
              </a:extLst>
            </p:cNvPr>
            <p:cNvSpPr/>
            <p:nvPr/>
          </p:nvSpPr>
          <p:spPr>
            <a:xfrm>
              <a:off x="4458495" y="2863736"/>
              <a:ext cx="1097280" cy="687730"/>
            </a:xfrm>
            <a:prstGeom prst="wedgeRectCallout">
              <a:avLst>
                <a:gd name="adj1" fmla="val 84964"/>
                <a:gd name="adj2" fmla="val 147373"/>
              </a:avLst>
            </a:prstGeom>
            <a:solidFill>
              <a:srgbClr val="39EB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7" name="Speech Bubble: Rectangle 16">
              <a:extLst>
                <a:ext uri="{FF2B5EF4-FFF2-40B4-BE49-F238E27FC236}">
                  <a16:creationId xmlns:a16="http://schemas.microsoft.com/office/drawing/2014/main" id="{4AEA7322-67A7-4CA8-9826-31AD6AF158CA}"/>
                </a:ext>
              </a:extLst>
            </p:cNvPr>
            <p:cNvSpPr/>
            <p:nvPr/>
          </p:nvSpPr>
          <p:spPr>
            <a:xfrm>
              <a:off x="7416634" y="2118475"/>
              <a:ext cx="1097280" cy="687730"/>
            </a:xfrm>
            <a:prstGeom prst="wedgeRectCallout">
              <a:avLst>
                <a:gd name="adj1" fmla="val 84964"/>
                <a:gd name="adj2" fmla="val 147373"/>
              </a:avLst>
            </a:prstGeom>
            <a:solidFill>
              <a:srgbClr val="49D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18" name="Speech Bubble: Rectangle 17">
              <a:extLst>
                <a:ext uri="{FF2B5EF4-FFF2-40B4-BE49-F238E27FC236}">
                  <a16:creationId xmlns:a16="http://schemas.microsoft.com/office/drawing/2014/main" id="{ACA052ED-4211-41B0-B754-3B11E53EF053}"/>
                </a:ext>
              </a:extLst>
            </p:cNvPr>
            <p:cNvSpPr/>
            <p:nvPr/>
          </p:nvSpPr>
          <p:spPr>
            <a:xfrm>
              <a:off x="153338" y="3920848"/>
              <a:ext cx="1097280" cy="687730"/>
            </a:xfrm>
            <a:prstGeom prst="wedgeRectCallout">
              <a:avLst>
                <a:gd name="adj1" fmla="val 84964"/>
                <a:gd name="adj2" fmla="val 147373"/>
              </a:avLst>
            </a:prstGeom>
            <a:solidFill>
              <a:srgbClr val="FBEE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0" name="Speech Bubble: Rectangle 19">
              <a:extLst>
                <a:ext uri="{FF2B5EF4-FFF2-40B4-BE49-F238E27FC236}">
                  <a16:creationId xmlns:a16="http://schemas.microsoft.com/office/drawing/2014/main" id="{C8F0ECF2-6E09-4E89-8D68-700D7C844256}"/>
                </a:ext>
              </a:extLst>
            </p:cNvPr>
            <p:cNvSpPr/>
            <p:nvPr/>
          </p:nvSpPr>
          <p:spPr>
            <a:xfrm>
              <a:off x="8858250" y="1768075"/>
              <a:ext cx="1097280" cy="687730"/>
            </a:xfrm>
            <a:prstGeom prst="wedgeRectCallout">
              <a:avLst>
                <a:gd name="adj1" fmla="val 84964"/>
                <a:gd name="adj2" fmla="val 147373"/>
              </a:avLst>
            </a:prstGeom>
            <a:solidFill>
              <a:srgbClr val="55B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grpSp>
      <p:sp>
        <p:nvSpPr>
          <p:cNvPr id="22" name="Rectangle 21">
            <a:extLst>
              <a:ext uri="{FF2B5EF4-FFF2-40B4-BE49-F238E27FC236}">
                <a16:creationId xmlns:a16="http://schemas.microsoft.com/office/drawing/2014/main" id="{E8CA3139-17A4-44E7-9F89-6294E02187D5}"/>
              </a:ext>
            </a:extLst>
          </p:cNvPr>
          <p:cNvSpPr/>
          <p:nvPr/>
        </p:nvSpPr>
        <p:spPr>
          <a:xfrm>
            <a:off x="3010369" y="5581831"/>
            <a:ext cx="6000750"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15/20 fellows submitted e-posters about their research projects for the MLA Annual Meeting  in May 2019.</a:t>
            </a:r>
          </a:p>
        </p:txBody>
      </p:sp>
    </p:spTree>
    <p:extLst>
      <p:ext uri="{BB962C8B-B14F-4D97-AF65-F5344CB8AC3E}">
        <p14:creationId xmlns:p14="http://schemas.microsoft.com/office/powerpoint/2010/main" val="311903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588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2" y="97320"/>
            <a:ext cx="9348583" cy="650825"/>
          </a:xfrm>
        </p:spPr>
        <p:txBody>
          <a:bodyPr>
            <a:normAutofit/>
          </a:bodyPr>
          <a:lstStyle/>
          <a:p>
            <a:pPr algn="l"/>
            <a:r>
              <a:rPr lang="en-US" sz="4000" b="1" dirty="0">
                <a:solidFill>
                  <a:srgbClr val="073C6E"/>
                </a:solidFill>
              </a:rPr>
              <a:t>Outline</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78182" y="748146"/>
            <a:ext cx="9656618" cy="4579992"/>
          </a:xfrm>
        </p:spPr>
        <p:txBody>
          <a:bodyPr>
            <a:normAutofit lnSpcReduction="10000"/>
          </a:bodyPr>
          <a:lstStyle/>
          <a:p>
            <a:pPr marL="800100" lvl="1" indent="-342900" algn="l">
              <a:buClr>
                <a:srgbClr val="1A71A6"/>
              </a:buClr>
              <a:buFont typeface="Arial" panose="020B0604020202020204" pitchFamily="34" charset="0"/>
              <a:buChar char="•"/>
            </a:pPr>
            <a:endParaRPr lang="en-US" dirty="0"/>
          </a:p>
          <a:p>
            <a:pPr marL="800100" lvl="1" indent="-342900" algn="l">
              <a:buClr>
                <a:srgbClr val="1A71A6"/>
              </a:buClr>
              <a:buFont typeface="Arial" panose="020B0604020202020204" pitchFamily="34" charset="0"/>
              <a:buChar char="•"/>
            </a:pPr>
            <a:r>
              <a:rPr lang="en-US" sz="2800" dirty="0"/>
              <a:t>Background on RTI</a:t>
            </a:r>
          </a:p>
          <a:p>
            <a:pPr marL="800100" lvl="1" indent="-342900" algn="l">
              <a:buClr>
                <a:srgbClr val="1A71A6"/>
              </a:buClr>
              <a:buFont typeface="Arial" panose="020B0604020202020204" pitchFamily="34" charset="0"/>
              <a:buChar char="•"/>
            </a:pPr>
            <a:r>
              <a:rPr lang="en-US" sz="2800" dirty="0"/>
              <a:t>RTI Grant Funding</a:t>
            </a:r>
          </a:p>
          <a:p>
            <a:pPr marL="800100" lvl="1" indent="-342900" algn="l">
              <a:buClr>
                <a:srgbClr val="1A71A6"/>
              </a:buClr>
              <a:buFont typeface="Arial" panose="020B0604020202020204" pitchFamily="34" charset="0"/>
              <a:buChar char="•"/>
            </a:pPr>
            <a:r>
              <a:rPr lang="en-US" sz="2800" dirty="0"/>
              <a:t>RTI Program Features</a:t>
            </a:r>
          </a:p>
          <a:p>
            <a:pPr marL="800100" lvl="1" indent="-342900" algn="l">
              <a:buClr>
                <a:srgbClr val="1A71A6"/>
              </a:buClr>
              <a:buFont typeface="Arial" panose="020B0604020202020204" pitchFamily="34" charset="0"/>
              <a:buChar char="•"/>
            </a:pPr>
            <a:r>
              <a:rPr lang="en-US" sz="2800" dirty="0"/>
              <a:t>RTI Assessment Plan</a:t>
            </a:r>
          </a:p>
          <a:p>
            <a:pPr marL="800100" lvl="1" indent="-342900" algn="l">
              <a:buClr>
                <a:srgbClr val="1A71A6"/>
              </a:buClr>
              <a:buFont typeface="Arial" panose="020B0604020202020204" pitchFamily="34" charset="0"/>
              <a:buChar char="•"/>
            </a:pPr>
            <a:r>
              <a:rPr lang="en-US" sz="2800" dirty="0"/>
              <a:t>Applicant and 2018 Fellow Data Review</a:t>
            </a:r>
          </a:p>
          <a:p>
            <a:pPr marL="800100" lvl="1" indent="-342900" algn="l">
              <a:buClr>
                <a:srgbClr val="1A71A6"/>
              </a:buClr>
              <a:buFont typeface="Arial" panose="020B0604020202020204" pitchFamily="34" charset="0"/>
              <a:buChar char="•"/>
            </a:pPr>
            <a:r>
              <a:rPr lang="en-US" sz="2800" dirty="0"/>
              <a:t>Post-Workshop Survey</a:t>
            </a:r>
          </a:p>
          <a:p>
            <a:pPr marL="800100" lvl="1" indent="-342900" algn="l">
              <a:buClr>
                <a:srgbClr val="1A71A6"/>
              </a:buClr>
              <a:buFont typeface="Arial" panose="020B0604020202020204" pitchFamily="34" charset="0"/>
              <a:buChar char="•"/>
            </a:pPr>
            <a:r>
              <a:rPr lang="en-US" sz="2800" dirty="0"/>
              <a:t>Pre- and Post-Assessment Surveys</a:t>
            </a:r>
          </a:p>
          <a:p>
            <a:pPr marL="800100" lvl="1" indent="-342900" algn="l">
              <a:buClr>
                <a:srgbClr val="1A71A6"/>
              </a:buClr>
              <a:buFont typeface="Arial" panose="020B0604020202020204" pitchFamily="34" charset="0"/>
              <a:buChar char="•"/>
            </a:pPr>
            <a:r>
              <a:rPr lang="en-US" sz="2800" dirty="0"/>
              <a:t>Research Progress Review</a:t>
            </a:r>
          </a:p>
          <a:p>
            <a:pPr marL="800100" lvl="1" indent="-342900" algn="l">
              <a:buClr>
                <a:srgbClr val="1A71A6"/>
              </a:buClr>
              <a:buFont typeface="Arial" panose="020B0604020202020204" pitchFamily="34" charset="0"/>
              <a:buChar char="•"/>
            </a:pPr>
            <a:r>
              <a:rPr lang="en-US" sz="2800" dirty="0"/>
              <a:t>Impact of RTI Review</a:t>
            </a:r>
          </a:p>
          <a:p>
            <a:pPr marL="800100" lvl="1" indent="-342900" algn="l">
              <a:buClr>
                <a:srgbClr val="1A71A6"/>
              </a:buClr>
              <a:buFont typeface="Arial" panose="020B0604020202020204" pitchFamily="34" charset="0"/>
              <a:buChar char="•"/>
            </a:pPr>
            <a:r>
              <a:rPr lang="en-US" sz="2800" dirty="0"/>
              <a:t>Conclusion  </a:t>
            </a:r>
          </a:p>
          <a:p>
            <a:pPr marL="800100" lvl="1" indent="-342900" algn="l">
              <a:buClr>
                <a:srgbClr val="1A71A6"/>
              </a:buClr>
              <a:buFont typeface="Arial" panose="020B0604020202020204" pitchFamily="34" charset="0"/>
              <a:buChar char="•"/>
            </a:pPr>
            <a:endParaRPr lang="en-US" dirty="0"/>
          </a:p>
        </p:txBody>
      </p:sp>
    </p:spTree>
    <p:extLst>
      <p:ext uri="{BB962C8B-B14F-4D97-AF65-F5344CB8AC3E}">
        <p14:creationId xmlns:p14="http://schemas.microsoft.com/office/powerpoint/2010/main" val="242056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1" y="-109594"/>
            <a:ext cx="12058816" cy="6575305"/>
          </a:xfrm>
          <a:prstGeom prst="rect">
            <a:avLst/>
          </a:prstGeom>
        </p:spPr>
      </p:pic>
      <p:sp>
        <p:nvSpPr>
          <p:cNvPr id="5" name="Title 1">
            <a:extLst>
              <a:ext uri="{FF2B5EF4-FFF2-40B4-BE49-F238E27FC236}">
                <a16:creationId xmlns:a16="http://schemas.microsoft.com/office/drawing/2014/main" id="{E32F8CCA-D1D4-4EF7-AA0F-607BA054405E}"/>
              </a:ext>
            </a:extLst>
          </p:cNvPr>
          <p:cNvSpPr txBox="1">
            <a:spLocks/>
          </p:cNvSpPr>
          <p:nvPr/>
        </p:nvSpPr>
        <p:spPr>
          <a:xfrm>
            <a:off x="2205714" y="11429"/>
            <a:ext cx="8719294" cy="4887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073C6E"/>
                </a:solidFill>
              </a:rPr>
              <a:t>Impact of RTI on Fellows &amp; their Institutions </a:t>
            </a:r>
            <a:endParaRPr lang="en-US" sz="2800" b="1" dirty="0"/>
          </a:p>
        </p:txBody>
      </p:sp>
      <p:graphicFrame>
        <p:nvGraphicFramePr>
          <p:cNvPr id="8" name="Table 7">
            <a:extLst>
              <a:ext uri="{FF2B5EF4-FFF2-40B4-BE49-F238E27FC236}">
                <a16:creationId xmlns:a16="http://schemas.microsoft.com/office/drawing/2014/main" id="{1D50AA55-728F-4D02-BA48-38841850745F}"/>
              </a:ext>
            </a:extLst>
          </p:cNvPr>
          <p:cNvGraphicFramePr>
            <a:graphicFrameLocks noGrp="1"/>
          </p:cNvGraphicFramePr>
          <p:nvPr/>
        </p:nvGraphicFramePr>
        <p:xfrm>
          <a:off x="-2" y="-101287"/>
          <a:ext cx="12192001" cy="6959282"/>
        </p:xfrm>
        <a:graphic>
          <a:graphicData uri="http://schemas.openxmlformats.org/drawingml/2006/table">
            <a:tbl>
              <a:tblPr firstRow="1" bandRow="1">
                <a:tableStyleId>{5C22544A-7EE6-4342-B048-85BDC9FD1C3A}</a:tableStyleId>
              </a:tblPr>
              <a:tblGrid>
                <a:gridCol w="8407597">
                  <a:extLst>
                    <a:ext uri="{9D8B030D-6E8A-4147-A177-3AD203B41FA5}">
                      <a16:colId xmlns:a16="http://schemas.microsoft.com/office/drawing/2014/main" val="3098380886"/>
                    </a:ext>
                  </a:extLst>
                </a:gridCol>
                <a:gridCol w="3784404">
                  <a:extLst>
                    <a:ext uri="{9D8B030D-6E8A-4147-A177-3AD203B41FA5}">
                      <a16:colId xmlns:a16="http://schemas.microsoft.com/office/drawing/2014/main" val="839940981"/>
                    </a:ext>
                  </a:extLst>
                </a:gridCol>
              </a:tblGrid>
              <a:tr h="468114">
                <a:tc gridSpan="2">
                  <a:txBody>
                    <a:bodyPr/>
                    <a:lstStyle/>
                    <a:p>
                      <a:pPr algn="ctr"/>
                      <a:r>
                        <a:rPr lang="en-US" sz="2400" dirty="0">
                          <a:solidFill>
                            <a:schemeClr val="tx1"/>
                          </a:solidFill>
                        </a:rPr>
                        <a:t>Impact of RTI on 2018 Fellows &amp; Their Institutions</a:t>
                      </a:r>
                      <a:endParaRPr lang="en-US" sz="2400" dirty="0"/>
                    </a:p>
                  </a:txBody>
                  <a:tcPr>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tc>
                <a:extLst>
                  <a:ext uri="{0D108BD9-81ED-4DB2-BD59-A6C34878D82A}">
                    <a16:rowId xmlns:a16="http://schemas.microsoft.com/office/drawing/2014/main" val="1607820749"/>
                  </a:ext>
                </a:extLst>
              </a:tr>
              <a:tr h="405698">
                <a:tc>
                  <a:txBody>
                    <a:bodyPr/>
                    <a:lstStyle/>
                    <a:p>
                      <a:pPr algn="ctr"/>
                      <a:r>
                        <a:rPr lang="en-US" sz="2000" b="1" dirty="0">
                          <a:solidFill>
                            <a:schemeClr val="bg1">
                              <a:lumMod val="95000"/>
                            </a:schemeClr>
                          </a:solidFill>
                        </a:rPr>
                        <a:t>Type of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000" b="1" dirty="0">
                          <a:solidFill>
                            <a:schemeClr val="bg1"/>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99259016"/>
                  </a:ext>
                </a:extLst>
              </a:tr>
              <a:tr h="405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Formed internal and external research collaborations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514130"/>
                  </a:ext>
                </a:extLst>
              </a:tr>
              <a:tr h="405698">
                <a:tc>
                  <a:txBody>
                    <a:bodyPr/>
                    <a:lstStyle/>
                    <a:p>
                      <a:r>
                        <a:rPr lang="en-US" sz="2000" dirty="0"/>
                        <a:t>Shared RTI experience with colleagues through informal and formal venues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121053"/>
                  </a:ext>
                </a:extLst>
              </a:tr>
              <a:tr h="405698">
                <a:tc>
                  <a:txBody>
                    <a:bodyPr/>
                    <a:lstStyle/>
                    <a:p>
                      <a:r>
                        <a:rPr lang="en-US" sz="2000" dirty="0"/>
                        <a:t>Provided leadership to strengthen research 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525738"/>
                  </a:ext>
                </a:extLst>
              </a:tr>
              <a:tr h="405698">
                <a:tc>
                  <a:txBody>
                    <a:bodyPr/>
                    <a:lstStyle/>
                    <a:p>
                      <a:r>
                        <a:rPr lang="en-US" sz="2000" dirty="0"/>
                        <a:t>Strengthened relationships with individuals outside of the library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593495"/>
                  </a:ext>
                </a:extLst>
              </a:tr>
              <a:tr h="405698">
                <a:tc>
                  <a:txBody>
                    <a:bodyPr/>
                    <a:lstStyle/>
                    <a:p>
                      <a:r>
                        <a:rPr lang="en-US" sz="2000" dirty="0"/>
                        <a:t>Increased visibility of the library and its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293732"/>
                  </a:ext>
                </a:extLst>
              </a:tr>
              <a:tr h="405698">
                <a:tc>
                  <a:txBody>
                    <a:bodyPr/>
                    <a:lstStyle/>
                    <a:p>
                      <a:r>
                        <a:rPr lang="en-US" sz="2000" dirty="0"/>
                        <a:t>Improved or initiated new library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359343"/>
                  </a:ext>
                </a:extLst>
              </a:tr>
              <a:tr h="405698">
                <a:tc>
                  <a:txBody>
                    <a:bodyPr/>
                    <a:lstStyle/>
                    <a:p>
                      <a:r>
                        <a:rPr lang="en-US" sz="2000" dirty="0"/>
                        <a:t>Gained a better understanding of the users served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573381"/>
                  </a:ext>
                </a:extLst>
              </a:tr>
              <a:tr h="405698">
                <a:tc>
                  <a:txBody>
                    <a:bodyPr/>
                    <a:lstStyle/>
                    <a:p>
                      <a:r>
                        <a:rPr lang="en-US" sz="2000" b="0" dirty="0"/>
                        <a:t>Received recognition for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5138312"/>
                  </a:ext>
                </a:extLst>
              </a:tr>
              <a:tr h="405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Decided to pursue more research education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494308"/>
                  </a:ext>
                </a:extLst>
              </a:tr>
              <a:tr h="405698">
                <a:tc>
                  <a:txBody>
                    <a:bodyPr/>
                    <a:lstStyle/>
                    <a:p>
                      <a:r>
                        <a:rPr lang="en-US" sz="2000" b="0" dirty="0"/>
                        <a:t>Increased confidence in conducting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152281"/>
                  </a:ext>
                </a:extLst>
              </a:tr>
              <a:tr h="405698">
                <a:tc>
                  <a:txBody>
                    <a:bodyPr/>
                    <a:lstStyle/>
                    <a:p>
                      <a:r>
                        <a:rPr lang="en-US" sz="2000" b="0" dirty="0"/>
                        <a:t>Participated in other research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9703580"/>
                  </a:ext>
                </a:extLst>
              </a:tr>
              <a:tr h="405698">
                <a:tc>
                  <a:txBody>
                    <a:bodyPr/>
                    <a:lstStyle/>
                    <a:p>
                      <a:r>
                        <a:rPr lang="en-US" sz="2000" b="0" dirty="0"/>
                        <a:t>Developed research support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947990"/>
                  </a:ext>
                </a:extLst>
              </a:tr>
              <a:tr h="405698">
                <a:tc>
                  <a:txBody>
                    <a:bodyPr/>
                    <a:lstStyle/>
                    <a:p>
                      <a:r>
                        <a:rPr lang="en-US" sz="2000" dirty="0"/>
                        <a:t>Impacted way research is conducted at 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523394"/>
                  </a:ext>
                </a:extLst>
              </a:tr>
              <a:tr h="405698">
                <a:tc>
                  <a:txBody>
                    <a:bodyPr/>
                    <a:lstStyle/>
                    <a:p>
                      <a:r>
                        <a:rPr lang="en-US" sz="2000" b="0" dirty="0"/>
                        <a:t>Gained institution’s interest in study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779302"/>
                  </a:ext>
                </a:extLst>
              </a:tr>
              <a:tr h="405698">
                <a:tc>
                  <a:txBody>
                    <a:bodyPr/>
                    <a:lstStyle/>
                    <a:p>
                      <a:r>
                        <a:rPr lang="en-US" sz="2000" dirty="0"/>
                        <a:t>Increased the research culture at 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7502842"/>
                  </a:ext>
                </a:extLst>
              </a:tr>
            </a:tbl>
          </a:graphicData>
        </a:graphic>
      </p:graphicFrame>
    </p:spTree>
    <p:extLst>
      <p:ext uri="{BB962C8B-B14F-4D97-AF65-F5344CB8AC3E}">
        <p14:creationId xmlns:p14="http://schemas.microsoft.com/office/powerpoint/2010/main" val="119025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647926"/>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115388"/>
            <a:ext cx="9144000" cy="972457"/>
          </a:xfrm>
        </p:spPr>
        <p:txBody>
          <a:bodyPr>
            <a:normAutofit/>
          </a:bodyPr>
          <a:lstStyle/>
          <a:p>
            <a:pPr algn="l"/>
            <a:r>
              <a:rPr lang="en-US" sz="4000" b="1" dirty="0"/>
              <a:t>Conclusion</a:t>
            </a:r>
            <a:endParaRPr lang="en-US" sz="4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00250" y="1005840"/>
            <a:ext cx="9681210" cy="4937760"/>
          </a:xfrm>
        </p:spPr>
        <p:txBody>
          <a:bodyPr>
            <a:normAutofit fontScale="77500" lnSpcReduction="20000"/>
          </a:bodyPr>
          <a:lstStyle/>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sz="2900" dirty="0"/>
              <a:t>We have provided an overview of four assessments that we have used to identify how the RTI is elevating the research capacity of health sciences librarians, and we hope that further assessments support this.</a:t>
            </a:r>
          </a:p>
          <a:p>
            <a:pPr marL="342900" indent="-342900" algn="l">
              <a:buClr>
                <a:srgbClr val="1A71A6"/>
              </a:buClr>
              <a:buFont typeface="Arial" panose="020B0604020202020204" pitchFamily="34" charset="0"/>
              <a:buChar char="•"/>
            </a:pPr>
            <a:endParaRPr lang="en-US" sz="2900" dirty="0"/>
          </a:p>
          <a:p>
            <a:pPr marL="342900" indent="-342900" algn="l">
              <a:buClr>
                <a:srgbClr val="1A71A6"/>
              </a:buClr>
              <a:buFont typeface="Arial" panose="020B0604020202020204" pitchFamily="34" charset="0"/>
              <a:buChar char="•"/>
            </a:pPr>
            <a:r>
              <a:rPr lang="en-US" sz="2900" dirty="0"/>
              <a:t>Looking at the 2018 results, we have evidence that:</a:t>
            </a:r>
          </a:p>
          <a:p>
            <a:pPr marL="800100" lvl="1" indent="-342900" algn="l">
              <a:buClr>
                <a:srgbClr val="1A71A6"/>
              </a:buClr>
              <a:buFont typeface="Arial" panose="020B0604020202020204" pitchFamily="34" charset="0"/>
              <a:buChar char="•"/>
            </a:pPr>
            <a:r>
              <a:rPr lang="en-US" sz="2300" dirty="0"/>
              <a:t>The RTI fellows found the week-long workshop to be of value, especially in terms of curriculum and instructor/staff effectiveness</a:t>
            </a:r>
          </a:p>
          <a:p>
            <a:pPr marL="800100" lvl="1" indent="-342900" algn="l">
              <a:buClr>
                <a:srgbClr val="1A71A6"/>
              </a:buClr>
              <a:buFont typeface="Arial" panose="020B0604020202020204" pitchFamily="34" charset="0"/>
              <a:buChar char="•"/>
            </a:pPr>
            <a:r>
              <a:rPr lang="en-US" sz="2300" dirty="0"/>
              <a:t>RTI increased the research confidence of the participating Fellows</a:t>
            </a:r>
          </a:p>
          <a:p>
            <a:pPr marL="800100" lvl="1" indent="-342900" algn="l">
              <a:buClr>
                <a:srgbClr val="1A71A6"/>
              </a:buClr>
              <a:buFont typeface="Arial" panose="020B0604020202020204" pitchFamily="34" charset="0"/>
              <a:buChar char="•"/>
            </a:pPr>
            <a:r>
              <a:rPr lang="en-US" sz="2300" dirty="0"/>
              <a:t>The majority of RTI Fellows have made significant progress on their research projects, and over one-third are working on article manuscript submissions.</a:t>
            </a:r>
          </a:p>
          <a:p>
            <a:pPr marL="800100" lvl="1" indent="-342900" algn="l">
              <a:buClr>
                <a:srgbClr val="1A71A6"/>
              </a:buClr>
              <a:buFont typeface="Arial" panose="020B0604020202020204" pitchFamily="34" charset="0"/>
              <a:buChar char="•"/>
            </a:pPr>
            <a:r>
              <a:rPr lang="en-US" sz="2300" dirty="0"/>
              <a:t>As a result of the RTI, Fellows have shared their experience with others, formed internal and external research collaborations, and strengthened relationships outside of the library at their institutions.</a:t>
            </a:r>
          </a:p>
          <a:p>
            <a:pPr marL="800100" lvl="1" indent="-342900" algn="l">
              <a:buClr>
                <a:srgbClr val="1A71A6"/>
              </a:buClr>
              <a:buFont typeface="Arial" panose="020B0604020202020204" pitchFamily="34" charset="0"/>
              <a:buChar char="•"/>
            </a:pPr>
            <a:endParaRPr lang="en-US" sz="2900" dirty="0"/>
          </a:p>
          <a:p>
            <a:pPr marL="342900" indent="-342900" algn="l">
              <a:buClr>
                <a:srgbClr val="1A71A6"/>
              </a:buClr>
              <a:buFont typeface="Arial" panose="020B0604020202020204" pitchFamily="34" charset="0"/>
              <a:buChar char="•"/>
            </a:pPr>
            <a:r>
              <a:rPr lang="en-US" sz="2900" dirty="0"/>
              <a:t>We are committed to helping this and the next generation of health sciences librarians change from informed consumers of research to producers of quality research.</a:t>
            </a:r>
          </a:p>
          <a:p>
            <a:pPr algn="l">
              <a:buClr>
                <a:srgbClr val="1A71A6"/>
              </a:buClr>
            </a:pPr>
            <a:endParaRPr lang="en-US" sz="2600"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2020635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7185709"/>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256327"/>
            <a:ext cx="9144000" cy="972457"/>
          </a:xfrm>
        </p:spPr>
        <p:txBody>
          <a:bodyPr>
            <a:normAutofit/>
          </a:bodyPr>
          <a:lstStyle/>
          <a:p>
            <a:pPr algn="l"/>
            <a:r>
              <a:rPr lang="en-US" sz="4000" b="1" dirty="0"/>
              <a:t>References</a:t>
            </a:r>
            <a:endParaRPr lang="en-US" sz="4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5"/>
            <a:ext cx="9444778" cy="4703548"/>
          </a:xfrm>
        </p:spPr>
        <p:txBody>
          <a:bodyPr>
            <a:normAutofit fontScale="70000" lnSpcReduction="20000"/>
          </a:bodyPr>
          <a:lstStyle/>
          <a:p>
            <a:pPr marL="342900" indent="-342900" algn="l">
              <a:buClr>
                <a:srgbClr val="1A71A6"/>
              </a:buClr>
              <a:buFont typeface="Arial" panose="020B0604020202020204" pitchFamily="34" charset="0"/>
              <a:buChar char="•"/>
            </a:pPr>
            <a:r>
              <a:rPr lang="en-US" dirty="0" err="1"/>
              <a:t>Brancolini</a:t>
            </a:r>
            <a:r>
              <a:rPr lang="en-US" dirty="0"/>
              <a:t>, K.R., &amp; Kennedy, M.R. (2017).  The development and use of a research self-efficacy scale to assess the effectiveness of a research training program for academic librarians. </a:t>
            </a:r>
            <a:r>
              <a:rPr lang="en-US" i="1" dirty="0"/>
              <a:t>Library and Information Research, 41</a:t>
            </a:r>
            <a:r>
              <a:rPr lang="en-US" dirty="0"/>
              <a:t>(24), 44-84. </a:t>
            </a:r>
            <a:r>
              <a:rPr lang="en-US" dirty="0">
                <a:hlinkClick r:id="rId4"/>
              </a:rPr>
              <a:t>https://doi.org/10.29173/lirg760</a:t>
            </a:r>
            <a:r>
              <a:rPr lang="en-US" dirty="0"/>
              <a:t> </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Evidence you can use to communicate library value [Internet] Chicago, IL: MLA; [cited 13 Apr 2019]. &lt;</a:t>
            </a:r>
            <a:r>
              <a:rPr lang="en-US" dirty="0">
                <a:hlinkClick r:id="rId5"/>
              </a:rPr>
              <a:t>https://www.mlanet.org/p/cm/ld/fid=1361</a:t>
            </a:r>
            <a:r>
              <a:rPr lang="en-US" dirty="0"/>
              <a:t>&gt;.</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Lessick, S., Perryman, C., </a:t>
            </a:r>
            <a:r>
              <a:rPr lang="en-US" dirty="0" err="1"/>
              <a:t>Billman</a:t>
            </a:r>
            <a:r>
              <a:rPr lang="en-US" dirty="0"/>
              <a:t>, B.L., </a:t>
            </a:r>
            <a:r>
              <a:rPr lang="en-US" dirty="0" err="1"/>
              <a:t>Alpi</a:t>
            </a:r>
            <a:r>
              <a:rPr lang="en-US" dirty="0"/>
              <a:t>, K.M., De Groote, &amp; S.L., </a:t>
            </a:r>
            <a:r>
              <a:rPr lang="en-US" dirty="0" err="1"/>
              <a:t>Babin</a:t>
            </a:r>
            <a:r>
              <a:rPr lang="en-US" dirty="0"/>
              <a:t>, T.D. Jr. (2016). Research engagement of health sciences librarians: A survey of research-related activities and attitudes. </a:t>
            </a:r>
            <a:r>
              <a:rPr lang="en-US" i="1" dirty="0"/>
              <a:t>Journal of the Medical Library Association, 104</a:t>
            </a:r>
            <a:r>
              <a:rPr lang="en-US" dirty="0"/>
              <a:t>(2):166-73. </a:t>
            </a:r>
            <a:r>
              <a:rPr lang="en-US" dirty="0" err="1"/>
              <a:t>doi</a:t>
            </a:r>
            <a:r>
              <a:rPr lang="en-US" dirty="0"/>
              <a:t>: </a:t>
            </a:r>
            <a:r>
              <a:rPr lang="en-US" dirty="0">
                <a:hlinkClick r:id="rId6"/>
              </a:rPr>
              <a:t>10.3163/1536-5050.104.2.015</a:t>
            </a: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Marshall, J.G. (2014). Linking research to practice: the rise of evidence-based health sciences librarianship. </a:t>
            </a:r>
            <a:r>
              <a:rPr lang="en-US" i="1" dirty="0"/>
              <a:t>Journal of the Medical Library Association, 102(</a:t>
            </a:r>
            <a:r>
              <a:rPr lang="en-US" dirty="0"/>
              <a:t>1):14–21. </a:t>
            </a:r>
            <a:r>
              <a:rPr lang="en-US" dirty="0" err="1"/>
              <a:t>doi</a:t>
            </a:r>
            <a:r>
              <a:rPr lang="en-US" dirty="0"/>
              <a:t>: </a:t>
            </a:r>
            <a:r>
              <a:rPr lang="en-US" dirty="0">
                <a:hlinkClick r:id="rId7"/>
              </a:rPr>
              <a:t>10.3163/1536-5050.102.1.005</a:t>
            </a: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err="1"/>
              <a:t>Plutchak</a:t>
            </a:r>
            <a:r>
              <a:rPr lang="en-US" dirty="0"/>
              <a:t>, T.S. (2005). Building a body of evidence. </a:t>
            </a:r>
            <a:r>
              <a:rPr lang="en-US" i="1" dirty="0"/>
              <a:t>Journal of the Medical Library Association</a:t>
            </a:r>
            <a:r>
              <a:rPr lang="en-US" dirty="0"/>
              <a:t>, </a:t>
            </a:r>
            <a:r>
              <a:rPr lang="en-US" i="1" dirty="0"/>
              <a:t>93</a:t>
            </a:r>
            <a:r>
              <a:rPr lang="en-US" dirty="0"/>
              <a:t>(2), 193–195. PMID: </a:t>
            </a:r>
            <a:r>
              <a:rPr lang="en-US" dirty="0">
                <a:hlinkClick r:id="rId8"/>
              </a:rPr>
              <a:t>15858620</a:t>
            </a: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algn="l">
              <a:buClr>
                <a:srgbClr val="1A71A6"/>
              </a:buCl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338668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 name="Picture 5">
            <a:extLst>
              <a:ext uri="{FF2B5EF4-FFF2-40B4-BE49-F238E27FC236}">
                <a16:creationId xmlns:a16="http://schemas.microsoft.com/office/drawing/2014/main" id="{988B5E61-DD0F-2248-8A4D-9241FAAB5F61}"/>
              </a:ext>
            </a:extLst>
          </p:cNvPr>
          <p:cNvPicPr>
            <a:picLocks noChangeAspect="1"/>
          </p:cNvPicPr>
          <p:nvPr/>
        </p:nvPicPr>
        <p:blipFill rotWithShape="1">
          <a:blip r:embed="rId3"/>
          <a:srcRect t="26787" r="1" b="9152"/>
          <a:stretch/>
        </p:blipFill>
        <p:spPr>
          <a:xfrm rot="21480000">
            <a:off x="1136138" y="980838"/>
            <a:ext cx="9705772" cy="4663233"/>
          </a:xfrm>
          <a:prstGeom prst="rect">
            <a:avLst/>
          </a:prstGeom>
        </p:spPr>
      </p:pic>
      <p:sp>
        <p:nvSpPr>
          <p:cNvPr id="5" name="TextBox 4">
            <a:extLst>
              <a:ext uri="{FF2B5EF4-FFF2-40B4-BE49-F238E27FC236}">
                <a16:creationId xmlns:a16="http://schemas.microsoft.com/office/drawing/2014/main" id="{93D7853D-7BE9-A448-9E57-E8C03A075266}"/>
              </a:ext>
            </a:extLst>
          </p:cNvPr>
          <p:cNvSpPr txBox="1"/>
          <p:nvPr/>
        </p:nvSpPr>
        <p:spPr>
          <a:xfrm>
            <a:off x="4630042" y="6194745"/>
            <a:ext cx="6837702" cy="461665"/>
          </a:xfrm>
          <a:prstGeom prst="rect">
            <a:avLst/>
          </a:prstGeom>
          <a:noFill/>
        </p:spPr>
        <p:txBody>
          <a:bodyPr wrap="square" rtlCol="0">
            <a:spAutoFit/>
          </a:bodyPr>
          <a:lstStyle/>
          <a:p>
            <a:pPr algn="r"/>
            <a:r>
              <a:rPr lang="en-US" sz="2400" dirty="0">
                <a:latin typeface="Segoe Script" panose="020B0804020000000003" pitchFamily="34" charset="0"/>
              </a:rPr>
              <a:t>Thank You 2018 RTI Fellows!</a:t>
            </a:r>
            <a:endParaRPr lang="en-US" dirty="0">
              <a:latin typeface="Segoe Script" panose="020B0804020000000003" pitchFamily="34" charset="0"/>
            </a:endParaRPr>
          </a:p>
        </p:txBody>
      </p:sp>
    </p:spTree>
    <p:extLst>
      <p:ext uri="{BB962C8B-B14F-4D97-AF65-F5344CB8AC3E}">
        <p14:creationId xmlns:p14="http://schemas.microsoft.com/office/powerpoint/2010/main" val="1536480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Comments/Questions?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382751"/>
            <a:ext cx="9144000" cy="4626163"/>
          </a:xfrm>
        </p:spPr>
        <p:txBody>
          <a:bodyPr>
            <a:normAutofit fontScale="92500" lnSpcReduction="10000"/>
          </a:bodyPr>
          <a:lstStyle/>
          <a:p>
            <a:pPr marL="342900" indent="-342900" algn="l">
              <a:buClr>
                <a:srgbClr val="27649D"/>
              </a:buClr>
              <a:buFont typeface="Arial" panose="020B0604020202020204" pitchFamily="34" charset="0"/>
              <a:buChar char="•"/>
            </a:pPr>
            <a:r>
              <a:rPr lang="en-US" b="1" dirty="0">
                <a:solidFill>
                  <a:schemeClr val="tx1">
                    <a:lumMod val="95000"/>
                    <a:lumOff val="5000"/>
                  </a:schemeClr>
                </a:solidFill>
              </a:rPr>
              <a:t>For additional information about RTI:</a:t>
            </a:r>
          </a:p>
          <a:p>
            <a:pPr marL="800100" lvl="1" indent="-342900" algn="l">
              <a:buClr>
                <a:srgbClr val="27649D"/>
              </a:buClr>
              <a:buFont typeface="Arial" panose="020B0604020202020204" pitchFamily="34" charset="0"/>
              <a:buChar char="•"/>
            </a:pPr>
            <a:r>
              <a:rPr lang="en-US" sz="2400" dirty="0"/>
              <a:t>RTI web site</a:t>
            </a:r>
          </a:p>
          <a:p>
            <a:pPr marL="1257300" lvl="2" indent="-342900" algn="l">
              <a:buClr>
                <a:srgbClr val="27649D"/>
              </a:buClr>
              <a:buFont typeface="Arial" panose="020B0604020202020204" pitchFamily="34" charset="0"/>
              <a:buChar char="•"/>
            </a:pPr>
            <a:r>
              <a:rPr lang="en-US" sz="2400" dirty="0"/>
              <a:t>MLANET, under “Professional Development” link at top of page</a:t>
            </a:r>
          </a:p>
          <a:p>
            <a:pPr marL="1257300" lvl="2" indent="-342900" algn="l">
              <a:buClr>
                <a:srgbClr val="27649D"/>
              </a:buClr>
              <a:buFont typeface="Arial" panose="020B0604020202020204" pitchFamily="34" charset="0"/>
              <a:buChar char="•"/>
            </a:pPr>
            <a:r>
              <a:rPr lang="en-US" sz="2400" dirty="0">
                <a:hlinkClick r:id="rId4"/>
              </a:rPr>
              <a:t>http://www.mlanet.org/p/cm/ld/fid=1333</a:t>
            </a:r>
            <a:endParaRPr lang="en-US" sz="2400" b="1" dirty="0">
              <a:solidFill>
                <a:schemeClr val="tx1">
                  <a:lumMod val="95000"/>
                  <a:lumOff val="5000"/>
                </a:schemeClr>
              </a:solidFill>
            </a:endParaRPr>
          </a:p>
          <a:p>
            <a:pPr marL="342900" indent="-342900" algn="l">
              <a:buClr>
                <a:srgbClr val="27649D"/>
              </a:buClr>
              <a:buFont typeface="Arial" panose="020B0604020202020204" pitchFamily="34" charset="0"/>
              <a:buChar char="•"/>
            </a:pPr>
            <a:r>
              <a:rPr lang="en-US" b="1" dirty="0">
                <a:solidFill>
                  <a:schemeClr val="tx1">
                    <a:lumMod val="95000"/>
                    <a:lumOff val="5000"/>
                  </a:schemeClr>
                </a:solidFill>
              </a:rPr>
              <a:t>Contact Us:</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Jodi Philbrick (</a:t>
            </a:r>
            <a:r>
              <a:rPr lang="en-US" sz="2400" dirty="0">
                <a:solidFill>
                  <a:schemeClr val="tx1">
                    <a:lumMod val="95000"/>
                    <a:lumOff val="5000"/>
                  </a:schemeClr>
                </a:solidFill>
                <a:hlinkClick r:id="rId5"/>
              </a:rPr>
              <a:t>Jodi.Philbrick@unt.edu</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Lorie </a:t>
            </a:r>
            <a:r>
              <a:rPr lang="en-US" sz="2400" dirty="0" err="1">
                <a:solidFill>
                  <a:schemeClr val="tx1">
                    <a:lumMod val="95000"/>
                    <a:lumOff val="5000"/>
                  </a:schemeClr>
                </a:solidFill>
              </a:rPr>
              <a:t>Kloda</a:t>
            </a:r>
            <a:r>
              <a:rPr lang="en-US" sz="2400" dirty="0">
                <a:solidFill>
                  <a:schemeClr val="tx1">
                    <a:lumMod val="95000"/>
                    <a:lumOff val="5000"/>
                  </a:schemeClr>
                </a:solidFill>
              </a:rPr>
              <a:t> (</a:t>
            </a:r>
            <a:r>
              <a:rPr lang="en-US" sz="2400" dirty="0">
                <a:solidFill>
                  <a:schemeClr val="tx1">
                    <a:lumMod val="95000"/>
                    <a:lumOff val="5000"/>
                  </a:schemeClr>
                </a:solidFill>
                <a:hlinkClick r:id="rId6"/>
              </a:rPr>
              <a:t>lorie.kloda@concordia.ca</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Susan Lessick (</a:t>
            </a:r>
            <a:r>
              <a:rPr lang="en-US" sz="2400" dirty="0">
                <a:solidFill>
                  <a:schemeClr val="tx1">
                    <a:lumMod val="95000"/>
                    <a:lumOff val="5000"/>
                  </a:schemeClr>
                </a:solidFill>
                <a:hlinkClick r:id="rId7"/>
              </a:rPr>
              <a:t>slessick@uci.edu</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endParaRPr lang="en-US" sz="2400" dirty="0">
              <a:solidFill>
                <a:schemeClr val="tx1">
                  <a:lumMod val="95000"/>
                  <a:lumOff val="5000"/>
                </a:schemeClr>
              </a:solidFill>
            </a:endParaRPr>
          </a:p>
          <a:p>
            <a:pPr marL="800100" lvl="1" indent="-342900" algn="l">
              <a:buClr>
                <a:srgbClr val="27649D"/>
              </a:buClr>
              <a:buFont typeface="Arial" panose="020B0604020202020204" pitchFamily="34" charset="0"/>
              <a:buChar char="•"/>
            </a:pPr>
            <a:endParaRPr lang="en-US" sz="2400" dirty="0">
              <a:solidFill>
                <a:schemeClr val="tx1">
                  <a:lumMod val="95000"/>
                  <a:lumOff val="5000"/>
                </a:schemeClr>
              </a:solidFill>
            </a:endParaRPr>
          </a:p>
          <a:p>
            <a:pPr marL="800100" lvl="1" indent="-342900" algn="l">
              <a:buClr>
                <a:srgbClr val="27649D"/>
              </a:buClr>
              <a:buFont typeface="Arial" panose="020B0604020202020204" pitchFamily="34" charset="0"/>
              <a:buChar char="•"/>
            </a:pPr>
            <a:endParaRPr lang="en-US" sz="2400" dirty="0">
              <a:solidFill>
                <a:schemeClr val="tx1">
                  <a:lumMod val="95000"/>
                  <a:lumOff val="5000"/>
                </a:schemeClr>
              </a:solidFill>
            </a:endParaRPr>
          </a:p>
          <a:p>
            <a:pPr algn="l">
              <a:buClr>
                <a:srgbClr val="27649D"/>
              </a:buClr>
            </a:pPr>
            <a:r>
              <a:rPr lang="en-US" dirty="0"/>
              <a:t>This project was made possible in part by the Institute of Museum and Library Services (RE-95-17-0025-17).</a:t>
            </a:r>
          </a:p>
        </p:txBody>
      </p:sp>
    </p:spTree>
    <p:extLst>
      <p:ext uri="{BB962C8B-B14F-4D97-AF65-F5344CB8AC3E}">
        <p14:creationId xmlns:p14="http://schemas.microsoft.com/office/powerpoint/2010/main" val="94596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95532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2" y="416324"/>
            <a:ext cx="9348583" cy="915765"/>
          </a:xfrm>
        </p:spPr>
        <p:txBody>
          <a:bodyPr>
            <a:normAutofit/>
          </a:bodyPr>
          <a:lstStyle/>
          <a:p>
            <a:pPr algn="l"/>
            <a:r>
              <a:rPr lang="en-US" sz="4000" b="1" dirty="0">
                <a:solidFill>
                  <a:srgbClr val="073C6E"/>
                </a:solidFill>
              </a:rPr>
              <a:t>Background on RTI</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78182" y="1456267"/>
            <a:ext cx="9656618" cy="4459110"/>
          </a:xfrm>
        </p:spPr>
        <p:txBody>
          <a:bodyPr>
            <a:normAutofit lnSpcReduction="10000"/>
          </a:bodyPr>
          <a:lstStyle/>
          <a:p>
            <a:pPr marL="800100" lvl="1"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Goals of the RTI program</a:t>
            </a:r>
          </a:p>
          <a:p>
            <a:pPr algn="l">
              <a:buClr>
                <a:srgbClr val="1A71A6"/>
              </a:buClr>
            </a:pPr>
            <a:endParaRPr lang="en-US" dirty="0"/>
          </a:p>
          <a:p>
            <a:pPr marL="342900" indent="-342900" algn="l">
              <a:buClr>
                <a:srgbClr val="1A71A6"/>
              </a:buClr>
              <a:buFont typeface="Arial" panose="020B0604020202020204" pitchFamily="34" charset="0"/>
              <a:buChar char="•"/>
            </a:pPr>
            <a:r>
              <a:rPr lang="en-US" dirty="0"/>
              <a:t>Benefits of research in health sciences librarianship</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Need for more and better HS librarian-led research </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Obstacles to conducting research</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RTI program fills knowledge, support &amp; confidence gaps of HS librarians</a:t>
            </a:r>
          </a:p>
          <a:p>
            <a:pPr lvl="1" algn="l">
              <a:buClr>
                <a:srgbClr val="1A71A6"/>
              </a:buClr>
            </a:pPr>
            <a:endParaRPr lang="en-US" dirty="0"/>
          </a:p>
        </p:txBody>
      </p:sp>
    </p:spTree>
    <p:extLst>
      <p:ext uri="{BB962C8B-B14F-4D97-AF65-F5344CB8AC3E}">
        <p14:creationId xmlns:p14="http://schemas.microsoft.com/office/powerpoint/2010/main" val="199353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1" y="13596"/>
            <a:ext cx="12552332" cy="6844404"/>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1986843" y="210074"/>
            <a:ext cx="9439922" cy="729113"/>
          </a:xfrm>
        </p:spPr>
        <p:txBody>
          <a:bodyPr>
            <a:normAutofit/>
          </a:bodyPr>
          <a:lstStyle/>
          <a:p>
            <a:pPr algn="l"/>
            <a:r>
              <a:rPr lang="en-US" sz="4000" b="1" dirty="0">
                <a:solidFill>
                  <a:srgbClr val="073C6E"/>
                </a:solidFill>
              </a:rPr>
              <a:t>RTI Grant Funding   </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1986843" y="1018248"/>
            <a:ext cx="9740699" cy="5280952"/>
          </a:xfrm>
        </p:spPr>
        <p:txBody>
          <a:bodyPr>
            <a:normAutofit fontScale="92500" lnSpcReduction="10000"/>
          </a:bodyPr>
          <a:lstStyle/>
          <a:p>
            <a:pPr marL="342900" indent="-342900" algn="l">
              <a:buClr>
                <a:srgbClr val="1A71A6"/>
              </a:buClr>
              <a:buFont typeface="Arial" panose="020B0604020202020204" pitchFamily="34" charset="0"/>
              <a:buChar char="•"/>
            </a:pPr>
            <a:r>
              <a:rPr lang="en-US" dirty="0"/>
              <a:t>Funded by IMLS Laura Bush 21</a:t>
            </a:r>
            <a:r>
              <a:rPr lang="en-US" baseline="30000" dirty="0"/>
              <a:t>st</a:t>
            </a:r>
            <a:r>
              <a:rPr lang="en-US" dirty="0"/>
              <a:t> Century Librarians Continuing Education Program Grant</a:t>
            </a:r>
          </a:p>
          <a:p>
            <a:pPr marL="342900" indent="-342900" algn="l">
              <a:buClr>
                <a:srgbClr val="1A71A6"/>
              </a:buClr>
              <a:buFont typeface="Arial" panose="020B0604020202020204" pitchFamily="34" charset="0"/>
              <a:buChar char="•"/>
            </a:pPr>
            <a:r>
              <a:rPr lang="en-US" dirty="0"/>
              <a:t>2017</a:t>
            </a:r>
          </a:p>
          <a:p>
            <a:pPr marL="800100" lvl="1" indent="-342900" algn="l">
              <a:buClr>
                <a:srgbClr val="1A71A6"/>
              </a:buClr>
              <a:buFont typeface="Arial" panose="020B0604020202020204" pitchFamily="34" charset="0"/>
              <a:buChar char="•"/>
            </a:pPr>
            <a:r>
              <a:rPr lang="en-US" dirty="0"/>
              <a:t>RTI planning activities</a:t>
            </a:r>
          </a:p>
          <a:p>
            <a:pPr marL="342900" indent="-342900" algn="l">
              <a:buClr>
                <a:srgbClr val="1A71A6"/>
              </a:buClr>
              <a:buFont typeface="Arial" panose="020B0604020202020204" pitchFamily="34" charset="0"/>
              <a:buChar char="•"/>
            </a:pPr>
            <a:r>
              <a:rPr lang="en-US" dirty="0"/>
              <a:t>2018-2019 RTI Cohort</a:t>
            </a:r>
          </a:p>
          <a:p>
            <a:pPr marL="800100" lvl="1" indent="-342900" algn="l">
              <a:buClr>
                <a:srgbClr val="1A71A6"/>
              </a:buClr>
              <a:buFont typeface="Arial" panose="020B0604020202020204" pitchFamily="34" charset="0"/>
              <a:buChar char="•"/>
            </a:pPr>
            <a:r>
              <a:rPr lang="en-US" dirty="0"/>
              <a:t>First summer workshop UIC campus July 9-13, 2018       </a:t>
            </a:r>
          </a:p>
          <a:p>
            <a:pPr marL="800100" lvl="1" indent="-342900" algn="l">
              <a:buClr>
                <a:srgbClr val="1A71A6"/>
              </a:buClr>
              <a:buFont typeface="Arial" panose="020B0604020202020204" pitchFamily="34" charset="0"/>
              <a:buChar char="•"/>
            </a:pPr>
            <a:r>
              <a:rPr lang="en-US" dirty="0"/>
              <a:t>Research project support, July 2018 to present</a:t>
            </a:r>
          </a:p>
          <a:p>
            <a:pPr marL="800100" lvl="1" indent="-342900" algn="l">
              <a:buClr>
                <a:srgbClr val="1A71A6"/>
              </a:buClr>
              <a:buFont typeface="Arial" panose="020B0604020202020204" pitchFamily="34" charset="0"/>
              <a:buChar char="•"/>
            </a:pPr>
            <a:r>
              <a:rPr lang="en-US" dirty="0"/>
              <a:t>Capstone research presentations at MLA, May 2019   </a:t>
            </a:r>
          </a:p>
          <a:p>
            <a:pPr marL="342900" indent="-342900" algn="l">
              <a:buClr>
                <a:srgbClr val="1A71A6"/>
              </a:buClr>
              <a:buFont typeface="Arial" panose="020B0604020202020204" pitchFamily="34" charset="0"/>
              <a:buChar char="•"/>
            </a:pPr>
            <a:r>
              <a:rPr lang="en-US" dirty="0"/>
              <a:t>2019-2020 RTI Cohort</a:t>
            </a:r>
          </a:p>
          <a:p>
            <a:pPr marL="800100" lvl="1" indent="-342900" algn="l">
              <a:buClr>
                <a:srgbClr val="1A71A6"/>
              </a:buClr>
              <a:buFont typeface="Arial" panose="020B0604020202020204" pitchFamily="34" charset="0"/>
              <a:buChar char="•"/>
            </a:pPr>
            <a:r>
              <a:rPr lang="en-US" dirty="0"/>
              <a:t>Second summer workshop </a:t>
            </a:r>
            <a:r>
              <a:rPr lang="en-US" dirty="0" err="1"/>
              <a:t>wUIC</a:t>
            </a:r>
            <a:r>
              <a:rPr lang="en-US" dirty="0"/>
              <a:t> campus, July 15-19, 2019</a:t>
            </a:r>
          </a:p>
          <a:p>
            <a:pPr marL="800100" lvl="1" indent="-342900" algn="l">
              <a:buClr>
                <a:srgbClr val="1A71A6"/>
              </a:buClr>
              <a:buFont typeface="Arial" panose="020B0604020202020204" pitchFamily="34" charset="0"/>
              <a:buChar char="•"/>
            </a:pPr>
            <a:r>
              <a:rPr lang="en-US" dirty="0"/>
              <a:t>Research project support, July 2019 to present  </a:t>
            </a:r>
          </a:p>
          <a:p>
            <a:pPr marL="800100" lvl="1" indent="-342900" algn="l">
              <a:buClr>
                <a:srgbClr val="1A71A6"/>
              </a:buClr>
              <a:buFont typeface="Arial" panose="020B0604020202020204" pitchFamily="34" charset="0"/>
              <a:buChar char="•"/>
            </a:pPr>
            <a:r>
              <a:rPr lang="en-US" dirty="0"/>
              <a:t>Capstone research presentations at MLA, May 2010</a:t>
            </a:r>
          </a:p>
          <a:p>
            <a:pPr marL="342900" indent="-342900" algn="l">
              <a:buClr>
                <a:srgbClr val="1A71A6"/>
              </a:buClr>
              <a:buFont typeface="Arial" panose="020B0604020202020204" pitchFamily="34" charset="0"/>
              <a:buChar char="•"/>
            </a:pPr>
            <a:r>
              <a:rPr lang="en-US" dirty="0"/>
              <a:t>2020</a:t>
            </a:r>
          </a:p>
          <a:p>
            <a:pPr marL="800100" lvl="1" indent="-342900" algn="l">
              <a:buClr>
                <a:srgbClr val="1A71A6"/>
              </a:buClr>
              <a:buFont typeface="Arial" panose="020B0604020202020204" pitchFamily="34" charset="0"/>
              <a:buChar char="•"/>
            </a:pPr>
            <a:r>
              <a:rPr lang="en-US" dirty="0"/>
              <a:t>Develop plan for offering RTI online modules in future</a:t>
            </a:r>
          </a:p>
          <a:p>
            <a:pPr marL="800100" lvl="1" indent="-342900" algn="l">
              <a:buClr>
                <a:srgbClr val="1A71A6"/>
              </a:buClr>
              <a:buFont typeface="Arial" panose="020B0604020202020204" pitchFamily="34" charset="0"/>
              <a:buChar char="•"/>
            </a:pPr>
            <a:r>
              <a:rPr lang="en-US" dirty="0"/>
              <a:t>Summative and other assessments </a:t>
            </a:r>
          </a:p>
          <a:p>
            <a:pPr lvl="1" algn="l">
              <a:buClr>
                <a:srgbClr val="1A71A6"/>
              </a:buClr>
            </a:pPr>
            <a:endParaRPr lang="en-US" dirty="0"/>
          </a:p>
          <a:p>
            <a:pPr marL="800100" lvl="1" indent="-342900" algn="l">
              <a:buClr>
                <a:srgbClr val="1A71A6"/>
              </a:buClr>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785F7036-D3F3-AE42-9BE6-FC9E65376BA8}"/>
              </a:ext>
            </a:extLst>
          </p:cNvPr>
          <p:cNvPicPr>
            <a:picLocks noChangeAspect="1"/>
          </p:cNvPicPr>
          <p:nvPr/>
        </p:nvPicPr>
        <p:blipFill>
          <a:blip r:embed="rId4"/>
          <a:stretch>
            <a:fillRect/>
          </a:stretch>
        </p:blipFill>
        <p:spPr>
          <a:xfrm>
            <a:off x="8500723" y="210074"/>
            <a:ext cx="2311628" cy="729112"/>
          </a:xfrm>
          <a:prstGeom prst="rect">
            <a:avLst/>
          </a:prstGeom>
        </p:spPr>
      </p:pic>
      <p:sp>
        <p:nvSpPr>
          <p:cNvPr id="4" name="Left Arrow 3">
            <a:extLst>
              <a:ext uri="{FF2B5EF4-FFF2-40B4-BE49-F238E27FC236}">
                <a16:creationId xmlns:a16="http://schemas.microsoft.com/office/drawing/2014/main" id="{1E46617D-B99D-EC4E-B516-D0D747DB1673}"/>
              </a:ext>
            </a:extLst>
          </p:cNvPr>
          <p:cNvSpPr/>
          <p:nvPr/>
        </p:nvSpPr>
        <p:spPr>
          <a:xfrm>
            <a:off x="8890362" y="3104445"/>
            <a:ext cx="2668592" cy="1340234"/>
          </a:xfrm>
          <a:prstGeom prst="leftArrow">
            <a:avLst/>
          </a:prstGeom>
          <a:ln>
            <a:solidFill>
              <a:srgbClr val="1A7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Mid-point of grant</a:t>
            </a:r>
          </a:p>
        </p:txBody>
      </p:sp>
    </p:spTree>
    <p:extLst>
      <p:ext uri="{BB962C8B-B14F-4D97-AF65-F5344CB8AC3E}">
        <p14:creationId xmlns:p14="http://schemas.microsoft.com/office/powerpoint/2010/main" val="250263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778237" y="188686"/>
            <a:ext cx="8121991" cy="682171"/>
          </a:xfrm>
        </p:spPr>
        <p:txBody>
          <a:bodyPr>
            <a:normAutofit/>
          </a:bodyPr>
          <a:lstStyle/>
          <a:p>
            <a:pPr algn="l"/>
            <a:r>
              <a:rPr lang="en-US" sz="4000" b="1" dirty="0">
                <a:solidFill>
                  <a:srgbClr val="073C6E"/>
                </a:solidFill>
              </a:rPr>
              <a:t>RTI Program Features </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611454" y="870857"/>
            <a:ext cx="8120546" cy="5211230"/>
          </a:xfrm>
        </p:spPr>
        <p:txBody>
          <a:bodyPr>
            <a:normAutofit fontScale="85000" lnSpcReduction="10000"/>
          </a:bodyPr>
          <a:lstStyle/>
          <a:p>
            <a:pPr marL="342900" indent="-342900" algn="l">
              <a:lnSpc>
                <a:spcPct val="140000"/>
              </a:lnSpc>
              <a:buClr>
                <a:srgbClr val="1A71A6"/>
              </a:buClr>
              <a:buFont typeface="Arial" panose="020B0604020202020204" pitchFamily="34" charset="0"/>
              <a:buChar char="•"/>
            </a:pPr>
            <a:r>
              <a:rPr lang="en-US" sz="2000" dirty="0"/>
              <a:t>Objective application process</a:t>
            </a:r>
          </a:p>
          <a:p>
            <a:pPr marL="342900" indent="-342900" algn="l">
              <a:lnSpc>
                <a:spcPct val="140000"/>
              </a:lnSpc>
              <a:buClr>
                <a:srgbClr val="1A71A6"/>
              </a:buClr>
              <a:buFont typeface="Arial" panose="020B0604020202020204" pitchFamily="34" charset="0"/>
              <a:buChar char="•"/>
            </a:pPr>
            <a:r>
              <a:rPr lang="en-US" sz="2000" dirty="0"/>
              <a:t>IMLS, AAHSL, and MLA scholarship support for RTI Fellows</a:t>
            </a:r>
          </a:p>
          <a:p>
            <a:pPr marL="342900" lvl="1" indent="-342900" algn="l">
              <a:lnSpc>
                <a:spcPct val="140000"/>
              </a:lnSpc>
              <a:spcBef>
                <a:spcPts val="1000"/>
              </a:spcBef>
              <a:buClr>
                <a:srgbClr val="1A71A6"/>
              </a:buClr>
              <a:buFont typeface="Arial" panose="020B0604020202020204" pitchFamily="34" charset="0"/>
              <a:buChar char="•"/>
            </a:pPr>
            <a:r>
              <a:rPr lang="en-US" dirty="0"/>
              <a:t>5-member teaching faculty</a:t>
            </a:r>
          </a:p>
          <a:p>
            <a:pPr marL="342900" indent="-342900" algn="l">
              <a:lnSpc>
                <a:spcPct val="140000"/>
              </a:lnSpc>
              <a:buClr>
                <a:srgbClr val="1A71A6"/>
              </a:buClr>
              <a:buFont typeface="Arial" panose="020B0604020202020204" pitchFamily="34" charset="0"/>
              <a:buChar char="•"/>
            </a:pPr>
            <a:r>
              <a:rPr lang="en-US" sz="2000" dirty="0"/>
              <a:t>Research instruction program designed to meet the special needs of health sciences librarians</a:t>
            </a:r>
          </a:p>
          <a:p>
            <a:pPr marL="342900" indent="-342900" algn="l">
              <a:lnSpc>
                <a:spcPct val="140000"/>
              </a:lnSpc>
              <a:buClr>
                <a:srgbClr val="1A71A6"/>
              </a:buClr>
              <a:buFont typeface="Arial" panose="020B0604020202020204" pitchFamily="34" charset="0"/>
              <a:buChar char="•"/>
            </a:pPr>
            <a:r>
              <a:rPr lang="en-US" sz="2000" dirty="0"/>
              <a:t>Research projects of Fellows address research questions, topics, and populations of importance and interest to HS librarians</a:t>
            </a:r>
          </a:p>
          <a:p>
            <a:pPr marL="342900" indent="-342900" algn="l">
              <a:lnSpc>
                <a:spcPct val="140000"/>
              </a:lnSpc>
              <a:buClr>
                <a:srgbClr val="1A71A6"/>
              </a:buClr>
              <a:buFont typeface="Arial" panose="020B0604020202020204" pitchFamily="34" charset="0"/>
              <a:buChar char="•"/>
            </a:pPr>
            <a:r>
              <a:rPr lang="en-US" sz="2000" dirty="0"/>
              <a:t>Structured mentor-based support after workshop as Fellows complete research projects</a:t>
            </a:r>
          </a:p>
          <a:p>
            <a:pPr marL="342900" indent="-342900" algn="l">
              <a:lnSpc>
                <a:spcPct val="140000"/>
              </a:lnSpc>
              <a:buClr>
                <a:srgbClr val="1A71A6"/>
              </a:buClr>
              <a:buFont typeface="Arial"/>
              <a:buChar char="•"/>
            </a:pPr>
            <a:r>
              <a:rPr lang="en-US" sz="2000" dirty="0"/>
              <a:t>Active online RTI Community of Practice</a:t>
            </a:r>
          </a:p>
          <a:p>
            <a:pPr marL="342900" indent="-342900" algn="l">
              <a:lnSpc>
                <a:spcPct val="140000"/>
              </a:lnSpc>
              <a:buClr>
                <a:srgbClr val="1A71A6"/>
              </a:buClr>
              <a:buFont typeface="Arial" panose="020B0604020202020204" pitchFamily="34" charset="0"/>
              <a:buChar char="•"/>
            </a:pPr>
            <a:r>
              <a:rPr lang="en-US" sz="2000" dirty="0"/>
              <a:t>Capstone research presentation</a:t>
            </a:r>
          </a:p>
          <a:p>
            <a:pPr marL="342900" indent="-342900" algn="l">
              <a:lnSpc>
                <a:spcPct val="140000"/>
              </a:lnSpc>
              <a:buClr>
                <a:srgbClr val="1A71A6"/>
              </a:buClr>
              <a:buFont typeface="Arial" panose="020B0604020202020204" pitchFamily="34" charset="0"/>
              <a:buChar char="•"/>
            </a:pPr>
            <a:r>
              <a:rPr lang="en-US" sz="2000" dirty="0"/>
              <a:t>Comprehensive assessment plan</a:t>
            </a:r>
          </a:p>
          <a:p>
            <a:pPr marL="342900" indent="-342900" algn="l">
              <a:lnSpc>
                <a:spcPct val="140000"/>
              </a:lnSpc>
              <a:buClr>
                <a:srgbClr val="1A71A6"/>
              </a:buClr>
              <a:buFont typeface="Arial" panose="020B0604020202020204" pitchFamily="34" charset="0"/>
              <a:buChar cha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378724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4772"/>
            <a:ext cx="12192000" cy="7063111"/>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374905" y="214313"/>
            <a:ext cx="7833885" cy="728662"/>
          </a:xfrm>
        </p:spPr>
        <p:txBody>
          <a:bodyPr>
            <a:normAutofit/>
          </a:bodyPr>
          <a:lstStyle/>
          <a:p>
            <a:pPr algn="l"/>
            <a:r>
              <a:rPr lang="en-US" sz="4000" b="1" dirty="0">
                <a:solidFill>
                  <a:srgbClr val="073C6E"/>
                </a:solidFill>
              </a:rPr>
              <a:t>RTI Assessment Plan </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62740" y="942975"/>
            <a:ext cx="9729107" cy="5204607"/>
          </a:xfrm>
        </p:spPr>
        <p:txBody>
          <a:bodyPr>
            <a:normAutofit/>
          </a:bodyPr>
          <a:lstStyle/>
          <a:p>
            <a:pPr algn="l">
              <a:buClr>
                <a:srgbClr val="1A71A6"/>
              </a:buClr>
            </a:pPr>
            <a:endParaRPr lang="en-US" dirty="0"/>
          </a:p>
          <a:p>
            <a:pPr marL="342900" lvl="1" indent="-342900" algn="l">
              <a:lnSpc>
                <a:spcPct val="150000"/>
              </a:lnSpc>
              <a:spcBef>
                <a:spcPts val="1000"/>
              </a:spcBef>
              <a:buClr>
                <a:srgbClr val="1A71A6"/>
              </a:buClr>
              <a:buFont typeface="Arial" panose="020B0604020202020204" pitchFamily="34" charset="0"/>
              <a:buChar char="•"/>
            </a:pPr>
            <a:r>
              <a:rPr lang="en-US" sz="2400" dirty="0"/>
              <a:t>RTI applicant and Fellow data collection and review</a:t>
            </a:r>
          </a:p>
          <a:p>
            <a:pPr marL="342900" indent="-342900" algn="l">
              <a:lnSpc>
                <a:spcPct val="150000"/>
              </a:lnSpc>
              <a:buClr>
                <a:srgbClr val="1A71A6"/>
              </a:buClr>
              <a:buFont typeface="Arial" panose="020B0604020202020204" pitchFamily="34" charset="0"/>
              <a:buChar char="•"/>
            </a:pPr>
            <a:r>
              <a:rPr lang="en-US" dirty="0"/>
              <a:t>Assess teaching and workshop effectiveness</a:t>
            </a:r>
          </a:p>
          <a:p>
            <a:pPr marL="342900" indent="-342900" algn="l">
              <a:lnSpc>
                <a:spcPct val="150000"/>
              </a:lnSpc>
              <a:buClr>
                <a:srgbClr val="1A71A6"/>
              </a:buClr>
              <a:buFont typeface="Arial" panose="020B0604020202020204" pitchFamily="34" charset="0"/>
              <a:buChar char="•"/>
            </a:pPr>
            <a:r>
              <a:rPr lang="en-US" dirty="0"/>
              <a:t>Assess research skills and confidence for each RTI cohort</a:t>
            </a:r>
          </a:p>
          <a:p>
            <a:pPr marL="342900" indent="-342900" algn="l">
              <a:lnSpc>
                <a:spcPct val="150000"/>
              </a:lnSpc>
              <a:buClr>
                <a:srgbClr val="1A71A6"/>
              </a:buClr>
              <a:buFont typeface="Arial" panose="020B0604020202020204" pitchFamily="34" charset="0"/>
              <a:buChar char="•"/>
            </a:pPr>
            <a:r>
              <a:rPr lang="en-US" dirty="0"/>
              <a:t>Review and monitor research project progress and completion of Fellows</a:t>
            </a:r>
          </a:p>
          <a:p>
            <a:pPr marL="342900" lvl="1" indent="-342900" algn="l">
              <a:lnSpc>
                <a:spcPct val="150000"/>
              </a:lnSpc>
              <a:spcBef>
                <a:spcPts val="1000"/>
              </a:spcBef>
              <a:buClr>
                <a:srgbClr val="1A71A6"/>
              </a:buClr>
              <a:buFont typeface="Arial" panose="020B0604020202020204" pitchFamily="34" charset="0"/>
              <a:buChar char="•"/>
            </a:pPr>
            <a:r>
              <a:rPr lang="en-US" sz="2400" dirty="0"/>
              <a:t>Review RTI impact on Fellows and their institutions</a:t>
            </a:r>
          </a:p>
          <a:p>
            <a:pPr marL="342900" indent="-342900" algn="l">
              <a:lnSpc>
                <a:spcPct val="150000"/>
              </a:lnSpc>
              <a:buClr>
                <a:srgbClr val="1A71A6"/>
              </a:buClr>
              <a:buFont typeface="Arial" panose="020B0604020202020204" pitchFamily="34" charset="0"/>
              <a:buChar char="•"/>
            </a:pPr>
            <a:r>
              <a:rPr lang="en-US" dirty="0"/>
              <a:t>Assess quality of Fellows’ research projects</a:t>
            </a:r>
          </a:p>
          <a:p>
            <a:pPr algn="l">
              <a:lnSpc>
                <a:spcPct val="150000"/>
              </a:lnSpc>
              <a:buClr>
                <a:srgbClr val="1A71A6"/>
              </a:buClr>
            </a:pPr>
            <a:endParaRPr lang="en-US" dirty="0"/>
          </a:p>
          <a:p>
            <a:pPr marL="800100" lvl="1" indent="-342900" algn="l">
              <a:buClr>
                <a:srgbClr val="1A71A6"/>
              </a:buClr>
              <a:buFont typeface="Arial" panose="020B0604020202020204" pitchFamily="34" charset="0"/>
              <a:buChar char="•"/>
            </a:pPr>
            <a:endParaRPr lang="en-US" dirty="0"/>
          </a:p>
          <a:p>
            <a:pPr lvl="1" algn="l">
              <a:buClr>
                <a:srgbClr val="1A71A6"/>
              </a:buClr>
            </a:pPr>
            <a:endParaRPr lang="en-US" sz="3200" dirty="0"/>
          </a:p>
          <a:p>
            <a:pPr marL="342900" indent="-342900" algn="l">
              <a:buClr>
                <a:srgbClr val="1A71A6"/>
              </a:buClr>
              <a:buFont typeface="Arial" panose="020B0604020202020204" pitchFamily="34" charset="0"/>
              <a:buChar char="•"/>
            </a:pPr>
            <a:endParaRPr lang="en-US" sz="2500" dirty="0"/>
          </a:p>
          <a:p>
            <a:pPr algn="l">
              <a:buClr>
                <a:srgbClr val="1A71A6"/>
              </a:buClr>
            </a:pPr>
            <a:endParaRPr lang="en-US" sz="2500" dirty="0"/>
          </a:p>
          <a:p>
            <a:endParaRPr lang="en-US" dirty="0"/>
          </a:p>
        </p:txBody>
      </p:sp>
    </p:spTree>
    <p:extLst>
      <p:ext uri="{BB962C8B-B14F-4D97-AF65-F5344CB8AC3E}">
        <p14:creationId xmlns:p14="http://schemas.microsoft.com/office/powerpoint/2010/main" val="44583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398469"/>
            <a:ext cx="9144000" cy="772030"/>
          </a:xfrm>
        </p:spPr>
        <p:txBody>
          <a:bodyPr>
            <a:normAutofit fontScale="90000"/>
          </a:bodyPr>
          <a:lstStyle/>
          <a:p>
            <a:pPr algn="l"/>
            <a:r>
              <a:rPr lang="en-US" sz="4000" b="1" dirty="0">
                <a:solidFill>
                  <a:srgbClr val="073C6E"/>
                </a:solidFill>
              </a:rPr>
              <a:t>Applicant Data (2018-2019 cohorts): Results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170499"/>
            <a:ext cx="9144000" cy="5346414"/>
          </a:xfrm>
        </p:spPr>
        <p:txBody>
          <a:bodyPr>
            <a:normAutofit/>
          </a:bodyPr>
          <a:lstStyle/>
          <a:p>
            <a:pPr algn="l">
              <a:buClr>
                <a:srgbClr val="1A71A6"/>
              </a:buClr>
            </a:pPr>
            <a:endParaRPr lang="en-US" sz="2600" b="1" dirty="0"/>
          </a:p>
          <a:p>
            <a:pPr marL="342900" indent="-342900" algn="l">
              <a:buClr>
                <a:srgbClr val="1A71A6"/>
              </a:buClr>
              <a:buFont typeface="Arial" panose="020B0604020202020204" pitchFamily="34" charset="0"/>
              <a:buChar char="•"/>
            </a:pPr>
            <a:r>
              <a:rPr lang="en-US" dirty="0"/>
              <a:t>73 applications, 40 librarians selected</a:t>
            </a:r>
          </a:p>
          <a:p>
            <a:pPr marL="342900" indent="-342900" algn="l">
              <a:buClr>
                <a:srgbClr val="1A71A6"/>
              </a:buClr>
              <a:buFont typeface="Arial" panose="020B0604020202020204" pitchFamily="34" charset="0"/>
              <a:buChar char="•"/>
            </a:pPr>
            <a:r>
              <a:rPr lang="en-US" dirty="0"/>
              <a:t>Applicants from all areas of US; varied professional library functions</a:t>
            </a:r>
          </a:p>
          <a:p>
            <a:pPr marL="342900" indent="-342900" algn="l">
              <a:buClr>
                <a:srgbClr val="1A71A6"/>
              </a:buClr>
              <a:buFont typeface="Arial" panose="020B0604020202020204" pitchFamily="34" charset="0"/>
              <a:buChar char="•"/>
            </a:pPr>
            <a:r>
              <a:rPr lang="en-US" dirty="0"/>
              <a:t>55 applicants from academic libraries, 11 from hospital libraries, 7 from other types of libraries</a:t>
            </a:r>
          </a:p>
          <a:p>
            <a:pPr marL="342900" indent="-342900" algn="l">
              <a:buClr>
                <a:srgbClr val="1A71A6"/>
              </a:buClr>
              <a:buFont typeface="Arial" panose="020B0604020202020204" pitchFamily="34" charset="0"/>
              <a:buChar char="•"/>
            </a:pPr>
            <a:r>
              <a:rPr lang="en-US" dirty="0"/>
              <a:t>Applicant average years of experience since receiving MLA is 10 years</a:t>
            </a:r>
          </a:p>
          <a:p>
            <a:pPr marL="342900" indent="-342900" algn="l">
              <a:buClr>
                <a:srgbClr val="1A71A6"/>
              </a:buClr>
              <a:buFont typeface="Arial" panose="020B0604020202020204" pitchFamily="34" charset="0"/>
              <a:buChar char="•"/>
            </a:pPr>
            <a:r>
              <a:rPr lang="en-US" dirty="0"/>
              <a:t>Scholarships were given to all Fellows who requested financial support</a:t>
            </a:r>
          </a:p>
          <a:p>
            <a:pPr marL="800100" lvl="1" indent="-342900" algn="l">
              <a:buClr>
                <a:srgbClr val="1A71A6"/>
              </a:buClr>
              <a:buFont typeface="Arial" panose="020B0604020202020204" pitchFamily="34" charset="0"/>
              <a:buChar char="•"/>
            </a:pPr>
            <a:r>
              <a:rPr lang="en-US" dirty="0"/>
              <a:t>2018: 4 full scholarships, 14 partial scholarships</a:t>
            </a:r>
          </a:p>
          <a:p>
            <a:pPr marL="800100" lvl="1" indent="-342900" algn="l">
              <a:buClr>
                <a:srgbClr val="1A71A6"/>
              </a:buClr>
              <a:buFont typeface="Arial" panose="020B0604020202020204" pitchFamily="34" charset="0"/>
              <a:buChar char="•"/>
            </a:pPr>
            <a:r>
              <a:rPr lang="en-US" dirty="0"/>
              <a:t>2019: 10 full scholarships, 9 partial scholarships</a:t>
            </a:r>
          </a:p>
          <a:p>
            <a:pPr algn="l">
              <a:buClr>
                <a:srgbClr val="1A71A6"/>
              </a:buCl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800100" lvl="1" indent="-342900" algn="l">
              <a:buClr>
                <a:srgbClr val="1A71A6"/>
              </a:buClr>
              <a:buFont typeface="Arial" panose="020B0604020202020204" pitchFamily="34" charset="0"/>
              <a:buChar char="•"/>
            </a:pPr>
            <a:endParaRPr lang="en-US" dirty="0">
              <a:solidFill>
                <a:srgbClr val="FF0000"/>
              </a:solidFill>
            </a:endParaRPr>
          </a:p>
          <a:p>
            <a:pPr marL="800100" lvl="1" indent="-342900" algn="l">
              <a:buClr>
                <a:srgbClr val="1A71A6"/>
              </a:buCl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71229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464234"/>
            <a:ext cx="9144000" cy="998806"/>
          </a:xfrm>
        </p:spPr>
        <p:txBody>
          <a:bodyPr>
            <a:normAutofit fontScale="90000"/>
          </a:bodyPr>
          <a:lstStyle/>
          <a:p>
            <a:pPr algn="l"/>
            <a:br>
              <a:rPr lang="en-US" sz="4000" b="1" dirty="0">
                <a:solidFill>
                  <a:srgbClr val="073C6E"/>
                </a:solidFill>
              </a:rPr>
            </a:br>
            <a:r>
              <a:rPr lang="en-US" sz="4400" b="1" dirty="0">
                <a:solidFill>
                  <a:srgbClr val="073C6E"/>
                </a:solidFill>
              </a:rPr>
              <a:t>Fellow Data (2018 cohort): Overview</a:t>
            </a:r>
            <a:endParaRPr lang="en-US" sz="4400" b="1" dirty="0">
              <a:solidFill>
                <a:schemeClr val="accent5">
                  <a:lumMod val="75000"/>
                </a:schemeClr>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63040"/>
            <a:ext cx="9144000" cy="4497494"/>
          </a:xfrm>
        </p:spPr>
        <p:txBody>
          <a:bodyPr>
            <a:normAutofit/>
          </a:bodyPr>
          <a:lstStyle/>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Survey sent to 2018 RTI participants prior to workshop</a:t>
            </a:r>
          </a:p>
          <a:p>
            <a:pPr marL="342900" indent="-342900" algn="l">
              <a:buClr>
                <a:srgbClr val="1A71A6"/>
              </a:buClr>
              <a:buFont typeface="Arial" panose="020B0604020202020204" pitchFamily="34" charset="0"/>
              <a:buChar char="•"/>
            </a:pPr>
            <a:endParaRPr lang="en-US" dirty="0"/>
          </a:p>
          <a:p>
            <a:pPr marL="800100" lvl="1" indent="-342900" algn="l">
              <a:buClr>
                <a:srgbClr val="1A71A6"/>
              </a:buClr>
              <a:buFont typeface="Arial" panose="020B0604020202020204" pitchFamily="34" charset="0"/>
              <a:buChar char="•"/>
            </a:pPr>
            <a:r>
              <a:rPr lang="en-US" dirty="0"/>
              <a:t>Fellows previous research experience and research education activities</a:t>
            </a:r>
          </a:p>
          <a:p>
            <a:pPr marL="800100" lvl="1" indent="-342900" algn="l">
              <a:buClr>
                <a:srgbClr val="1A71A6"/>
              </a:buClr>
              <a:buFont typeface="Arial" panose="020B0604020202020204" pitchFamily="34" charset="0"/>
              <a:buChar char="•"/>
            </a:pPr>
            <a:endParaRPr lang="en-US" dirty="0"/>
          </a:p>
          <a:p>
            <a:pPr marL="800100" lvl="1" indent="-342900" algn="l">
              <a:buClr>
                <a:srgbClr val="1A71A6"/>
              </a:buClr>
              <a:buFont typeface="Arial" panose="020B0604020202020204" pitchFamily="34" charset="0"/>
              <a:buChar char="•"/>
            </a:pPr>
            <a:r>
              <a:rPr lang="en-US" dirty="0"/>
              <a:t>Fellows were asked to score a list of possible reasons for attending the RTI</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algn="l">
              <a:buClr>
                <a:srgbClr val="1A71A6"/>
              </a:buCl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800100" lvl="1" indent="-342900" algn="l">
              <a:buClr>
                <a:srgbClr val="1A71A6"/>
              </a:buClr>
              <a:buFont typeface="Arial" panose="020B0604020202020204" pitchFamily="34" charset="0"/>
              <a:buChar char="•"/>
            </a:pPr>
            <a:endParaRPr lang="en-US" dirty="0">
              <a:solidFill>
                <a:srgbClr val="FF0000"/>
              </a:solidFill>
            </a:endParaRPr>
          </a:p>
          <a:p>
            <a:pPr marL="800100" lvl="1" indent="-342900" algn="l">
              <a:buClr>
                <a:srgbClr val="1A71A6"/>
              </a:buCl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8129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C76E2EC-D039-1E4D-97DE-9C427D86193C}"/>
              </a:ext>
            </a:extLst>
          </p:cNvPr>
          <p:cNvGraphicFramePr>
            <a:graphicFrameLocks noGrp="1"/>
          </p:cNvGraphicFramePr>
          <p:nvPr>
            <p:extLst>
              <p:ext uri="{D42A27DB-BD31-4B8C-83A1-F6EECF244321}">
                <p14:modId xmlns:p14="http://schemas.microsoft.com/office/powerpoint/2010/main" val="421436329"/>
              </p:ext>
            </p:extLst>
          </p:nvPr>
        </p:nvGraphicFramePr>
        <p:xfrm>
          <a:off x="0" y="974552"/>
          <a:ext cx="12208709" cy="5883448"/>
        </p:xfrm>
        <a:graphic>
          <a:graphicData uri="http://schemas.openxmlformats.org/drawingml/2006/table">
            <a:tbl>
              <a:tblPr firstRow="1" bandRow="1">
                <a:tableStyleId>{FABFCF23-3B69-468F-B69F-88F6DE6A72F2}</a:tableStyleId>
              </a:tblPr>
              <a:tblGrid>
                <a:gridCol w="7584722">
                  <a:extLst>
                    <a:ext uri="{9D8B030D-6E8A-4147-A177-3AD203B41FA5}">
                      <a16:colId xmlns:a16="http://schemas.microsoft.com/office/drawing/2014/main" val="1399435913"/>
                    </a:ext>
                  </a:extLst>
                </a:gridCol>
                <a:gridCol w="4623987">
                  <a:extLst>
                    <a:ext uri="{9D8B030D-6E8A-4147-A177-3AD203B41FA5}">
                      <a16:colId xmlns:a16="http://schemas.microsoft.com/office/drawing/2014/main" val="187182282"/>
                    </a:ext>
                  </a:extLst>
                </a:gridCol>
              </a:tblGrid>
              <a:tr h="579307">
                <a:tc gridSpan="2">
                  <a:txBody>
                    <a:bodyPr/>
                    <a:lstStyle/>
                    <a:p>
                      <a:r>
                        <a:rPr lang="en-US" sz="2400" b="0" dirty="0">
                          <a:solidFill>
                            <a:schemeClr val="bg1"/>
                          </a:solidFill>
                        </a:rPr>
                        <a:t>Participants conducted research since LIS master’s degree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865245719"/>
                  </a:ext>
                </a:extLst>
              </a:tr>
              <a:tr h="388843">
                <a:tc>
                  <a:txBody>
                    <a:bodyPr/>
                    <a:lstStyle/>
                    <a:p>
                      <a:r>
                        <a:rPr lang="en-US" dirty="0"/>
                        <a:t>ANSWER CHOICES (N=19)</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6F7"/>
                    </a:solidFill>
                  </a:tcPr>
                </a:tc>
                <a:tc>
                  <a:txBody>
                    <a:bodyPr/>
                    <a:lstStyle/>
                    <a:p>
                      <a:pPr algn="ctr"/>
                      <a:r>
                        <a:rPr lang="en-US" dirty="0"/>
                        <a:t>RESPONSES</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6F7"/>
                    </a:solidFill>
                  </a:tcPr>
                </a:tc>
                <a:extLst>
                  <a:ext uri="{0D108BD9-81ED-4DB2-BD59-A6C34878D82A}">
                    <a16:rowId xmlns:a16="http://schemas.microsoft.com/office/drawing/2014/main" val="923483274"/>
                  </a:ext>
                </a:extLst>
              </a:tr>
              <a:tr h="388843">
                <a:tc>
                  <a:txBody>
                    <a:bodyPr/>
                    <a:lstStyle/>
                    <a:p>
                      <a:r>
                        <a:rPr lang="en-US" dirty="0"/>
                        <a:t>Yes</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478250"/>
                  </a:ext>
                </a:extLst>
              </a:tr>
              <a:tr h="388843">
                <a:tc>
                  <a:txBody>
                    <a:bodyPr/>
                    <a:lstStyle/>
                    <a:p>
                      <a:r>
                        <a:rPr lang="en-US" dirty="0"/>
                        <a:t>No</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23869432"/>
                  </a:ext>
                </a:extLst>
              </a:tr>
              <a:tr h="550864">
                <a:tc gridSpan="2">
                  <a:txBody>
                    <a:bodyPr/>
                    <a:lstStyle/>
                    <a:p>
                      <a:pPr algn="l"/>
                      <a:r>
                        <a:rPr lang="en-US" sz="2400" b="0" dirty="0">
                          <a:solidFill>
                            <a:schemeClr val="bg1"/>
                          </a:solidFill>
                        </a:rPr>
                        <a:t>Prior research education activities of participants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1933121"/>
                  </a:ext>
                </a:extLst>
              </a:tr>
              <a:tr h="388843">
                <a:tc>
                  <a:txBody>
                    <a:bodyPr/>
                    <a:lstStyle/>
                    <a:p>
                      <a:r>
                        <a:rPr lang="en-US" dirty="0"/>
                        <a:t>ANSWER CHOICES (N=20)</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7F6F7"/>
                    </a:solidFill>
                  </a:tcPr>
                </a:tc>
                <a:tc>
                  <a:txBody>
                    <a:bodyPr/>
                    <a:lstStyle/>
                    <a:p>
                      <a:pPr algn="ctr"/>
                      <a:r>
                        <a:rPr lang="en-US" dirty="0"/>
                        <a:t>RESPONSES</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rgbClr val="B7F6F7"/>
                    </a:solidFill>
                  </a:tcPr>
                </a:tc>
                <a:extLst>
                  <a:ext uri="{0D108BD9-81ED-4DB2-BD59-A6C34878D82A}">
                    <a16:rowId xmlns:a16="http://schemas.microsoft.com/office/drawing/2014/main" val="2525474163"/>
                  </a:ext>
                </a:extLst>
              </a:tr>
              <a:tr h="388843">
                <a:tc>
                  <a:txBody>
                    <a:bodyPr/>
                    <a:lstStyle/>
                    <a:p>
                      <a:r>
                        <a:rPr lang="en-US" dirty="0"/>
                        <a:t>Continuing education programs</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13</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noFill/>
                  </a:tcPr>
                </a:tc>
                <a:extLst>
                  <a:ext uri="{0D108BD9-81ED-4DB2-BD59-A6C34878D82A}">
                    <a16:rowId xmlns:a16="http://schemas.microsoft.com/office/drawing/2014/main" val="277816432"/>
                  </a:ext>
                </a:extLst>
              </a:tr>
              <a:tr h="388843">
                <a:tc>
                  <a:txBody>
                    <a:bodyPr/>
                    <a:lstStyle/>
                    <a:p>
                      <a:r>
                        <a:rPr lang="en-US" dirty="0"/>
                        <a:t>Formal master’s degree and information science course</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4313208"/>
                  </a:ext>
                </a:extLst>
              </a:tr>
              <a:tr h="388843">
                <a:tc>
                  <a:txBody>
                    <a:bodyPr/>
                    <a:lstStyle/>
                    <a:p>
                      <a:r>
                        <a:rPr lang="en-US" dirty="0"/>
                        <a:t>Staff development programs provided by your institution</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5883813"/>
                  </a:ext>
                </a:extLst>
              </a:tr>
              <a:tr h="388843">
                <a:tc>
                  <a:txBody>
                    <a:bodyPr/>
                    <a:lstStyle/>
                    <a:p>
                      <a:r>
                        <a:rPr lang="en-US" dirty="0"/>
                        <a:t>Self-education activities</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949094"/>
                  </a:ext>
                </a:extLst>
              </a:tr>
              <a:tr h="388843">
                <a:tc>
                  <a:txBody>
                    <a:bodyPr/>
                    <a:lstStyle/>
                    <a:p>
                      <a:r>
                        <a:rPr lang="en-US" dirty="0"/>
                        <a:t>Formal degree non-LIS course</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2775045"/>
                  </a:ext>
                </a:extLst>
              </a:tr>
              <a:tr h="388843">
                <a:tc>
                  <a:txBody>
                    <a:bodyPr/>
                    <a:lstStyle/>
                    <a:p>
                      <a:r>
                        <a:rPr lang="en-US"/>
                        <a:t>Self-education activities</a:t>
                      </a:r>
                      <a:endParaRPr lang="en-US" dirty="0"/>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6115632"/>
                  </a:ext>
                </a:extLst>
              </a:tr>
              <a:tr h="388843">
                <a:tc>
                  <a:txBody>
                    <a:bodyPr/>
                    <a:lstStyle/>
                    <a:p>
                      <a:r>
                        <a:rPr lang="en-US"/>
                        <a:t>None</a:t>
                      </a:r>
                      <a:endParaRPr lang="en-US" dirty="0"/>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8392"/>
                  </a:ext>
                </a:extLst>
              </a:tr>
              <a:tr h="476004">
                <a:tc>
                  <a:txBody>
                    <a:bodyPr/>
                    <a:lstStyle/>
                    <a:p>
                      <a:r>
                        <a:rPr lang="en-US" dirty="0"/>
                        <a:t>Formal doctoral degree LIS course</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16739429"/>
                  </a:ext>
                </a:extLst>
              </a:tr>
            </a:tbl>
          </a:graphicData>
        </a:graphic>
      </p:graphicFrame>
      <p:sp>
        <p:nvSpPr>
          <p:cNvPr id="3" name="TextBox 2"/>
          <p:cNvSpPr txBox="1"/>
          <p:nvPr/>
        </p:nvSpPr>
        <p:spPr>
          <a:xfrm rot="10800000" flipV="1">
            <a:off x="-176208" y="242846"/>
            <a:ext cx="12175290" cy="523220"/>
          </a:xfrm>
          <a:prstGeom prst="rect">
            <a:avLst/>
          </a:prstGeom>
          <a:noFill/>
        </p:spPr>
        <p:txBody>
          <a:bodyPr wrap="square" rtlCol="0">
            <a:spAutoFit/>
          </a:bodyPr>
          <a:lstStyle/>
          <a:p>
            <a:pPr algn="ctr"/>
            <a:r>
              <a:rPr lang="en-US" sz="2800" dirty="0"/>
              <a:t>FELLOW DATA (2018 COHORT): RESULTS</a:t>
            </a:r>
          </a:p>
        </p:txBody>
      </p:sp>
    </p:spTree>
    <p:extLst>
      <p:ext uri="{BB962C8B-B14F-4D97-AF65-F5344CB8AC3E}">
        <p14:creationId xmlns:p14="http://schemas.microsoft.com/office/powerpoint/2010/main" val="3444415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9191</TotalTime>
  <Words>4863</Words>
  <Application>Microsoft Macintosh PowerPoint</Application>
  <PresentationFormat>Widescreen</PresentationFormat>
  <Paragraphs>897</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Apple Color Emoji</vt:lpstr>
      <vt:lpstr>Arial</vt:lpstr>
      <vt:lpstr>Calibri</vt:lpstr>
      <vt:lpstr>Calibri Light</vt:lpstr>
      <vt:lpstr>Impact</vt:lpstr>
      <vt:lpstr>Segoe Script</vt:lpstr>
      <vt:lpstr>Office Theme</vt:lpstr>
      <vt:lpstr>Elevating Health Sciences Librarians’ Research Capacity Through an Innovative Research Training Institute (RTI)</vt:lpstr>
      <vt:lpstr>Outline</vt:lpstr>
      <vt:lpstr>Background on RTI</vt:lpstr>
      <vt:lpstr>RTI Grant Funding   </vt:lpstr>
      <vt:lpstr>RTI Program Features </vt:lpstr>
      <vt:lpstr>RTI Assessment Plan </vt:lpstr>
      <vt:lpstr>Applicant Data (2018-2019 cohorts): Results</vt:lpstr>
      <vt:lpstr> Fellow Data (2018 cohort): Overview</vt:lpstr>
      <vt:lpstr>PowerPoint Presentation</vt:lpstr>
      <vt:lpstr>PowerPoint Presentation</vt:lpstr>
      <vt:lpstr>Post-Workshop Survey: Overview</vt:lpstr>
      <vt:lpstr>PowerPoint Presentation</vt:lpstr>
      <vt:lpstr>Post-Workshop Survey: Results</vt:lpstr>
      <vt:lpstr>Pre- and Post-Assessment Surveys: Overview</vt:lpstr>
      <vt:lpstr>PowerPoint Presentation</vt:lpstr>
      <vt:lpstr>PowerPoint Presentation</vt:lpstr>
      <vt:lpstr>PowerPoint Presentation</vt:lpstr>
      <vt:lpstr>Pre- and Post-Assessment Surveys: Results</vt:lpstr>
      <vt:lpstr>Research Progress of 2018 RTI Fellows</vt:lpstr>
      <vt:lpstr>PowerPoint Presentation</vt:lpstr>
      <vt:lpstr>Conclusion</vt:lpstr>
      <vt:lpstr>References</vt:lpstr>
      <vt:lpstr>PowerPoint Presentation</vt:lpstr>
      <vt:lpstr>Comments/Questions?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Elevating Health Sciences Librarians’ Research Capacity Through an Innovative Research Training Institute (RTI)</dc:title>
  <dc:creator>Susan Lessick</dc:creator>
  <cp:lastModifiedBy>Susan Lessick</cp:lastModifiedBy>
  <cp:revision>179</cp:revision>
  <cp:lastPrinted>2019-05-12T16:06:20Z</cp:lastPrinted>
  <dcterms:created xsi:type="dcterms:W3CDTF">2019-04-09T22:53:40Z</dcterms:created>
  <dcterms:modified xsi:type="dcterms:W3CDTF">2019-05-21T23:30:22Z</dcterms:modified>
</cp:coreProperties>
</file>