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77" r:id="rId2"/>
    <p:sldId id="326" r:id="rId3"/>
    <p:sldId id="327" r:id="rId4"/>
    <p:sldId id="332" r:id="rId5"/>
    <p:sldId id="329" r:id="rId6"/>
    <p:sldId id="320" r:id="rId7"/>
    <p:sldId id="333" r:id="rId8"/>
    <p:sldId id="385" r:id="rId9"/>
    <p:sldId id="375" r:id="rId10"/>
    <p:sldId id="391" r:id="rId11"/>
    <p:sldId id="392" r:id="rId12"/>
    <p:sldId id="393" r:id="rId13"/>
    <p:sldId id="394" r:id="rId14"/>
    <p:sldId id="395" r:id="rId15"/>
    <p:sldId id="311" r:id="rId16"/>
    <p:sldId id="415" r:id="rId17"/>
    <p:sldId id="416" r:id="rId18"/>
    <p:sldId id="417" r:id="rId19"/>
    <p:sldId id="418" r:id="rId20"/>
    <p:sldId id="397" r:id="rId21"/>
    <p:sldId id="403" r:id="rId22"/>
    <p:sldId id="413" r:id="rId23"/>
    <p:sldId id="411" r:id="rId24"/>
    <p:sldId id="408" r:id="rId25"/>
    <p:sldId id="331" r:id="rId26"/>
    <p:sldId id="410" r:id="rId27"/>
    <p:sldId id="324" r:id="rId28"/>
    <p:sldId id="313" r:id="rId29"/>
    <p:sldId id="318" r:id="rId30"/>
    <p:sldId id="274" r:id="rId31"/>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EB29"/>
    <a:srgbClr val="55B3D7"/>
    <a:srgbClr val="49DCCC"/>
    <a:srgbClr val="3DE290"/>
    <a:srgbClr val="E6FCED"/>
    <a:srgbClr val="A9F415"/>
    <a:srgbClr val="FBEE07"/>
    <a:srgbClr val="CEE1E4"/>
    <a:srgbClr val="CAFCFF"/>
    <a:srgbClr val="C6F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58165" autoAdjust="0"/>
  </p:normalViewPr>
  <p:slideViewPr>
    <p:cSldViewPr snapToGrid="0" snapToObjects="1">
      <p:cViewPr varScale="1">
        <p:scale>
          <a:sx n="77" d="100"/>
          <a:sy n="77" d="100"/>
        </p:scale>
        <p:origin x="1448" y="184"/>
      </p:cViewPr>
      <p:guideLst>
        <p:guide orient="horz" pos="2160"/>
        <p:guide pos="3840"/>
      </p:guideLst>
    </p:cSldViewPr>
  </p:slideViewPr>
  <p:outlineViewPr>
    <p:cViewPr>
      <p:scale>
        <a:sx n="33" d="100"/>
        <a:sy n="33" d="100"/>
      </p:scale>
      <p:origin x="0" y="-25640"/>
    </p:cViewPr>
  </p:outlineViewPr>
  <p:notesTextViewPr>
    <p:cViewPr>
      <p:scale>
        <a:sx n="95" d="100"/>
        <a:sy n="95" d="100"/>
      </p:scale>
      <p:origin x="0" y="0"/>
    </p:cViewPr>
  </p:notesTextViewPr>
  <p:sorterViewPr>
    <p:cViewPr>
      <p:scale>
        <a:sx n="66" d="100"/>
        <a:sy n="66" d="100"/>
      </p:scale>
      <p:origin x="0" y="0"/>
    </p:cViewPr>
  </p:sorterViewPr>
  <p:notesViewPr>
    <p:cSldViewPr snapToGrid="0" snapToObjects="1">
      <p:cViewPr>
        <p:scale>
          <a:sx n="100" d="100"/>
          <a:sy n="100" d="100"/>
        </p:scale>
        <p:origin x="4192" y="2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8462ED-F474-43D9-81B3-BB6AE3E80626}" type="doc">
      <dgm:prSet loTypeId="urn:microsoft.com/office/officeart/2009/3/layout/StepUpProcess" loCatId="process" qsTypeId="urn:microsoft.com/office/officeart/2005/8/quickstyle/simple1" qsCatId="simple" csTypeId="urn:microsoft.com/office/officeart/2005/8/colors/colorful4" csCatId="colorful" phldr="1"/>
      <dgm:spPr/>
    </dgm:pt>
    <dgm:pt modelId="{B5690BEA-D812-4A62-B1F2-8C7EBDFFA54E}">
      <dgm:prSet phldrT="[Text]"/>
      <dgm:spPr/>
      <dgm:t>
        <a:bodyPr/>
        <a:lstStyle/>
        <a:p>
          <a:r>
            <a:rPr lang="en-US" dirty="0"/>
            <a:t>Problem Identified</a:t>
          </a:r>
        </a:p>
      </dgm:t>
    </dgm:pt>
    <dgm:pt modelId="{11BBA914-DAF1-418A-B9CA-811EB5B0767D}" type="parTrans" cxnId="{B42082A6-6639-42D8-9A5F-E862F1061DC5}">
      <dgm:prSet/>
      <dgm:spPr/>
      <dgm:t>
        <a:bodyPr/>
        <a:lstStyle/>
        <a:p>
          <a:endParaRPr lang="en-US"/>
        </a:p>
      </dgm:t>
    </dgm:pt>
    <dgm:pt modelId="{416345CF-FDEE-48CD-97F1-591AAC4A2C69}" type="sibTrans" cxnId="{B42082A6-6639-42D8-9A5F-E862F1061DC5}">
      <dgm:prSet/>
      <dgm:spPr/>
      <dgm:t>
        <a:bodyPr/>
        <a:lstStyle/>
        <a:p>
          <a:endParaRPr lang="en-US"/>
        </a:p>
      </dgm:t>
    </dgm:pt>
    <dgm:pt modelId="{059433CC-7D28-4834-B731-5EAF1C9F0901}">
      <dgm:prSet phldrT="[Text]"/>
      <dgm:spPr/>
      <dgm:t>
        <a:bodyPr/>
        <a:lstStyle/>
        <a:p>
          <a:r>
            <a:rPr lang="en-US" dirty="0"/>
            <a:t>Literature Review</a:t>
          </a:r>
        </a:p>
      </dgm:t>
    </dgm:pt>
    <dgm:pt modelId="{55F37C68-E0C9-42FF-9DA0-114E5F23C5EB}" type="parTrans" cxnId="{D739240E-CE42-44CC-8A4E-3EAC29393C51}">
      <dgm:prSet/>
      <dgm:spPr/>
      <dgm:t>
        <a:bodyPr/>
        <a:lstStyle/>
        <a:p>
          <a:endParaRPr lang="en-US"/>
        </a:p>
      </dgm:t>
    </dgm:pt>
    <dgm:pt modelId="{C94F9CBF-68BA-43D7-8184-B7512A8C1161}" type="sibTrans" cxnId="{D739240E-CE42-44CC-8A4E-3EAC29393C51}">
      <dgm:prSet/>
      <dgm:spPr/>
      <dgm:t>
        <a:bodyPr/>
        <a:lstStyle/>
        <a:p>
          <a:endParaRPr lang="en-US"/>
        </a:p>
      </dgm:t>
    </dgm:pt>
    <dgm:pt modelId="{FE016A98-2BDE-4FC1-89B4-1433794C0CC1}">
      <dgm:prSet phldrT="[Text]"/>
      <dgm:spPr/>
      <dgm:t>
        <a:bodyPr/>
        <a:lstStyle/>
        <a:p>
          <a:r>
            <a:rPr lang="en-US" dirty="0"/>
            <a:t>Research Method Design</a:t>
          </a:r>
        </a:p>
      </dgm:t>
    </dgm:pt>
    <dgm:pt modelId="{B59C46ED-0017-4E45-82D1-D2A261D96B62}" type="parTrans" cxnId="{ED50128D-47FD-443E-B800-D4D6ABDD30E1}">
      <dgm:prSet/>
      <dgm:spPr/>
      <dgm:t>
        <a:bodyPr/>
        <a:lstStyle/>
        <a:p>
          <a:endParaRPr lang="en-US"/>
        </a:p>
      </dgm:t>
    </dgm:pt>
    <dgm:pt modelId="{FB973E5D-B40C-4EEC-AB9D-BB33D229FC53}" type="sibTrans" cxnId="{ED50128D-47FD-443E-B800-D4D6ABDD30E1}">
      <dgm:prSet/>
      <dgm:spPr/>
      <dgm:t>
        <a:bodyPr/>
        <a:lstStyle/>
        <a:p>
          <a:endParaRPr lang="en-US"/>
        </a:p>
      </dgm:t>
    </dgm:pt>
    <dgm:pt modelId="{02ECDE80-1BF8-406D-A661-4CAF797A564D}">
      <dgm:prSet phldrT="[Text]"/>
      <dgm:spPr/>
      <dgm:t>
        <a:bodyPr/>
        <a:lstStyle/>
        <a:p>
          <a:r>
            <a:rPr lang="en-US" dirty="0"/>
            <a:t>IRB Approval (if applicable)</a:t>
          </a:r>
        </a:p>
      </dgm:t>
    </dgm:pt>
    <dgm:pt modelId="{19473EA3-71FE-4019-99B5-A2D46BDC7ED2}" type="parTrans" cxnId="{5652F40E-4CEF-494A-98F9-C634D080EC54}">
      <dgm:prSet/>
      <dgm:spPr/>
      <dgm:t>
        <a:bodyPr/>
        <a:lstStyle/>
        <a:p>
          <a:endParaRPr lang="en-US"/>
        </a:p>
      </dgm:t>
    </dgm:pt>
    <dgm:pt modelId="{3CA404D7-A108-4253-922D-B88D8DCD41F1}" type="sibTrans" cxnId="{5652F40E-4CEF-494A-98F9-C634D080EC54}">
      <dgm:prSet/>
      <dgm:spPr/>
      <dgm:t>
        <a:bodyPr/>
        <a:lstStyle/>
        <a:p>
          <a:endParaRPr lang="en-US"/>
        </a:p>
      </dgm:t>
    </dgm:pt>
    <dgm:pt modelId="{7DD353A8-B610-4071-9CF6-D543FE6E1B8C}">
      <dgm:prSet phldrT="[Text]"/>
      <dgm:spPr/>
      <dgm:t>
        <a:bodyPr/>
        <a:lstStyle/>
        <a:p>
          <a:r>
            <a:rPr lang="en-US" dirty="0"/>
            <a:t>Data Collection</a:t>
          </a:r>
        </a:p>
      </dgm:t>
    </dgm:pt>
    <dgm:pt modelId="{CF2E53A3-BAF7-4E36-8B38-8655FFA11CF9}" type="parTrans" cxnId="{FBDF23EE-A86F-4E3C-96D1-AE42A9CF4E70}">
      <dgm:prSet/>
      <dgm:spPr/>
      <dgm:t>
        <a:bodyPr/>
        <a:lstStyle/>
        <a:p>
          <a:endParaRPr lang="en-US"/>
        </a:p>
      </dgm:t>
    </dgm:pt>
    <dgm:pt modelId="{59898864-3953-4F7E-839F-D0259CC6A0FB}" type="sibTrans" cxnId="{FBDF23EE-A86F-4E3C-96D1-AE42A9CF4E70}">
      <dgm:prSet/>
      <dgm:spPr/>
      <dgm:t>
        <a:bodyPr/>
        <a:lstStyle/>
        <a:p>
          <a:endParaRPr lang="en-US"/>
        </a:p>
      </dgm:t>
    </dgm:pt>
    <dgm:pt modelId="{922B7C41-12AB-40FC-B2BE-4A88BA06B4FB}">
      <dgm:prSet phldrT="[Text]"/>
      <dgm:spPr/>
      <dgm:t>
        <a:bodyPr/>
        <a:lstStyle/>
        <a:p>
          <a:r>
            <a:rPr lang="en-US" dirty="0"/>
            <a:t>Research Questions</a:t>
          </a:r>
        </a:p>
      </dgm:t>
    </dgm:pt>
    <dgm:pt modelId="{036386BB-DBA7-407B-BC7D-7686F1ED5EF3}" type="parTrans" cxnId="{488201F4-9CA8-4A65-8FD4-E580C9548178}">
      <dgm:prSet/>
      <dgm:spPr/>
      <dgm:t>
        <a:bodyPr/>
        <a:lstStyle/>
        <a:p>
          <a:endParaRPr lang="en-US"/>
        </a:p>
      </dgm:t>
    </dgm:pt>
    <dgm:pt modelId="{C958E34F-6BFA-4FD4-B11C-A81EAEEF27E1}" type="sibTrans" cxnId="{488201F4-9CA8-4A65-8FD4-E580C9548178}">
      <dgm:prSet/>
      <dgm:spPr/>
      <dgm:t>
        <a:bodyPr/>
        <a:lstStyle/>
        <a:p>
          <a:endParaRPr lang="en-US"/>
        </a:p>
      </dgm:t>
    </dgm:pt>
    <dgm:pt modelId="{776A659D-D5EF-474C-BA25-E99C1B37DEEB}">
      <dgm:prSet phldrT="[Text]"/>
      <dgm:spPr/>
      <dgm:t>
        <a:bodyPr/>
        <a:lstStyle/>
        <a:p>
          <a:r>
            <a:rPr lang="en-US" dirty="0"/>
            <a:t>Write-Up</a:t>
          </a:r>
        </a:p>
      </dgm:t>
    </dgm:pt>
    <dgm:pt modelId="{1D890672-C543-436C-9FFD-EF6A389F6EBA}" type="parTrans" cxnId="{8F215200-DFE7-4FAD-8BCE-532A031865C7}">
      <dgm:prSet/>
      <dgm:spPr/>
      <dgm:t>
        <a:bodyPr/>
        <a:lstStyle/>
        <a:p>
          <a:endParaRPr lang="en-US"/>
        </a:p>
      </dgm:t>
    </dgm:pt>
    <dgm:pt modelId="{470352C3-4503-49F8-9312-8C2A69EC75E4}" type="sibTrans" cxnId="{8F215200-DFE7-4FAD-8BCE-532A031865C7}">
      <dgm:prSet/>
      <dgm:spPr/>
      <dgm:t>
        <a:bodyPr/>
        <a:lstStyle/>
        <a:p>
          <a:endParaRPr lang="en-US"/>
        </a:p>
      </dgm:t>
    </dgm:pt>
    <dgm:pt modelId="{076A0BFC-0A8F-4A32-9253-7B6BABE846D0}">
      <dgm:prSet phldrT="[Text]"/>
      <dgm:spPr/>
      <dgm:t>
        <a:bodyPr/>
        <a:lstStyle/>
        <a:p>
          <a:r>
            <a:rPr lang="en-US" dirty="0"/>
            <a:t>Data Analysis</a:t>
          </a:r>
        </a:p>
      </dgm:t>
    </dgm:pt>
    <dgm:pt modelId="{C61459F3-C917-4341-81B7-E2C5D7A098D4}" type="sibTrans" cxnId="{98A4C0ED-D713-48BA-8972-63D1B366E24C}">
      <dgm:prSet/>
      <dgm:spPr/>
      <dgm:t>
        <a:bodyPr/>
        <a:lstStyle/>
        <a:p>
          <a:endParaRPr lang="en-US"/>
        </a:p>
      </dgm:t>
    </dgm:pt>
    <dgm:pt modelId="{6ACCC516-BF6A-4B8D-A2DA-0AE17D93B4C1}" type="parTrans" cxnId="{98A4C0ED-D713-48BA-8972-63D1B366E24C}">
      <dgm:prSet/>
      <dgm:spPr/>
      <dgm:t>
        <a:bodyPr/>
        <a:lstStyle/>
        <a:p>
          <a:endParaRPr lang="en-US"/>
        </a:p>
      </dgm:t>
    </dgm:pt>
    <dgm:pt modelId="{B375D6FF-3F31-45C2-943A-47273443B1BF}" type="pres">
      <dgm:prSet presAssocID="{148462ED-F474-43D9-81B3-BB6AE3E80626}" presName="rootnode" presStyleCnt="0">
        <dgm:presLayoutVars>
          <dgm:chMax/>
          <dgm:chPref/>
          <dgm:dir/>
          <dgm:animLvl val="lvl"/>
        </dgm:presLayoutVars>
      </dgm:prSet>
      <dgm:spPr/>
    </dgm:pt>
    <dgm:pt modelId="{CE534DB2-327E-458F-8C25-ECE738081068}" type="pres">
      <dgm:prSet presAssocID="{B5690BEA-D812-4A62-B1F2-8C7EBDFFA54E}" presName="composite" presStyleCnt="0"/>
      <dgm:spPr/>
    </dgm:pt>
    <dgm:pt modelId="{0FE5FAC1-CDA8-4852-AB13-52579D378F97}" type="pres">
      <dgm:prSet presAssocID="{B5690BEA-D812-4A62-B1F2-8C7EBDFFA54E}" presName="LShape" presStyleLbl="alignNode1" presStyleIdx="0" presStyleCnt="15"/>
      <dgm:spPr/>
    </dgm:pt>
    <dgm:pt modelId="{2A22E188-49F3-4588-ABF1-0D1757A65411}" type="pres">
      <dgm:prSet presAssocID="{B5690BEA-D812-4A62-B1F2-8C7EBDFFA54E}" presName="ParentText" presStyleLbl="revTx" presStyleIdx="0" presStyleCnt="8">
        <dgm:presLayoutVars>
          <dgm:chMax val="0"/>
          <dgm:chPref val="0"/>
          <dgm:bulletEnabled val="1"/>
        </dgm:presLayoutVars>
      </dgm:prSet>
      <dgm:spPr/>
    </dgm:pt>
    <dgm:pt modelId="{5A2CD64A-514F-42E5-A0F9-7D9CF51085E4}" type="pres">
      <dgm:prSet presAssocID="{B5690BEA-D812-4A62-B1F2-8C7EBDFFA54E}" presName="Triangle" presStyleLbl="alignNode1" presStyleIdx="1" presStyleCnt="15"/>
      <dgm:spPr/>
    </dgm:pt>
    <dgm:pt modelId="{2BD7C32C-DF29-4349-8EBF-66C5B37A0844}" type="pres">
      <dgm:prSet presAssocID="{416345CF-FDEE-48CD-97F1-591AAC4A2C69}" presName="sibTrans" presStyleCnt="0"/>
      <dgm:spPr/>
    </dgm:pt>
    <dgm:pt modelId="{D769AD2B-3921-409A-82AA-8BC72B7C1DA9}" type="pres">
      <dgm:prSet presAssocID="{416345CF-FDEE-48CD-97F1-591AAC4A2C69}" presName="space" presStyleCnt="0"/>
      <dgm:spPr/>
    </dgm:pt>
    <dgm:pt modelId="{4145EE09-1B3D-48BE-9996-7D38F0CDBBC2}" type="pres">
      <dgm:prSet presAssocID="{922B7C41-12AB-40FC-B2BE-4A88BA06B4FB}" presName="composite" presStyleCnt="0"/>
      <dgm:spPr/>
    </dgm:pt>
    <dgm:pt modelId="{74D08680-FF7B-48F3-9145-3E9A40CBFE46}" type="pres">
      <dgm:prSet presAssocID="{922B7C41-12AB-40FC-B2BE-4A88BA06B4FB}" presName="LShape" presStyleLbl="alignNode1" presStyleIdx="2" presStyleCnt="15"/>
      <dgm:spPr/>
    </dgm:pt>
    <dgm:pt modelId="{E4A16766-8750-4D93-A5E5-3DA8EB4C1D7A}" type="pres">
      <dgm:prSet presAssocID="{922B7C41-12AB-40FC-B2BE-4A88BA06B4FB}" presName="ParentText" presStyleLbl="revTx" presStyleIdx="1" presStyleCnt="8">
        <dgm:presLayoutVars>
          <dgm:chMax val="0"/>
          <dgm:chPref val="0"/>
          <dgm:bulletEnabled val="1"/>
        </dgm:presLayoutVars>
      </dgm:prSet>
      <dgm:spPr/>
    </dgm:pt>
    <dgm:pt modelId="{A192D073-9857-48DF-829B-72DFC63F418F}" type="pres">
      <dgm:prSet presAssocID="{922B7C41-12AB-40FC-B2BE-4A88BA06B4FB}" presName="Triangle" presStyleLbl="alignNode1" presStyleIdx="3" presStyleCnt="15"/>
      <dgm:spPr/>
    </dgm:pt>
    <dgm:pt modelId="{CA17A30B-A30E-405C-A5BE-1CC2808DB503}" type="pres">
      <dgm:prSet presAssocID="{C958E34F-6BFA-4FD4-B11C-A81EAEEF27E1}" presName="sibTrans" presStyleCnt="0"/>
      <dgm:spPr/>
    </dgm:pt>
    <dgm:pt modelId="{230DB117-DEFE-4510-A8FF-E88BF6E5ADF9}" type="pres">
      <dgm:prSet presAssocID="{C958E34F-6BFA-4FD4-B11C-A81EAEEF27E1}" presName="space" presStyleCnt="0"/>
      <dgm:spPr/>
    </dgm:pt>
    <dgm:pt modelId="{29D5FAA7-9866-47C0-B645-6A3E71998029}" type="pres">
      <dgm:prSet presAssocID="{059433CC-7D28-4834-B731-5EAF1C9F0901}" presName="composite" presStyleCnt="0"/>
      <dgm:spPr/>
    </dgm:pt>
    <dgm:pt modelId="{A31177EC-158C-4DDC-9D57-CD1DDC64CD38}" type="pres">
      <dgm:prSet presAssocID="{059433CC-7D28-4834-B731-5EAF1C9F0901}" presName="LShape" presStyleLbl="alignNode1" presStyleIdx="4" presStyleCnt="15"/>
      <dgm:spPr/>
    </dgm:pt>
    <dgm:pt modelId="{AFB1CF0E-76A0-4581-AC52-937F2B0883C2}" type="pres">
      <dgm:prSet presAssocID="{059433CC-7D28-4834-B731-5EAF1C9F0901}" presName="ParentText" presStyleLbl="revTx" presStyleIdx="2" presStyleCnt="8">
        <dgm:presLayoutVars>
          <dgm:chMax val="0"/>
          <dgm:chPref val="0"/>
          <dgm:bulletEnabled val="1"/>
        </dgm:presLayoutVars>
      </dgm:prSet>
      <dgm:spPr/>
    </dgm:pt>
    <dgm:pt modelId="{F89B987A-8F3B-49EA-8FAF-1826462D4297}" type="pres">
      <dgm:prSet presAssocID="{059433CC-7D28-4834-B731-5EAF1C9F0901}" presName="Triangle" presStyleLbl="alignNode1" presStyleIdx="5" presStyleCnt="15"/>
      <dgm:spPr/>
    </dgm:pt>
    <dgm:pt modelId="{08AD76E2-5B76-4531-BB6C-BC147B6903AB}" type="pres">
      <dgm:prSet presAssocID="{C94F9CBF-68BA-43D7-8184-B7512A8C1161}" presName="sibTrans" presStyleCnt="0"/>
      <dgm:spPr/>
    </dgm:pt>
    <dgm:pt modelId="{AA733278-3BD4-4195-9C8E-6C2FD750AAB2}" type="pres">
      <dgm:prSet presAssocID="{C94F9CBF-68BA-43D7-8184-B7512A8C1161}" presName="space" presStyleCnt="0"/>
      <dgm:spPr/>
    </dgm:pt>
    <dgm:pt modelId="{3A838245-5C89-4892-9954-7F2F233B31A5}" type="pres">
      <dgm:prSet presAssocID="{FE016A98-2BDE-4FC1-89B4-1433794C0CC1}" presName="composite" presStyleCnt="0"/>
      <dgm:spPr/>
    </dgm:pt>
    <dgm:pt modelId="{E3E0CF2E-6ED2-4F36-A13C-62A81117466C}" type="pres">
      <dgm:prSet presAssocID="{FE016A98-2BDE-4FC1-89B4-1433794C0CC1}" presName="LShape" presStyleLbl="alignNode1" presStyleIdx="6" presStyleCnt="15"/>
      <dgm:spPr/>
    </dgm:pt>
    <dgm:pt modelId="{51DF5621-D957-4313-8AFB-29E262925C47}" type="pres">
      <dgm:prSet presAssocID="{FE016A98-2BDE-4FC1-89B4-1433794C0CC1}" presName="ParentText" presStyleLbl="revTx" presStyleIdx="3" presStyleCnt="8">
        <dgm:presLayoutVars>
          <dgm:chMax val="0"/>
          <dgm:chPref val="0"/>
          <dgm:bulletEnabled val="1"/>
        </dgm:presLayoutVars>
      </dgm:prSet>
      <dgm:spPr/>
    </dgm:pt>
    <dgm:pt modelId="{03F5044D-DDA6-4AAE-B17A-BC34C5C0BB08}" type="pres">
      <dgm:prSet presAssocID="{FE016A98-2BDE-4FC1-89B4-1433794C0CC1}" presName="Triangle" presStyleLbl="alignNode1" presStyleIdx="7" presStyleCnt="15"/>
      <dgm:spPr/>
    </dgm:pt>
    <dgm:pt modelId="{61802EF3-8B3B-489D-AADD-5FE3E19F4AA8}" type="pres">
      <dgm:prSet presAssocID="{FB973E5D-B40C-4EEC-AB9D-BB33D229FC53}" presName="sibTrans" presStyleCnt="0"/>
      <dgm:spPr/>
    </dgm:pt>
    <dgm:pt modelId="{6628C960-7C72-4C4F-9ACC-EC14669734F9}" type="pres">
      <dgm:prSet presAssocID="{FB973E5D-B40C-4EEC-AB9D-BB33D229FC53}" presName="space" presStyleCnt="0"/>
      <dgm:spPr/>
    </dgm:pt>
    <dgm:pt modelId="{5119D2E7-495B-46F2-950B-6F3FCA8F8361}" type="pres">
      <dgm:prSet presAssocID="{02ECDE80-1BF8-406D-A661-4CAF797A564D}" presName="composite" presStyleCnt="0"/>
      <dgm:spPr/>
    </dgm:pt>
    <dgm:pt modelId="{60BBC7C8-8D68-4C78-A060-AFDF0C45739B}" type="pres">
      <dgm:prSet presAssocID="{02ECDE80-1BF8-406D-A661-4CAF797A564D}" presName="LShape" presStyleLbl="alignNode1" presStyleIdx="8" presStyleCnt="15"/>
      <dgm:spPr/>
    </dgm:pt>
    <dgm:pt modelId="{33FC7B4F-C9C2-4C79-AE3A-D939DF866D05}" type="pres">
      <dgm:prSet presAssocID="{02ECDE80-1BF8-406D-A661-4CAF797A564D}" presName="ParentText" presStyleLbl="revTx" presStyleIdx="4" presStyleCnt="8">
        <dgm:presLayoutVars>
          <dgm:chMax val="0"/>
          <dgm:chPref val="0"/>
          <dgm:bulletEnabled val="1"/>
        </dgm:presLayoutVars>
      </dgm:prSet>
      <dgm:spPr/>
    </dgm:pt>
    <dgm:pt modelId="{2644393E-A772-4FAD-86F6-C4D79FE356B1}" type="pres">
      <dgm:prSet presAssocID="{02ECDE80-1BF8-406D-A661-4CAF797A564D}" presName="Triangle" presStyleLbl="alignNode1" presStyleIdx="9" presStyleCnt="15"/>
      <dgm:spPr/>
    </dgm:pt>
    <dgm:pt modelId="{DC7E4A3C-CCA0-4FD8-B41E-31C8847D995C}" type="pres">
      <dgm:prSet presAssocID="{3CA404D7-A108-4253-922D-B88D8DCD41F1}" presName="sibTrans" presStyleCnt="0"/>
      <dgm:spPr/>
    </dgm:pt>
    <dgm:pt modelId="{89168426-2B2F-4339-829B-A2230072EAE1}" type="pres">
      <dgm:prSet presAssocID="{3CA404D7-A108-4253-922D-B88D8DCD41F1}" presName="space" presStyleCnt="0"/>
      <dgm:spPr/>
    </dgm:pt>
    <dgm:pt modelId="{34708338-C16F-4359-A5DD-128665EE234C}" type="pres">
      <dgm:prSet presAssocID="{7DD353A8-B610-4071-9CF6-D543FE6E1B8C}" presName="composite" presStyleCnt="0"/>
      <dgm:spPr/>
    </dgm:pt>
    <dgm:pt modelId="{99E5A63E-DC5F-4494-ACFE-9A7BAE49B2A5}" type="pres">
      <dgm:prSet presAssocID="{7DD353A8-B610-4071-9CF6-D543FE6E1B8C}" presName="LShape" presStyleLbl="alignNode1" presStyleIdx="10" presStyleCnt="15"/>
      <dgm:spPr/>
    </dgm:pt>
    <dgm:pt modelId="{86A1B1CE-6509-4951-AC23-196DE34EA909}" type="pres">
      <dgm:prSet presAssocID="{7DD353A8-B610-4071-9CF6-D543FE6E1B8C}" presName="ParentText" presStyleLbl="revTx" presStyleIdx="5" presStyleCnt="8">
        <dgm:presLayoutVars>
          <dgm:chMax val="0"/>
          <dgm:chPref val="0"/>
          <dgm:bulletEnabled val="1"/>
        </dgm:presLayoutVars>
      </dgm:prSet>
      <dgm:spPr/>
    </dgm:pt>
    <dgm:pt modelId="{E2BE5AE9-73C1-4626-8594-30ABE902BD7F}" type="pres">
      <dgm:prSet presAssocID="{7DD353A8-B610-4071-9CF6-D543FE6E1B8C}" presName="Triangle" presStyleLbl="alignNode1" presStyleIdx="11" presStyleCnt="15"/>
      <dgm:spPr/>
    </dgm:pt>
    <dgm:pt modelId="{BF33EA8E-30EB-4C8D-B5A8-D80B2967E2AA}" type="pres">
      <dgm:prSet presAssocID="{59898864-3953-4F7E-839F-D0259CC6A0FB}" presName="sibTrans" presStyleCnt="0"/>
      <dgm:spPr/>
    </dgm:pt>
    <dgm:pt modelId="{27400F64-4C35-42C2-96AF-547ACC43988D}" type="pres">
      <dgm:prSet presAssocID="{59898864-3953-4F7E-839F-D0259CC6A0FB}" presName="space" presStyleCnt="0"/>
      <dgm:spPr/>
    </dgm:pt>
    <dgm:pt modelId="{DD641D19-4A90-4D4D-AA7B-7FD1A42108A4}" type="pres">
      <dgm:prSet presAssocID="{076A0BFC-0A8F-4A32-9253-7B6BABE846D0}" presName="composite" presStyleCnt="0"/>
      <dgm:spPr/>
    </dgm:pt>
    <dgm:pt modelId="{E23289A9-D292-4B54-BD5B-AB3971B14FB4}" type="pres">
      <dgm:prSet presAssocID="{076A0BFC-0A8F-4A32-9253-7B6BABE846D0}" presName="LShape" presStyleLbl="alignNode1" presStyleIdx="12" presStyleCnt="15"/>
      <dgm:spPr/>
    </dgm:pt>
    <dgm:pt modelId="{16B87087-10FC-491F-BDD4-012F445945AD}" type="pres">
      <dgm:prSet presAssocID="{076A0BFC-0A8F-4A32-9253-7B6BABE846D0}" presName="ParentText" presStyleLbl="revTx" presStyleIdx="6" presStyleCnt="8">
        <dgm:presLayoutVars>
          <dgm:chMax val="0"/>
          <dgm:chPref val="0"/>
          <dgm:bulletEnabled val="1"/>
        </dgm:presLayoutVars>
      </dgm:prSet>
      <dgm:spPr/>
    </dgm:pt>
    <dgm:pt modelId="{EC355500-0A3A-474E-9CB6-DA57370DA15B}" type="pres">
      <dgm:prSet presAssocID="{076A0BFC-0A8F-4A32-9253-7B6BABE846D0}" presName="Triangle" presStyleLbl="alignNode1" presStyleIdx="13" presStyleCnt="15"/>
      <dgm:spPr/>
    </dgm:pt>
    <dgm:pt modelId="{3EE7592D-4E6D-43DC-9E34-074C05E5138D}" type="pres">
      <dgm:prSet presAssocID="{C61459F3-C917-4341-81B7-E2C5D7A098D4}" presName="sibTrans" presStyleCnt="0"/>
      <dgm:spPr/>
    </dgm:pt>
    <dgm:pt modelId="{C4AFE80F-9BCC-4B01-B017-DAD3B007BCFC}" type="pres">
      <dgm:prSet presAssocID="{C61459F3-C917-4341-81B7-E2C5D7A098D4}" presName="space" presStyleCnt="0"/>
      <dgm:spPr/>
    </dgm:pt>
    <dgm:pt modelId="{78772DDF-82AC-4353-A51D-3F412515D9F8}" type="pres">
      <dgm:prSet presAssocID="{776A659D-D5EF-474C-BA25-E99C1B37DEEB}" presName="composite" presStyleCnt="0"/>
      <dgm:spPr/>
    </dgm:pt>
    <dgm:pt modelId="{139DAA74-FE52-4012-AC2E-8D3FE6880666}" type="pres">
      <dgm:prSet presAssocID="{776A659D-D5EF-474C-BA25-E99C1B37DEEB}" presName="LShape" presStyleLbl="alignNode1" presStyleIdx="14" presStyleCnt="15"/>
      <dgm:spPr/>
    </dgm:pt>
    <dgm:pt modelId="{3701F513-2AD3-4384-818D-090D9132FC2F}" type="pres">
      <dgm:prSet presAssocID="{776A659D-D5EF-474C-BA25-E99C1B37DEEB}" presName="ParentText" presStyleLbl="revTx" presStyleIdx="7" presStyleCnt="8">
        <dgm:presLayoutVars>
          <dgm:chMax val="0"/>
          <dgm:chPref val="0"/>
          <dgm:bulletEnabled val="1"/>
        </dgm:presLayoutVars>
      </dgm:prSet>
      <dgm:spPr/>
    </dgm:pt>
  </dgm:ptLst>
  <dgm:cxnLst>
    <dgm:cxn modelId="{8F215200-DFE7-4FAD-8BCE-532A031865C7}" srcId="{148462ED-F474-43D9-81B3-BB6AE3E80626}" destId="{776A659D-D5EF-474C-BA25-E99C1B37DEEB}" srcOrd="7" destOrd="0" parTransId="{1D890672-C543-436C-9FFD-EF6A389F6EBA}" sibTransId="{470352C3-4503-49F8-9312-8C2A69EC75E4}"/>
    <dgm:cxn modelId="{BF4F1E01-1381-4BA3-9191-87E6BBD0C2D9}" type="presOf" srcId="{FE016A98-2BDE-4FC1-89B4-1433794C0CC1}" destId="{51DF5621-D957-4313-8AFB-29E262925C47}" srcOrd="0" destOrd="0" presId="urn:microsoft.com/office/officeart/2009/3/layout/StepUpProcess"/>
    <dgm:cxn modelId="{D739240E-CE42-44CC-8A4E-3EAC29393C51}" srcId="{148462ED-F474-43D9-81B3-BB6AE3E80626}" destId="{059433CC-7D28-4834-B731-5EAF1C9F0901}" srcOrd="2" destOrd="0" parTransId="{55F37C68-E0C9-42FF-9DA0-114E5F23C5EB}" sibTransId="{C94F9CBF-68BA-43D7-8184-B7512A8C1161}"/>
    <dgm:cxn modelId="{5652F40E-4CEF-494A-98F9-C634D080EC54}" srcId="{148462ED-F474-43D9-81B3-BB6AE3E80626}" destId="{02ECDE80-1BF8-406D-A661-4CAF797A564D}" srcOrd="4" destOrd="0" parTransId="{19473EA3-71FE-4019-99B5-A2D46BDC7ED2}" sibTransId="{3CA404D7-A108-4253-922D-B88D8DCD41F1}"/>
    <dgm:cxn modelId="{3900FD0F-DDFF-4DA7-83D6-10044FA1DE8D}" type="presOf" srcId="{076A0BFC-0A8F-4A32-9253-7B6BABE846D0}" destId="{16B87087-10FC-491F-BDD4-012F445945AD}" srcOrd="0" destOrd="0" presId="urn:microsoft.com/office/officeart/2009/3/layout/StepUpProcess"/>
    <dgm:cxn modelId="{F9270123-0C2A-4F75-90BE-7B227B5337C5}" type="presOf" srcId="{776A659D-D5EF-474C-BA25-E99C1B37DEEB}" destId="{3701F513-2AD3-4384-818D-090D9132FC2F}" srcOrd="0" destOrd="0" presId="urn:microsoft.com/office/officeart/2009/3/layout/StepUpProcess"/>
    <dgm:cxn modelId="{F7793B2A-0977-42E7-849D-F93613EAB516}" type="presOf" srcId="{B5690BEA-D812-4A62-B1F2-8C7EBDFFA54E}" destId="{2A22E188-49F3-4588-ABF1-0D1757A65411}" srcOrd="0" destOrd="0" presId="urn:microsoft.com/office/officeart/2009/3/layout/StepUpProcess"/>
    <dgm:cxn modelId="{FEF3A945-B92A-4CFE-A3AA-33EA7F43A59F}" type="presOf" srcId="{02ECDE80-1BF8-406D-A661-4CAF797A564D}" destId="{33FC7B4F-C9C2-4C79-AE3A-D939DF866D05}" srcOrd="0" destOrd="0" presId="urn:microsoft.com/office/officeart/2009/3/layout/StepUpProcess"/>
    <dgm:cxn modelId="{1A4ED37F-922B-4B27-968E-2A730B453A69}" type="presOf" srcId="{148462ED-F474-43D9-81B3-BB6AE3E80626}" destId="{B375D6FF-3F31-45C2-943A-47273443B1BF}" srcOrd="0" destOrd="0" presId="urn:microsoft.com/office/officeart/2009/3/layout/StepUpProcess"/>
    <dgm:cxn modelId="{ED50128D-47FD-443E-B800-D4D6ABDD30E1}" srcId="{148462ED-F474-43D9-81B3-BB6AE3E80626}" destId="{FE016A98-2BDE-4FC1-89B4-1433794C0CC1}" srcOrd="3" destOrd="0" parTransId="{B59C46ED-0017-4E45-82D1-D2A261D96B62}" sibTransId="{FB973E5D-B40C-4EEC-AB9D-BB33D229FC53}"/>
    <dgm:cxn modelId="{B42082A6-6639-42D8-9A5F-E862F1061DC5}" srcId="{148462ED-F474-43D9-81B3-BB6AE3E80626}" destId="{B5690BEA-D812-4A62-B1F2-8C7EBDFFA54E}" srcOrd="0" destOrd="0" parTransId="{11BBA914-DAF1-418A-B9CA-811EB5B0767D}" sibTransId="{416345CF-FDEE-48CD-97F1-591AAC4A2C69}"/>
    <dgm:cxn modelId="{90B0FCE1-FD65-49CF-AEFA-277746805D72}" type="presOf" srcId="{7DD353A8-B610-4071-9CF6-D543FE6E1B8C}" destId="{86A1B1CE-6509-4951-AC23-196DE34EA909}" srcOrd="0" destOrd="0" presId="urn:microsoft.com/office/officeart/2009/3/layout/StepUpProcess"/>
    <dgm:cxn modelId="{98A4C0ED-D713-48BA-8972-63D1B366E24C}" srcId="{148462ED-F474-43D9-81B3-BB6AE3E80626}" destId="{076A0BFC-0A8F-4A32-9253-7B6BABE846D0}" srcOrd="6" destOrd="0" parTransId="{6ACCC516-BF6A-4B8D-A2DA-0AE17D93B4C1}" sibTransId="{C61459F3-C917-4341-81B7-E2C5D7A098D4}"/>
    <dgm:cxn modelId="{FBDF23EE-A86F-4E3C-96D1-AE42A9CF4E70}" srcId="{148462ED-F474-43D9-81B3-BB6AE3E80626}" destId="{7DD353A8-B610-4071-9CF6-D543FE6E1B8C}" srcOrd="5" destOrd="0" parTransId="{CF2E53A3-BAF7-4E36-8B38-8655FFA11CF9}" sibTransId="{59898864-3953-4F7E-839F-D0259CC6A0FB}"/>
    <dgm:cxn modelId="{46463FEE-0418-496D-B38F-613D06E610F6}" type="presOf" srcId="{922B7C41-12AB-40FC-B2BE-4A88BA06B4FB}" destId="{E4A16766-8750-4D93-A5E5-3DA8EB4C1D7A}" srcOrd="0" destOrd="0" presId="urn:microsoft.com/office/officeart/2009/3/layout/StepUpProcess"/>
    <dgm:cxn modelId="{EB3C13F3-C0AB-4CD5-8B12-83B0DCE13E0A}" type="presOf" srcId="{059433CC-7D28-4834-B731-5EAF1C9F0901}" destId="{AFB1CF0E-76A0-4581-AC52-937F2B0883C2}" srcOrd="0" destOrd="0" presId="urn:microsoft.com/office/officeart/2009/3/layout/StepUpProcess"/>
    <dgm:cxn modelId="{488201F4-9CA8-4A65-8FD4-E580C9548178}" srcId="{148462ED-F474-43D9-81B3-BB6AE3E80626}" destId="{922B7C41-12AB-40FC-B2BE-4A88BA06B4FB}" srcOrd="1" destOrd="0" parTransId="{036386BB-DBA7-407B-BC7D-7686F1ED5EF3}" sibTransId="{C958E34F-6BFA-4FD4-B11C-A81EAEEF27E1}"/>
    <dgm:cxn modelId="{38E47BC1-F835-4DDC-BA00-5A0549B89A71}" type="presParOf" srcId="{B375D6FF-3F31-45C2-943A-47273443B1BF}" destId="{CE534DB2-327E-458F-8C25-ECE738081068}" srcOrd="0" destOrd="0" presId="urn:microsoft.com/office/officeart/2009/3/layout/StepUpProcess"/>
    <dgm:cxn modelId="{CB54D84F-B7A9-4D19-B68F-523D801574D7}" type="presParOf" srcId="{CE534DB2-327E-458F-8C25-ECE738081068}" destId="{0FE5FAC1-CDA8-4852-AB13-52579D378F97}" srcOrd="0" destOrd="0" presId="urn:microsoft.com/office/officeart/2009/3/layout/StepUpProcess"/>
    <dgm:cxn modelId="{04B68D7E-59E2-4FA9-9CD2-1938FDA85AF9}" type="presParOf" srcId="{CE534DB2-327E-458F-8C25-ECE738081068}" destId="{2A22E188-49F3-4588-ABF1-0D1757A65411}" srcOrd="1" destOrd="0" presId="urn:microsoft.com/office/officeart/2009/3/layout/StepUpProcess"/>
    <dgm:cxn modelId="{4B128F24-4D04-4AD9-BE81-C45E8924B8FA}" type="presParOf" srcId="{CE534DB2-327E-458F-8C25-ECE738081068}" destId="{5A2CD64A-514F-42E5-A0F9-7D9CF51085E4}" srcOrd="2" destOrd="0" presId="urn:microsoft.com/office/officeart/2009/3/layout/StepUpProcess"/>
    <dgm:cxn modelId="{11E400C0-C4E9-49DA-A256-DC6033C1E5E2}" type="presParOf" srcId="{B375D6FF-3F31-45C2-943A-47273443B1BF}" destId="{2BD7C32C-DF29-4349-8EBF-66C5B37A0844}" srcOrd="1" destOrd="0" presId="urn:microsoft.com/office/officeart/2009/3/layout/StepUpProcess"/>
    <dgm:cxn modelId="{B0AFC84F-D759-4C89-805A-3CBB7D65FD2F}" type="presParOf" srcId="{2BD7C32C-DF29-4349-8EBF-66C5B37A0844}" destId="{D769AD2B-3921-409A-82AA-8BC72B7C1DA9}" srcOrd="0" destOrd="0" presId="urn:microsoft.com/office/officeart/2009/3/layout/StepUpProcess"/>
    <dgm:cxn modelId="{1C3A4E9B-0E81-429B-AB5C-5433357A8A17}" type="presParOf" srcId="{B375D6FF-3F31-45C2-943A-47273443B1BF}" destId="{4145EE09-1B3D-48BE-9996-7D38F0CDBBC2}" srcOrd="2" destOrd="0" presId="urn:microsoft.com/office/officeart/2009/3/layout/StepUpProcess"/>
    <dgm:cxn modelId="{24D14EBD-8E63-4DA1-825F-7BF9318A63A1}" type="presParOf" srcId="{4145EE09-1B3D-48BE-9996-7D38F0CDBBC2}" destId="{74D08680-FF7B-48F3-9145-3E9A40CBFE46}" srcOrd="0" destOrd="0" presId="urn:microsoft.com/office/officeart/2009/3/layout/StepUpProcess"/>
    <dgm:cxn modelId="{CD391D66-2BD8-4585-941B-974E44B1FAF0}" type="presParOf" srcId="{4145EE09-1B3D-48BE-9996-7D38F0CDBBC2}" destId="{E4A16766-8750-4D93-A5E5-3DA8EB4C1D7A}" srcOrd="1" destOrd="0" presId="urn:microsoft.com/office/officeart/2009/3/layout/StepUpProcess"/>
    <dgm:cxn modelId="{C63C3E33-ACF0-4142-BF9B-9E1B76C17D07}" type="presParOf" srcId="{4145EE09-1B3D-48BE-9996-7D38F0CDBBC2}" destId="{A192D073-9857-48DF-829B-72DFC63F418F}" srcOrd="2" destOrd="0" presId="urn:microsoft.com/office/officeart/2009/3/layout/StepUpProcess"/>
    <dgm:cxn modelId="{2181477B-16AA-4BA4-990A-A2D4FED21B54}" type="presParOf" srcId="{B375D6FF-3F31-45C2-943A-47273443B1BF}" destId="{CA17A30B-A30E-405C-A5BE-1CC2808DB503}" srcOrd="3" destOrd="0" presId="urn:microsoft.com/office/officeart/2009/3/layout/StepUpProcess"/>
    <dgm:cxn modelId="{B91820EF-0A30-4BBE-946B-6DC371C5A62D}" type="presParOf" srcId="{CA17A30B-A30E-405C-A5BE-1CC2808DB503}" destId="{230DB117-DEFE-4510-A8FF-E88BF6E5ADF9}" srcOrd="0" destOrd="0" presId="urn:microsoft.com/office/officeart/2009/3/layout/StepUpProcess"/>
    <dgm:cxn modelId="{DF9186A1-AD6A-4E2B-80A3-568FCD990C25}" type="presParOf" srcId="{B375D6FF-3F31-45C2-943A-47273443B1BF}" destId="{29D5FAA7-9866-47C0-B645-6A3E71998029}" srcOrd="4" destOrd="0" presId="urn:microsoft.com/office/officeart/2009/3/layout/StepUpProcess"/>
    <dgm:cxn modelId="{8C377142-B42B-49B5-B62B-CDF5439D363E}" type="presParOf" srcId="{29D5FAA7-9866-47C0-B645-6A3E71998029}" destId="{A31177EC-158C-4DDC-9D57-CD1DDC64CD38}" srcOrd="0" destOrd="0" presId="urn:microsoft.com/office/officeart/2009/3/layout/StepUpProcess"/>
    <dgm:cxn modelId="{917EF8EB-7F95-4EE2-946F-DC60FD7FAC24}" type="presParOf" srcId="{29D5FAA7-9866-47C0-B645-6A3E71998029}" destId="{AFB1CF0E-76A0-4581-AC52-937F2B0883C2}" srcOrd="1" destOrd="0" presId="urn:microsoft.com/office/officeart/2009/3/layout/StepUpProcess"/>
    <dgm:cxn modelId="{B470DFC5-0113-42AA-91C1-4A9A3DD8F94C}" type="presParOf" srcId="{29D5FAA7-9866-47C0-B645-6A3E71998029}" destId="{F89B987A-8F3B-49EA-8FAF-1826462D4297}" srcOrd="2" destOrd="0" presId="urn:microsoft.com/office/officeart/2009/3/layout/StepUpProcess"/>
    <dgm:cxn modelId="{8FFF5A6F-B8DB-431B-BC55-AC790E7C76C4}" type="presParOf" srcId="{B375D6FF-3F31-45C2-943A-47273443B1BF}" destId="{08AD76E2-5B76-4531-BB6C-BC147B6903AB}" srcOrd="5" destOrd="0" presId="urn:microsoft.com/office/officeart/2009/3/layout/StepUpProcess"/>
    <dgm:cxn modelId="{C79CE912-B040-4A16-A229-177E66AD2D97}" type="presParOf" srcId="{08AD76E2-5B76-4531-BB6C-BC147B6903AB}" destId="{AA733278-3BD4-4195-9C8E-6C2FD750AAB2}" srcOrd="0" destOrd="0" presId="urn:microsoft.com/office/officeart/2009/3/layout/StepUpProcess"/>
    <dgm:cxn modelId="{22251A4E-76C6-47A4-9462-BF4835B06234}" type="presParOf" srcId="{B375D6FF-3F31-45C2-943A-47273443B1BF}" destId="{3A838245-5C89-4892-9954-7F2F233B31A5}" srcOrd="6" destOrd="0" presId="urn:microsoft.com/office/officeart/2009/3/layout/StepUpProcess"/>
    <dgm:cxn modelId="{4087669D-C8D9-4256-B502-C39C5501028D}" type="presParOf" srcId="{3A838245-5C89-4892-9954-7F2F233B31A5}" destId="{E3E0CF2E-6ED2-4F36-A13C-62A81117466C}" srcOrd="0" destOrd="0" presId="urn:microsoft.com/office/officeart/2009/3/layout/StepUpProcess"/>
    <dgm:cxn modelId="{2A3AC393-F673-4099-BC2A-FB4C89F5198B}" type="presParOf" srcId="{3A838245-5C89-4892-9954-7F2F233B31A5}" destId="{51DF5621-D957-4313-8AFB-29E262925C47}" srcOrd="1" destOrd="0" presId="urn:microsoft.com/office/officeart/2009/3/layout/StepUpProcess"/>
    <dgm:cxn modelId="{AD2A8811-CDCE-438C-9D5A-D92D9642C302}" type="presParOf" srcId="{3A838245-5C89-4892-9954-7F2F233B31A5}" destId="{03F5044D-DDA6-4AAE-B17A-BC34C5C0BB08}" srcOrd="2" destOrd="0" presId="urn:microsoft.com/office/officeart/2009/3/layout/StepUpProcess"/>
    <dgm:cxn modelId="{9292B3E0-B8BE-4C0A-B8E3-5AB79217700A}" type="presParOf" srcId="{B375D6FF-3F31-45C2-943A-47273443B1BF}" destId="{61802EF3-8B3B-489D-AADD-5FE3E19F4AA8}" srcOrd="7" destOrd="0" presId="urn:microsoft.com/office/officeart/2009/3/layout/StepUpProcess"/>
    <dgm:cxn modelId="{601668F9-8E30-43CC-B503-F28FEC2ED7CF}" type="presParOf" srcId="{61802EF3-8B3B-489D-AADD-5FE3E19F4AA8}" destId="{6628C960-7C72-4C4F-9ACC-EC14669734F9}" srcOrd="0" destOrd="0" presId="urn:microsoft.com/office/officeart/2009/3/layout/StepUpProcess"/>
    <dgm:cxn modelId="{2401963B-A9CB-4C1D-942F-A81562046FCA}" type="presParOf" srcId="{B375D6FF-3F31-45C2-943A-47273443B1BF}" destId="{5119D2E7-495B-46F2-950B-6F3FCA8F8361}" srcOrd="8" destOrd="0" presId="urn:microsoft.com/office/officeart/2009/3/layout/StepUpProcess"/>
    <dgm:cxn modelId="{8DA5E1B4-0836-4C8E-8763-8D38DF6CDE18}" type="presParOf" srcId="{5119D2E7-495B-46F2-950B-6F3FCA8F8361}" destId="{60BBC7C8-8D68-4C78-A060-AFDF0C45739B}" srcOrd="0" destOrd="0" presId="urn:microsoft.com/office/officeart/2009/3/layout/StepUpProcess"/>
    <dgm:cxn modelId="{9FAADF1D-8A78-4DBA-98A7-DF73095CD2A3}" type="presParOf" srcId="{5119D2E7-495B-46F2-950B-6F3FCA8F8361}" destId="{33FC7B4F-C9C2-4C79-AE3A-D939DF866D05}" srcOrd="1" destOrd="0" presId="urn:microsoft.com/office/officeart/2009/3/layout/StepUpProcess"/>
    <dgm:cxn modelId="{8C45699A-BE0F-4530-9F9C-D65F507975E6}" type="presParOf" srcId="{5119D2E7-495B-46F2-950B-6F3FCA8F8361}" destId="{2644393E-A772-4FAD-86F6-C4D79FE356B1}" srcOrd="2" destOrd="0" presId="urn:microsoft.com/office/officeart/2009/3/layout/StepUpProcess"/>
    <dgm:cxn modelId="{5F9505F5-8EA7-4DD5-B426-434077F62CD3}" type="presParOf" srcId="{B375D6FF-3F31-45C2-943A-47273443B1BF}" destId="{DC7E4A3C-CCA0-4FD8-B41E-31C8847D995C}" srcOrd="9" destOrd="0" presId="urn:microsoft.com/office/officeart/2009/3/layout/StepUpProcess"/>
    <dgm:cxn modelId="{A2053708-76B0-4258-8DF3-8EAE0A9394C7}" type="presParOf" srcId="{DC7E4A3C-CCA0-4FD8-B41E-31C8847D995C}" destId="{89168426-2B2F-4339-829B-A2230072EAE1}" srcOrd="0" destOrd="0" presId="urn:microsoft.com/office/officeart/2009/3/layout/StepUpProcess"/>
    <dgm:cxn modelId="{9CC199BE-AD9F-47F1-A100-723B33AEF592}" type="presParOf" srcId="{B375D6FF-3F31-45C2-943A-47273443B1BF}" destId="{34708338-C16F-4359-A5DD-128665EE234C}" srcOrd="10" destOrd="0" presId="urn:microsoft.com/office/officeart/2009/3/layout/StepUpProcess"/>
    <dgm:cxn modelId="{30B4C871-C7EA-4BD8-AC5D-748624DD135C}" type="presParOf" srcId="{34708338-C16F-4359-A5DD-128665EE234C}" destId="{99E5A63E-DC5F-4494-ACFE-9A7BAE49B2A5}" srcOrd="0" destOrd="0" presId="urn:microsoft.com/office/officeart/2009/3/layout/StepUpProcess"/>
    <dgm:cxn modelId="{16DEF28A-0DE1-4400-AF1E-C8F9BF511671}" type="presParOf" srcId="{34708338-C16F-4359-A5DD-128665EE234C}" destId="{86A1B1CE-6509-4951-AC23-196DE34EA909}" srcOrd="1" destOrd="0" presId="urn:microsoft.com/office/officeart/2009/3/layout/StepUpProcess"/>
    <dgm:cxn modelId="{30C5CE4C-9221-4029-83E0-4F599A8B420F}" type="presParOf" srcId="{34708338-C16F-4359-A5DD-128665EE234C}" destId="{E2BE5AE9-73C1-4626-8594-30ABE902BD7F}" srcOrd="2" destOrd="0" presId="urn:microsoft.com/office/officeart/2009/3/layout/StepUpProcess"/>
    <dgm:cxn modelId="{9CFF1ECE-5CB5-4674-9295-4B772F63C535}" type="presParOf" srcId="{B375D6FF-3F31-45C2-943A-47273443B1BF}" destId="{BF33EA8E-30EB-4C8D-B5A8-D80B2967E2AA}" srcOrd="11" destOrd="0" presId="urn:microsoft.com/office/officeart/2009/3/layout/StepUpProcess"/>
    <dgm:cxn modelId="{BCE5EE8E-2F50-4332-9207-D7E5E81515A6}" type="presParOf" srcId="{BF33EA8E-30EB-4C8D-B5A8-D80B2967E2AA}" destId="{27400F64-4C35-42C2-96AF-547ACC43988D}" srcOrd="0" destOrd="0" presId="urn:microsoft.com/office/officeart/2009/3/layout/StepUpProcess"/>
    <dgm:cxn modelId="{7F77DDBE-CD87-4E01-9301-C95621F1AA15}" type="presParOf" srcId="{B375D6FF-3F31-45C2-943A-47273443B1BF}" destId="{DD641D19-4A90-4D4D-AA7B-7FD1A42108A4}" srcOrd="12" destOrd="0" presId="urn:microsoft.com/office/officeart/2009/3/layout/StepUpProcess"/>
    <dgm:cxn modelId="{EB3B7214-471F-49EF-8EDB-F0A967D9E163}" type="presParOf" srcId="{DD641D19-4A90-4D4D-AA7B-7FD1A42108A4}" destId="{E23289A9-D292-4B54-BD5B-AB3971B14FB4}" srcOrd="0" destOrd="0" presId="urn:microsoft.com/office/officeart/2009/3/layout/StepUpProcess"/>
    <dgm:cxn modelId="{5CFC54B8-73E3-41AE-8C83-BF7ADC226A72}" type="presParOf" srcId="{DD641D19-4A90-4D4D-AA7B-7FD1A42108A4}" destId="{16B87087-10FC-491F-BDD4-012F445945AD}" srcOrd="1" destOrd="0" presId="urn:microsoft.com/office/officeart/2009/3/layout/StepUpProcess"/>
    <dgm:cxn modelId="{F5AB7C20-CDF5-4A69-806A-4D9F59F5E0F0}" type="presParOf" srcId="{DD641D19-4A90-4D4D-AA7B-7FD1A42108A4}" destId="{EC355500-0A3A-474E-9CB6-DA57370DA15B}" srcOrd="2" destOrd="0" presId="urn:microsoft.com/office/officeart/2009/3/layout/StepUpProcess"/>
    <dgm:cxn modelId="{ACD2ACF9-22EE-41A0-A9BF-A02C3A8EA9C8}" type="presParOf" srcId="{B375D6FF-3F31-45C2-943A-47273443B1BF}" destId="{3EE7592D-4E6D-43DC-9E34-074C05E5138D}" srcOrd="13" destOrd="0" presId="urn:microsoft.com/office/officeart/2009/3/layout/StepUpProcess"/>
    <dgm:cxn modelId="{25A00341-9B20-4B6E-8758-B541D44CBB0C}" type="presParOf" srcId="{3EE7592D-4E6D-43DC-9E34-074C05E5138D}" destId="{C4AFE80F-9BCC-4B01-B017-DAD3B007BCFC}" srcOrd="0" destOrd="0" presId="urn:microsoft.com/office/officeart/2009/3/layout/StepUpProcess"/>
    <dgm:cxn modelId="{5ECD1377-9CA6-449F-BBEB-004139FD4DB7}" type="presParOf" srcId="{B375D6FF-3F31-45C2-943A-47273443B1BF}" destId="{78772DDF-82AC-4353-A51D-3F412515D9F8}" srcOrd="14" destOrd="0" presId="urn:microsoft.com/office/officeart/2009/3/layout/StepUpProcess"/>
    <dgm:cxn modelId="{EB4DEFEB-DF02-4364-B428-88F1B5314346}" type="presParOf" srcId="{78772DDF-82AC-4353-A51D-3F412515D9F8}" destId="{139DAA74-FE52-4012-AC2E-8D3FE6880666}" srcOrd="0" destOrd="0" presId="urn:microsoft.com/office/officeart/2009/3/layout/StepUpProcess"/>
    <dgm:cxn modelId="{B37D6C57-5F45-4DC5-B827-98CEE102F255}" type="presParOf" srcId="{78772DDF-82AC-4353-A51D-3F412515D9F8}" destId="{3701F513-2AD3-4384-818D-090D9132FC2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5FAC1-CDA8-4852-AB13-52579D378F97}">
      <dsp:nvSpPr>
        <dsp:cNvPr id="0" name=""/>
        <dsp:cNvSpPr/>
      </dsp:nvSpPr>
      <dsp:spPr>
        <a:xfrm rot="5400000">
          <a:off x="268258" y="3194175"/>
          <a:ext cx="790265" cy="1314983"/>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2E188-49F3-4588-ABF1-0D1757A65411}">
      <dsp:nvSpPr>
        <dsp:cNvPr id="0" name=""/>
        <dsp:cNvSpPr/>
      </dsp:nvSpPr>
      <dsp:spPr>
        <a:xfrm>
          <a:off x="136343" y="3587072"/>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Problem Identified</a:t>
          </a:r>
        </a:p>
      </dsp:txBody>
      <dsp:txXfrm>
        <a:off x="136343" y="3587072"/>
        <a:ext cx="1187174" cy="1040628"/>
      </dsp:txXfrm>
    </dsp:sp>
    <dsp:sp modelId="{5A2CD64A-514F-42E5-A0F9-7D9CF51085E4}">
      <dsp:nvSpPr>
        <dsp:cNvPr id="0" name=""/>
        <dsp:cNvSpPr/>
      </dsp:nvSpPr>
      <dsp:spPr>
        <a:xfrm>
          <a:off x="1099523" y="3097364"/>
          <a:ext cx="223995" cy="223995"/>
        </a:xfrm>
        <a:prstGeom prst="triangle">
          <a:avLst>
            <a:gd name="adj" fmla="val 100000"/>
          </a:avLst>
        </a:prstGeom>
        <a:solidFill>
          <a:schemeClr val="accent4">
            <a:hueOff val="700064"/>
            <a:satOff val="-2913"/>
            <a:lumOff val="686"/>
            <a:alphaOff val="0"/>
          </a:schemeClr>
        </a:solidFill>
        <a:ln w="12700" cap="flat" cmpd="sng" algn="ctr">
          <a:solidFill>
            <a:schemeClr val="accent4">
              <a:hueOff val="700064"/>
              <a:satOff val="-2913"/>
              <a:lumOff val="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D08680-FF7B-48F3-9145-3E9A40CBFE46}">
      <dsp:nvSpPr>
        <dsp:cNvPr id="0" name=""/>
        <dsp:cNvSpPr/>
      </dsp:nvSpPr>
      <dsp:spPr>
        <a:xfrm rot="5400000">
          <a:off x="1721592" y="2834546"/>
          <a:ext cx="790265" cy="1314983"/>
        </a:xfrm>
        <a:prstGeom prst="corner">
          <a:avLst>
            <a:gd name="adj1" fmla="val 16120"/>
            <a:gd name="adj2" fmla="val 16110"/>
          </a:avLst>
        </a:prstGeom>
        <a:solidFill>
          <a:schemeClr val="accent4">
            <a:hueOff val="1400127"/>
            <a:satOff val="-5825"/>
            <a:lumOff val="1373"/>
            <a:alphaOff val="0"/>
          </a:schemeClr>
        </a:solidFill>
        <a:ln w="12700" cap="flat" cmpd="sng" algn="ctr">
          <a:solidFill>
            <a:schemeClr val="accent4">
              <a:hueOff val="1400127"/>
              <a:satOff val="-5825"/>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A16766-8750-4D93-A5E5-3DA8EB4C1D7A}">
      <dsp:nvSpPr>
        <dsp:cNvPr id="0" name=""/>
        <dsp:cNvSpPr/>
      </dsp:nvSpPr>
      <dsp:spPr>
        <a:xfrm>
          <a:off x="1589677" y="3227443"/>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Research Questions</a:t>
          </a:r>
        </a:p>
      </dsp:txBody>
      <dsp:txXfrm>
        <a:off x="1589677" y="3227443"/>
        <a:ext cx="1187174" cy="1040628"/>
      </dsp:txXfrm>
    </dsp:sp>
    <dsp:sp modelId="{A192D073-9857-48DF-829B-72DFC63F418F}">
      <dsp:nvSpPr>
        <dsp:cNvPr id="0" name=""/>
        <dsp:cNvSpPr/>
      </dsp:nvSpPr>
      <dsp:spPr>
        <a:xfrm>
          <a:off x="2552856" y="2737735"/>
          <a:ext cx="223995" cy="223995"/>
        </a:xfrm>
        <a:prstGeom prst="triangle">
          <a:avLst>
            <a:gd name="adj" fmla="val 100000"/>
          </a:avLst>
        </a:prstGeom>
        <a:solidFill>
          <a:schemeClr val="accent4">
            <a:hueOff val="2100191"/>
            <a:satOff val="-8738"/>
            <a:lumOff val="2059"/>
            <a:alphaOff val="0"/>
          </a:schemeClr>
        </a:solidFill>
        <a:ln w="12700" cap="flat" cmpd="sng" algn="ctr">
          <a:solidFill>
            <a:schemeClr val="accent4">
              <a:hueOff val="2100191"/>
              <a:satOff val="-8738"/>
              <a:lumOff val="2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1177EC-158C-4DDC-9D57-CD1DDC64CD38}">
      <dsp:nvSpPr>
        <dsp:cNvPr id="0" name=""/>
        <dsp:cNvSpPr/>
      </dsp:nvSpPr>
      <dsp:spPr>
        <a:xfrm rot="5400000">
          <a:off x="3174925" y="2474917"/>
          <a:ext cx="790265" cy="1314983"/>
        </a:xfrm>
        <a:prstGeom prst="corner">
          <a:avLst>
            <a:gd name="adj1" fmla="val 16120"/>
            <a:gd name="adj2" fmla="val 16110"/>
          </a:avLst>
        </a:prstGeom>
        <a:solidFill>
          <a:schemeClr val="accent4">
            <a:hueOff val="2800255"/>
            <a:satOff val="-11651"/>
            <a:lumOff val="2745"/>
            <a:alphaOff val="0"/>
          </a:schemeClr>
        </a:solidFill>
        <a:ln w="12700" cap="flat" cmpd="sng" algn="ctr">
          <a:solidFill>
            <a:schemeClr val="accent4">
              <a:hueOff val="2800255"/>
              <a:satOff val="-11651"/>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1CF0E-76A0-4581-AC52-937F2B0883C2}">
      <dsp:nvSpPr>
        <dsp:cNvPr id="0" name=""/>
        <dsp:cNvSpPr/>
      </dsp:nvSpPr>
      <dsp:spPr>
        <a:xfrm>
          <a:off x="3043011" y="2867814"/>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Literature Review</a:t>
          </a:r>
        </a:p>
      </dsp:txBody>
      <dsp:txXfrm>
        <a:off x="3043011" y="2867814"/>
        <a:ext cx="1187174" cy="1040628"/>
      </dsp:txXfrm>
    </dsp:sp>
    <dsp:sp modelId="{F89B987A-8F3B-49EA-8FAF-1826462D4297}">
      <dsp:nvSpPr>
        <dsp:cNvPr id="0" name=""/>
        <dsp:cNvSpPr/>
      </dsp:nvSpPr>
      <dsp:spPr>
        <a:xfrm>
          <a:off x="4006190" y="2378107"/>
          <a:ext cx="223995" cy="223995"/>
        </a:xfrm>
        <a:prstGeom prst="triangle">
          <a:avLst>
            <a:gd name="adj" fmla="val 100000"/>
          </a:avLst>
        </a:prstGeom>
        <a:solidFill>
          <a:schemeClr val="accent4">
            <a:hueOff val="3500318"/>
            <a:satOff val="-14563"/>
            <a:lumOff val="3431"/>
            <a:alphaOff val="0"/>
          </a:schemeClr>
        </a:solidFill>
        <a:ln w="12700" cap="flat" cmpd="sng" algn="ctr">
          <a:solidFill>
            <a:schemeClr val="accent4">
              <a:hueOff val="3500318"/>
              <a:satOff val="-14563"/>
              <a:lumOff val="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E0CF2E-6ED2-4F36-A13C-62A81117466C}">
      <dsp:nvSpPr>
        <dsp:cNvPr id="0" name=""/>
        <dsp:cNvSpPr/>
      </dsp:nvSpPr>
      <dsp:spPr>
        <a:xfrm rot="5400000">
          <a:off x="4628259" y="2115288"/>
          <a:ext cx="790265" cy="1314983"/>
        </a:xfrm>
        <a:prstGeom prst="corner">
          <a:avLst>
            <a:gd name="adj1" fmla="val 16120"/>
            <a:gd name="adj2" fmla="val 16110"/>
          </a:avLst>
        </a:prstGeom>
        <a:solidFill>
          <a:schemeClr val="accent4">
            <a:hueOff val="4200382"/>
            <a:satOff val="-17476"/>
            <a:lumOff val="4118"/>
            <a:alphaOff val="0"/>
          </a:schemeClr>
        </a:solidFill>
        <a:ln w="12700" cap="flat" cmpd="sng" algn="ctr">
          <a:solidFill>
            <a:schemeClr val="accent4">
              <a:hueOff val="4200382"/>
              <a:satOff val="-17476"/>
              <a:lumOff val="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DF5621-D957-4313-8AFB-29E262925C47}">
      <dsp:nvSpPr>
        <dsp:cNvPr id="0" name=""/>
        <dsp:cNvSpPr/>
      </dsp:nvSpPr>
      <dsp:spPr>
        <a:xfrm>
          <a:off x="4496344" y="2508185"/>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Research Method Design</a:t>
          </a:r>
        </a:p>
      </dsp:txBody>
      <dsp:txXfrm>
        <a:off x="4496344" y="2508185"/>
        <a:ext cx="1187174" cy="1040628"/>
      </dsp:txXfrm>
    </dsp:sp>
    <dsp:sp modelId="{03F5044D-DDA6-4AAE-B17A-BC34C5C0BB08}">
      <dsp:nvSpPr>
        <dsp:cNvPr id="0" name=""/>
        <dsp:cNvSpPr/>
      </dsp:nvSpPr>
      <dsp:spPr>
        <a:xfrm>
          <a:off x="5459523" y="2018478"/>
          <a:ext cx="223995" cy="223995"/>
        </a:xfrm>
        <a:prstGeom prst="triangle">
          <a:avLst>
            <a:gd name="adj" fmla="val 10000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BBC7C8-8D68-4C78-A060-AFDF0C45739B}">
      <dsp:nvSpPr>
        <dsp:cNvPr id="0" name=""/>
        <dsp:cNvSpPr/>
      </dsp:nvSpPr>
      <dsp:spPr>
        <a:xfrm rot="5400000">
          <a:off x="6081593" y="1755660"/>
          <a:ext cx="790265" cy="1314983"/>
        </a:xfrm>
        <a:prstGeom prst="corner">
          <a:avLst>
            <a:gd name="adj1" fmla="val 16120"/>
            <a:gd name="adj2" fmla="val 16110"/>
          </a:avLst>
        </a:prstGeom>
        <a:solidFill>
          <a:schemeClr val="accent4">
            <a:hueOff val="5600509"/>
            <a:satOff val="-23301"/>
            <a:lumOff val="5490"/>
            <a:alphaOff val="0"/>
          </a:schemeClr>
        </a:solidFill>
        <a:ln w="12700" cap="flat" cmpd="sng" algn="ctr">
          <a:solidFill>
            <a:schemeClr val="accent4">
              <a:hueOff val="5600509"/>
              <a:satOff val="-23301"/>
              <a:lumOff val="5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FC7B4F-C9C2-4C79-AE3A-D939DF866D05}">
      <dsp:nvSpPr>
        <dsp:cNvPr id="0" name=""/>
        <dsp:cNvSpPr/>
      </dsp:nvSpPr>
      <dsp:spPr>
        <a:xfrm>
          <a:off x="5949678" y="2148556"/>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IRB Approval (if applicable)</a:t>
          </a:r>
        </a:p>
      </dsp:txBody>
      <dsp:txXfrm>
        <a:off x="5949678" y="2148556"/>
        <a:ext cx="1187174" cy="1040628"/>
      </dsp:txXfrm>
    </dsp:sp>
    <dsp:sp modelId="{2644393E-A772-4FAD-86F6-C4D79FE356B1}">
      <dsp:nvSpPr>
        <dsp:cNvPr id="0" name=""/>
        <dsp:cNvSpPr/>
      </dsp:nvSpPr>
      <dsp:spPr>
        <a:xfrm>
          <a:off x="6912857" y="1658849"/>
          <a:ext cx="223995" cy="223995"/>
        </a:xfrm>
        <a:prstGeom prst="triangle">
          <a:avLst>
            <a:gd name="adj" fmla="val 100000"/>
          </a:avLst>
        </a:prstGeom>
        <a:solidFill>
          <a:schemeClr val="accent4">
            <a:hueOff val="6300572"/>
            <a:satOff val="-26214"/>
            <a:lumOff val="6177"/>
            <a:alphaOff val="0"/>
          </a:schemeClr>
        </a:solidFill>
        <a:ln w="12700" cap="flat" cmpd="sng" algn="ctr">
          <a:solidFill>
            <a:schemeClr val="accent4">
              <a:hueOff val="6300572"/>
              <a:satOff val="-26214"/>
              <a:lumOff val="6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5A63E-DC5F-4494-ACFE-9A7BAE49B2A5}">
      <dsp:nvSpPr>
        <dsp:cNvPr id="0" name=""/>
        <dsp:cNvSpPr/>
      </dsp:nvSpPr>
      <dsp:spPr>
        <a:xfrm rot="5400000">
          <a:off x="7534926" y="1396031"/>
          <a:ext cx="790265" cy="1314983"/>
        </a:xfrm>
        <a:prstGeom prst="corner">
          <a:avLst>
            <a:gd name="adj1" fmla="val 16120"/>
            <a:gd name="adj2" fmla="val 16110"/>
          </a:avLst>
        </a:prstGeom>
        <a:solidFill>
          <a:schemeClr val="accent4">
            <a:hueOff val="7000636"/>
            <a:satOff val="-29126"/>
            <a:lumOff val="6863"/>
            <a:alphaOff val="0"/>
          </a:schemeClr>
        </a:solidFill>
        <a:ln w="12700" cap="flat" cmpd="sng" algn="ctr">
          <a:solidFill>
            <a:schemeClr val="accent4">
              <a:hueOff val="7000636"/>
              <a:satOff val="-29126"/>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1B1CE-6509-4951-AC23-196DE34EA909}">
      <dsp:nvSpPr>
        <dsp:cNvPr id="0" name=""/>
        <dsp:cNvSpPr/>
      </dsp:nvSpPr>
      <dsp:spPr>
        <a:xfrm>
          <a:off x="7403011" y="1788928"/>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Data Collection</a:t>
          </a:r>
        </a:p>
      </dsp:txBody>
      <dsp:txXfrm>
        <a:off x="7403011" y="1788928"/>
        <a:ext cx="1187174" cy="1040628"/>
      </dsp:txXfrm>
    </dsp:sp>
    <dsp:sp modelId="{E2BE5AE9-73C1-4626-8594-30ABE902BD7F}">
      <dsp:nvSpPr>
        <dsp:cNvPr id="0" name=""/>
        <dsp:cNvSpPr/>
      </dsp:nvSpPr>
      <dsp:spPr>
        <a:xfrm>
          <a:off x="8366191" y="1299220"/>
          <a:ext cx="223995" cy="223995"/>
        </a:xfrm>
        <a:prstGeom prst="triangle">
          <a:avLst>
            <a:gd name="adj" fmla="val 100000"/>
          </a:avLst>
        </a:prstGeom>
        <a:solidFill>
          <a:schemeClr val="accent4">
            <a:hueOff val="7700699"/>
            <a:satOff val="-32039"/>
            <a:lumOff val="7549"/>
            <a:alphaOff val="0"/>
          </a:schemeClr>
        </a:solidFill>
        <a:ln w="12700" cap="flat" cmpd="sng" algn="ctr">
          <a:solidFill>
            <a:schemeClr val="accent4">
              <a:hueOff val="7700699"/>
              <a:satOff val="-32039"/>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3289A9-D292-4B54-BD5B-AB3971B14FB4}">
      <dsp:nvSpPr>
        <dsp:cNvPr id="0" name=""/>
        <dsp:cNvSpPr/>
      </dsp:nvSpPr>
      <dsp:spPr>
        <a:xfrm rot="5400000">
          <a:off x="8988260" y="1036402"/>
          <a:ext cx="790265" cy="1314983"/>
        </a:xfrm>
        <a:prstGeom prst="corner">
          <a:avLst>
            <a:gd name="adj1" fmla="val 16120"/>
            <a:gd name="adj2" fmla="val 16110"/>
          </a:avLst>
        </a:prstGeom>
        <a:solidFill>
          <a:schemeClr val="accent4">
            <a:hueOff val="8400764"/>
            <a:satOff val="-34952"/>
            <a:lumOff val="8235"/>
            <a:alphaOff val="0"/>
          </a:schemeClr>
        </a:solidFill>
        <a:ln w="12700" cap="flat" cmpd="sng" algn="ctr">
          <a:solidFill>
            <a:schemeClr val="accent4">
              <a:hueOff val="8400764"/>
              <a:satOff val="-34952"/>
              <a:lumOff val="8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87087-10FC-491F-BDD4-012F445945AD}">
      <dsp:nvSpPr>
        <dsp:cNvPr id="0" name=""/>
        <dsp:cNvSpPr/>
      </dsp:nvSpPr>
      <dsp:spPr>
        <a:xfrm>
          <a:off x="8856345" y="1429299"/>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Data Analysis</a:t>
          </a:r>
        </a:p>
      </dsp:txBody>
      <dsp:txXfrm>
        <a:off x="8856345" y="1429299"/>
        <a:ext cx="1187174" cy="1040628"/>
      </dsp:txXfrm>
    </dsp:sp>
    <dsp:sp modelId="{EC355500-0A3A-474E-9CB6-DA57370DA15B}">
      <dsp:nvSpPr>
        <dsp:cNvPr id="0" name=""/>
        <dsp:cNvSpPr/>
      </dsp:nvSpPr>
      <dsp:spPr>
        <a:xfrm>
          <a:off x="9819524" y="939591"/>
          <a:ext cx="223995" cy="223995"/>
        </a:xfrm>
        <a:prstGeom prst="triangle">
          <a:avLst>
            <a:gd name="adj" fmla="val 100000"/>
          </a:avLst>
        </a:prstGeom>
        <a:solidFill>
          <a:schemeClr val="accent4">
            <a:hueOff val="9100827"/>
            <a:satOff val="-37864"/>
            <a:lumOff val="8922"/>
            <a:alphaOff val="0"/>
          </a:schemeClr>
        </a:solidFill>
        <a:ln w="12700" cap="flat" cmpd="sng" algn="ctr">
          <a:solidFill>
            <a:schemeClr val="accent4">
              <a:hueOff val="9100827"/>
              <a:satOff val="-37864"/>
              <a:lumOff val="8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9DAA74-FE52-4012-AC2E-8D3FE6880666}">
      <dsp:nvSpPr>
        <dsp:cNvPr id="0" name=""/>
        <dsp:cNvSpPr/>
      </dsp:nvSpPr>
      <dsp:spPr>
        <a:xfrm rot="5400000">
          <a:off x="10441593" y="676773"/>
          <a:ext cx="790265" cy="1314983"/>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1F513-2AD3-4384-818D-090D9132FC2F}">
      <dsp:nvSpPr>
        <dsp:cNvPr id="0" name=""/>
        <dsp:cNvSpPr/>
      </dsp:nvSpPr>
      <dsp:spPr>
        <a:xfrm>
          <a:off x="10309678" y="1069670"/>
          <a:ext cx="1187174" cy="1040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Write-Up</a:t>
          </a:r>
        </a:p>
      </dsp:txBody>
      <dsp:txXfrm>
        <a:off x="10309678" y="1069670"/>
        <a:ext cx="1187174" cy="104062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E709D51E-434C-974A-9142-632C8BE79EE2}" type="datetimeFigureOut">
              <a:rPr lang="en-US" smtClean="0"/>
              <a:t>5/25/23</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28B83925-F481-864B-8FF1-2AFC304706E1}" type="slidenum">
              <a:rPr lang="en-US" smtClean="0"/>
              <a:t>‹#›</a:t>
            </a:fld>
            <a:endParaRPr lang="en-US"/>
          </a:p>
        </p:txBody>
      </p:sp>
    </p:spTree>
    <p:extLst>
      <p:ext uri="{BB962C8B-B14F-4D97-AF65-F5344CB8AC3E}">
        <p14:creationId xmlns:p14="http://schemas.microsoft.com/office/powerpoint/2010/main" val="396710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163638"/>
            <a:ext cx="4206875" cy="2366962"/>
          </a:xfrm>
        </p:spPr>
      </p:sp>
      <p:sp>
        <p:nvSpPr>
          <p:cNvPr id="3" name="Notes Placeholder 2"/>
          <p:cNvSpPr>
            <a:spLocks noGrp="1"/>
          </p:cNvSpPr>
          <p:nvPr>
            <p:ph type="body" idx="1"/>
          </p:nvPr>
        </p:nvSpPr>
        <p:spPr/>
        <p:txBody>
          <a:bodyPr/>
          <a:lstStyle/>
          <a:p>
            <a:r>
              <a:rPr lang="en-US" sz="1400" b="1" dirty="0"/>
              <a:t>I am Susan Lessick, the RTI Project Director and I am here today on behalf of my co-authors, two of whom are the lead instructors of the RTI online program (Jodi and Emily),</a:t>
            </a:r>
            <a:r>
              <a:rPr lang="en-US" sz="1400" b="1" baseline="0" dirty="0"/>
              <a:t> and the other who is the academic coordinator of the program (Ana).</a:t>
            </a:r>
            <a:endParaRPr lang="en-US" sz="1400" b="1" dirty="0"/>
          </a:p>
          <a:p>
            <a:endParaRPr lang="en-US" sz="1400" b="1" dirty="0"/>
          </a:p>
          <a:p>
            <a:r>
              <a:rPr lang="en-US" sz="1400" b="1" dirty="0"/>
              <a:t>I am going to present on the MLA RTI program, which was launched in 2018 and then transitioned to a fully online research training program in 2021. </a:t>
            </a:r>
          </a:p>
          <a:p>
            <a:endParaRPr lang="en-US" sz="1400" b="1" dirty="0"/>
          </a:p>
          <a:p>
            <a:pPr defTabSz="932871">
              <a:defRPr/>
            </a:pPr>
            <a:r>
              <a:rPr lang="en-US" sz="1400" b="1" dirty="0"/>
              <a:t>The</a:t>
            </a:r>
            <a:r>
              <a:rPr lang="en-US" sz="1400" b="1" baseline="0" dirty="0"/>
              <a:t> presentation will give you some background information on the program and then focus</a:t>
            </a:r>
            <a:r>
              <a:rPr lang="en-US" sz="1400" b="1" dirty="0"/>
              <a:t> on several assessment activities for the</a:t>
            </a:r>
            <a:r>
              <a:rPr lang="en-US" sz="1400" b="1" baseline="0" dirty="0"/>
              <a:t> RTI online program for the years 2021 and 2022. </a:t>
            </a:r>
          </a:p>
          <a:p>
            <a:pPr defTabSz="932871">
              <a:defRPr/>
            </a:pPr>
            <a:endParaRPr lang="en-US" sz="1400"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a:t>
            </a:fld>
            <a:endParaRPr lang="en-US"/>
          </a:p>
        </p:txBody>
      </p:sp>
    </p:spTree>
    <p:extLst>
      <p:ext uri="{BB962C8B-B14F-4D97-AF65-F5344CB8AC3E}">
        <p14:creationId xmlns:p14="http://schemas.microsoft.com/office/powerpoint/2010/main" val="2480192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pPr marL="171450" indent="-171450">
              <a:buClr>
                <a:srgbClr val="1A71A6"/>
              </a:buClr>
              <a:buFont typeface="Arial" panose="020B0604020202020204" pitchFamily="34" charset="0"/>
              <a:buChar char="•"/>
            </a:pPr>
            <a:r>
              <a:rPr lang="en-US" b="1" dirty="0"/>
              <a:t>Most librarians in both cohorts reported that they have not participated in biomedical research as team members.</a:t>
            </a:r>
          </a:p>
          <a:p>
            <a:pPr marL="171450" indent="-171450">
              <a:buClr>
                <a:srgbClr val="1A71A6"/>
              </a:buClr>
              <a:buFont typeface="Arial" panose="020B0604020202020204" pitchFamily="34" charset="0"/>
              <a:buChar char="•"/>
            </a:pPr>
            <a:endParaRPr lang="en-US" dirty="0"/>
          </a:p>
          <a:p>
            <a:pPr marL="171450" indent="-171450">
              <a:buClr>
                <a:srgbClr val="1A71A6"/>
              </a:buClr>
              <a:buFont typeface="Arial" panose="020B0604020202020204" pitchFamily="34" charset="0"/>
              <a:buChar char="•"/>
            </a:pPr>
            <a:r>
              <a:rPr lang="en-US" dirty="0"/>
              <a:t>All the librarians that had participated in biomedical research were involved in systematic or other types of reviews.</a:t>
            </a:r>
          </a:p>
          <a:p>
            <a:pPr>
              <a:buClr>
                <a:srgbClr val="1A71A6"/>
              </a:buClr>
            </a:pPr>
            <a:endParaRPr lang="en-US" dirty="0"/>
          </a:p>
          <a:p>
            <a:pPr marL="349827" indent="-349827">
              <a:buClr>
                <a:srgbClr val="1A71A6"/>
              </a:buCl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10</a:t>
            </a:fld>
            <a:endParaRPr lang="en-US"/>
          </a:p>
        </p:txBody>
      </p:sp>
    </p:spTree>
    <p:extLst>
      <p:ext uri="{BB962C8B-B14F-4D97-AF65-F5344CB8AC3E}">
        <p14:creationId xmlns:p14="http://schemas.microsoft.com/office/powerpoint/2010/main" val="2105961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5688" y="1163638"/>
            <a:ext cx="4659312" cy="2620962"/>
          </a:xfrm>
        </p:spPr>
      </p:sp>
      <p:sp>
        <p:nvSpPr>
          <p:cNvPr id="3" name="Notes Placeholder 2"/>
          <p:cNvSpPr>
            <a:spLocks noGrp="1"/>
          </p:cNvSpPr>
          <p:nvPr>
            <p:ph type="body" idx="1"/>
          </p:nvPr>
        </p:nvSpPr>
        <p:spPr/>
        <p:txBody>
          <a:bodyPr/>
          <a:lstStyle/>
          <a:p>
            <a:pPr>
              <a:buClr>
                <a:srgbClr val="1A71A6"/>
              </a:buClr>
            </a:pPr>
            <a:endParaRPr lang="en-US" dirty="0"/>
          </a:p>
          <a:p>
            <a:pPr>
              <a:buClr>
                <a:srgbClr val="1A71A6"/>
              </a:buClr>
            </a:pPr>
            <a:endParaRPr lang="en-US" dirty="0"/>
          </a:p>
          <a:p>
            <a:pPr marL="349827" indent="-349827">
              <a:buClr>
                <a:srgbClr val="1A71A6"/>
              </a:buClr>
              <a:buFont typeface="Arial" panose="020B0604020202020204" pitchFamily="34" charset="0"/>
              <a:buChar char="•"/>
            </a:pPr>
            <a:r>
              <a:rPr lang="en-US" b="1" dirty="0"/>
              <a:t>The majority of librarians have conducted LIS research before attending the RTI.</a:t>
            </a:r>
          </a:p>
          <a:p>
            <a:pPr marL="349827" indent="-349827">
              <a:buClr>
                <a:srgbClr val="1A71A6"/>
              </a:buClr>
              <a:buFont typeface="Arial" panose="020B0604020202020204" pitchFamily="34" charset="0"/>
              <a:buChar char="•"/>
            </a:pPr>
            <a:endParaRPr lang="en-US" b="1" dirty="0"/>
          </a:p>
          <a:p>
            <a:pPr marL="349827" indent="-349827">
              <a:buClr>
                <a:srgbClr val="1A71A6"/>
              </a:buClr>
              <a:buFont typeface="Arial" panose="020B0604020202020204" pitchFamily="34" charset="0"/>
              <a:buChar char="•"/>
            </a:pPr>
            <a:r>
              <a:rPr lang="en-US" b="0" dirty="0"/>
              <a:t>The majority of librarians that responded, have participated in surveys and/or local research and/or assessments.</a:t>
            </a:r>
          </a:p>
          <a:p>
            <a:pPr marL="349827" indent="-349827">
              <a:buClr>
                <a:srgbClr val="1A71A6"/>
              </a:buClr>
              <a:buFont typeface="Arial" panose="020B0604020202020204" pitchFamily="34" charset="0"/>
              <a:buChar char="•"/>
            </a:pPr>
            <a:endParaRPr lang="en-US" b="1"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11</a:t>
            </a:fld>
            <a:endParaRPr lang="en-US"/>
          </a:p>
        </p:txBody>
      </p:sp>
    </p:spTree>
    <p:extLst>
      <p:ext uri="{BB962C8B-B14F-4D97-AF65-F5344CB8AC3E}">
        <p14:creationId xmlns:p14="http://schemas.microsoft.com/office/powerpoint/2010/main" val="408979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1163638"/>
            <a:ext cx="4349750" cy="2447925"/>
          </a:xfrm>
        </p:spPr>
      </p:sp>
      <p:sp>
        <p:nvSpPr>
          <p:cNvPr id="3" name="Notes Placeholder 2"/>
          <p:cNvSpPr>
            <a:spLocks noGrp="1"/>
          </p:cNvSpPr>
          <p:nvPr>
            <p:ph type="body" idx="1"/>
          </p:nvPr>
        </p:nvSpPr>
        <p:spPr/>
        <p:txBody>
          <a:bodyPr/>
          <a:lstStyle/>
          <a:p>
            <a:pPr>
              <a:buClr>
                <a:srgbClr val="1A71A6"/>
              </a:buClr>
            </a:pPr>
            <a:endParaRPr lang="en-US" dirty="0"/>
          </a:p>
          <a:p>
            <a:pPr marL="171450" indent="-171450">
              <a:buClr>
                <a:srgbClr val="1A71A6"/>
              </a:buClr>
              <a:buFont typeface="Arial" panose="020B0604020202020204" pitchFamily="34" charset="0"/>
              <a:buChar char="•"/>
            </a:pPr>
            <a:r>
              <a:rPr lang="en-US" b="1" dirty="0"/>
              <a:t>The majority of librarians in both cohorts have disseminated their research results.</a:t>
            </a:r>
          </a:p>
          <a:p>
            <a:pPr marL="171450" indent="-171450">
              <a:buClr>
                <a:srgbClr val="1A71A6"/>
              </a:buClr>
              <a:buFont typeface="Arial" panose="020B0604020202020204" pitchFamily="34" charset="0"/>
              <a:buChar char="•"/>
            </a:pPr>
            <a:endParaRPr lang="en-US" b="1" dirty="0"/>
          </a:p>
          <a:p>
            <a:pPr marL="171450" indent="-171450">
              <a:buClr>
                <a:srgbClr val="1A71A6"/>
              </a:buClr>
              <a:buFont typeface="Arial" panose="020B0604020202020204" pitchFamily="34" charset="0"/>
              <a:buChar char="•"/>
            </a:pPr>
            <a:r>
              <a:rPr lang="en-US" dirty="0"/>
              <a:t>Most librarians who responded have published in a peer-reviewed journal or presented a paper or poster at a conference.</a:t>
            </a:r>
          </a:p>
          <a:p>
            <a:pPr marL="349827" indent="-349827">
              <a:buClr>
                <a:srgbClr val="1A71A6"/>
              </a:buCl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12</a:t>
            </a:fld>
            <a:endParaRPr lang="en-US"/>
          </a:p>
        </p:txBody>
      </p:sp>
    </p:spTree>
    <p:extLst>
      <p:ext uri="{BB962C8B-B14F-4D97-AF65-F5344CB8AC3E}">
        <p14:creationId xmlns:p14="http://schemas.microsoft.com/office/powerpoint/2010/main" val="138103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949325"/>
            <a:ext cx="3978275" cy="2238375"/>
          </a:xfrm>
        </p:spPr>
      </p:sp>
      <p:sp>
        <p:nvSpPr>
          <p:cNvPr id="3" name="Notes Placeholder 2"/>
          <p:cNvSpPr>
            <a:spLocks noGrp="1"/>
          </p:cNvSpPr>
          <p:nvPr>
            <p:ph type="body" idx="1"/>
          </p:nvPr>
        </p:nvSpPr>
        <p:spPr>
          <a:xfrm>
            <a:off x="701992" y="4048170"/>
            <a:ext cx="5615940" cy="3664208"/>
          </a:xfrm>
        </p:spPr>
        <p:txBody>
          <a:bodyPr/>
          <a:lstStyle/>
          <a:p>
            <a:pPr>
              <a:buClr>
                <a:srgbClr val="1A71A6"/>
              </a:buClr>
            </a:pPr>
            <a:r>
              <a:rPr lang="en-US" b="1" dirty="0"/>
              <a:t>We also asked librarians to s</a:t>
            </a:r>
            <a:r>
              <a:rPr lang="en-US" b="1" baseline="0" dirty="0"/>
              <a:t>tate their reasons </a:t>
            </a:r>
            <a:r>
              <a:rPr lang="en-US" b="1" dirty="0"/>
              <a:t>for attending the RTI. </a:t>
            </a:r>
          </a:p>
          <a:p>
            <a:pPr>
              <a:buClr>
                <a:srgbClr val="1A71A6"/>
              </a:buClr>
            </a:pPr>
            <a:endParaRPr lang="en-US" dirty="0"/>
          </a:p>
          <a:p>
            <a:pPr marL="349827" indent="-349827">
              <a:buClr>
                <a:srgbClr val="1A71A6"/>
              </a:buClr>
              <a:buFont typeface="Arial" panose="020B0604020202020204" pitchFamily="34" charset="0"/>
              <a:buChar char="•"/>
            </a:pPr>
            <a:r>
              <a:rPr lang="en-US" b="1" dirty="0"/>
              <a:t>Highest ranked reason (only have data from cohort 4 and 5) reported by librarians was to support their career goals and future employment</a:t>
            </a:r>
            <a:r>
              <a:rPr lang="en-US" dirty="0"/>
              <a:t>!</a:t>
            </a:r>
          </a:p>
          <a:p>
            <a:pPr marL="349827" indent="-349827">
              <a:buClr>
                <a:srgbClr val="1A71A6"/>
              </a:buClr>
              <a:buFont typeface="Arial" panose="020B0604020202020204" pitchFamily="34" charset="0"/>
              <a:buChar char="•"/>
            </a:pPr>
            <a:endParaRPr lang="en-US" dirty="0"/>
          </a:p>
          <a:p>
            <a:pPr marL="349827" indent="-349827">
              <a:buClr>
                <a:srgbClr val="1A71A6"/>
              </a:buClr>
              <a:buFont typeface="Arial" panose="020B0604020202020204" pitchFamily="34" charset="0"/>
              <a:buChar char="•"/>
            </a:pPr>
            <a:r>
              <a:rPr lang="en-US" dirty="0"/>
              <a:t>Almost all librarians in cohorts 1-5 agreed or strongly agreed that the RTI will help them contribute to research and scholarship.</a:t>
            </a:r>
          </a:p>
          <a:p>
            <a:pPr marL="349827" indent="-349827">
              <a:buClr>
                <a:srgbClr val="1A71A6"/>
              </a:buClr>
              <a:buFont typeface="Arial" panose="020B0604020202020204" pitchFamily="34" charset="0"/>
              <a:buChar char="•"/>
            </a:pPr>
            <a:endParaRPr lang="en-US" dirty="0"/>
          </a:p>
          <a:p>
            <a:pPr marL="349827" indent="-349827">
              <a:buClr>
                <a:srgbClr val="1A71A6"/>
              </a:buClr>
              <a:buFont typeface="Arial" panose="020B0604020202020204" pitchFamily="34" charset="0"/>
              <a:buChar char="•"/>
            </a:pPr>
            <a:r>
              <a:rPr lang="en-US" dirty="0"/>
              <a:t>The vast majority in all five cohorts agreed or strongly agreed that RTI will advance the profession, increase the likelihood they will engage in evidence-based decisions making, and provide opportunities for partnership and understanding the needs of researchers.</a:t>
            </a:r>
          </a:p>
          <a:p>
            <a:pPr marL="349827" indent="-349827">
              <a:buClr>
                <a:srgbClr val="1A71A6"/>
              </a:buClr>
              <a:buFont typeface="Arial" panose="020B0604020202020204" pitchFamily="34" charset="0"/>
              <a:buChar char="•"/>
            </a:pPr>
            <a:endParaRPr lang="en-US" dirty="0"/>
          </a:p>
          <a:p>
            <a:pPr marL="349827" indent="-349827">
              <a:buClr>
                <a:srgbClr val="1A71A6"/>
              </a:buClr>
              <a:buFont typeface="Arial" panose="020B0604020202020204" pitchFamily="34" charset="0"/>
              <a:buChar char="•"/>
            </a:pPr>
            <a:r>
              <a:rPr lang="en-US" b="1" dirty="0"/>
              <a:t>The lowest ranked reason for librarians participating in the RTI is supporting tenure and promotion efforts</a:t>
            </a:r>
          </a:p>
          <a:p>
            <a:endParaRPr lang="en-US"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13</a:t>
            </a:fld>
            <a:endParaRPr lang="en-US"/>
          </a:p>
        </p:txBody>
      </p:sp>
    </p:spTree>
    <p:extLst>
      <p:ext uri="{BB962C8B-B14F-4D97-AF65-F5344CB8AC3E}">
        <p14:creationId xmlns:p14="http://schemas.microsoft.com/office/powerpoint/2010/main" val="3846695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1163638"/>
            <a:ext cx="4310063" cy="2424112"/>
          </a:xfrm>
        </p:spPr>
      </p:sp>
      <p:sp>
        <p:nvSpPr>
          <p:cNvPr id="3" name="Notes Placeholder 2"/>
          <p:cNvSpPr>
            <a:spLocks noGrp="1"/>
          </p:cNvSpPr>
          <p:nvPr>
            <p:ph type="body" idx="1"/>
          </p:nvPr>
        </p:nvSpPr>
        <p:spPr/>
        <p:txBody>
          <a:bodyPr/>
          <a:lstStyle/>
          <a:p>
            <a:pPr>
              <a:buClr>
                <a:srgbClr val="1A71A6"/>
              </a:buClr>
            </a:pPr>
            <a:r>
              <a:rPr lang="en-US" dirty="0"/>
              <a:t>We also asked graduate student participants to s</a:t>
            </a:r>
            <a:r>
              <a:rPr lang="en-US" baseline="0" dirty="0"/>
              <a:t>tate their reasons </a:t>
            </a:r>
            <a:r>
              <a:rPr lang="en-US" dirty="0"/>
              <a:t>for attending the RTI.</a:t>
            </a:r>
          </a:p>
          <a:p>
            <a:pPr>
              <a:buClr>
                <a:srgbClr val="1A71A6"/>
              </a:buClr>
            </a:pPr>
            <a:endParaRPr lang="en-US" dirty="0"/>
          </a:p>
          <a:p>
            <a:pPr marL="349827" indent="-349827">
              <a:buClr>
                <a:srgbClr val="1A71A6"/>
              </a:buClr>
              <a:buFont typeface="Arial" panose="020B0604020202020204" pitchFamily="34" charset="0"/>
              <a:buChar char="•"/>
            </a:pPr>
            <a:r>
              <a:rPr lang="en-US" b="1" dirty="0"/>
              <a:t>The highest ranked reasons for students participating in the RTI was to support their career goals and future employment and advancing the profession!</a:t>
            </a:r>
          </a:p>
          <a:p>
            <a:pPr marL="349827" indent="-349827">
              <a:buClr>
                <a:srgbClr val="1A71A6"/>
              </a:buClr>
              <a:buFont typeface="Arial" panose="020B0604020202020204" pitchFamily="34" charset="0"/>
              <a:buChar char="•"/>
            </a:pPr>
            <a:endParaRPr lang="en-US" dirty="0"/>
          </a:p>
          <a:p>
            <a:pPr marL="349827" indent="-349827">
              <a:buClr>
                <a:srgbClr val="1A71A6"/>
              </a:buClr>
              <a:buFont typeface="Arial" panose="020B0604020202020204" pitchFamily="34" charset="0"/>
              <a:buChar char="•"/>
            </a:pPr>
            <a:r>
              <a:rPr lang="en-US" dirty="0"/>
              <a:t>Other highly ranked reasons for students include the likelihood to engage in evidence-based decision making, and the opportunities for partnership and understanding the needs of researchers.</a:t>
            </a:r>
          </a:p>
          <a:p>
            <a:pPr marL="349827" indent="-349827">
              <a:buClr>
                <a:srgbClr val="1A71A6"/>
              </a:buClr>
              <a:buFont typeface="Arial" panose="020B0604020202020204" pitchFamily="34" charset="0"/>
              <a:buChar char="•"/>
            </a:pPr>
            <a:endParaRPr lang="en-US" dirty="0"/>
          </a:p>
          <a:p>
            <a:pPr marL="349827" indent="-349827">
              <a:buClr>
                <a:srgbClr val="1A71A6"/>
              </a:buClr>
              <a:buFont typeface="Arial" panose="020B0604020202020204" pitchFamily="34" charset="0"/>
              <a:buChar char="•"/>
            </a:pPr>
            <a:r>
              <a:rPr lang="en-US" b="1" dirty="0"/>
              <a:t>The lowest ranked reasons for students to attend include demonstrating the value of the library to administration and users; and supporting tenure and promotion efforts.</a:t>
            </a:r>
            <a:endParaRPr lang="en-US" b="1" baseline="0" dirty="0"/>
          </a:p>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14</a:t>
            </a:fld>
            <a:endParaRPr lang="en-US"/>
          </a:p>
        </p:txBody>
      </p:sp>
    </p:spTree>
    <p:extLst>
      <p:ext uri="{BB962C8B-B14F-4D97-AF65-F5344CB8AC3E}">
        <p14:creationId xmlns:p14="http://schemas.microsoft.com/office/powerpoint/2010/main" val="293263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1163638"/>
            <a:ext cx="4068762" cy="2289175"/>
          </a:xfrm>
        </p:spPr>
      </p:sp>
      <p:sp>
        <p:nvSpPr>
          <p:cNvPr id="3" name="Notes Placeholder 2"/>
          <p:cNvSpPr>
            <a:spLocks noGrp="1"/>
          </p:cNvSpPr>
          <p:nvPr>
            <p:ph type="body" idx="1"/>
          </p:nvPr>
        </p:nvSpPr>
        <p:spPr>
          <a:xfrm>
            <a:off x="701199" y="3846465"/>
            <a:ext cx="5497895" cy="4141088"/>
          </a:xfrm>
        </p:spPr>
        <p:txBody>
          <a:bodyPr/>
          <a:lstStyle/>
          <a:p>
            <a:r>
              <a:rPr lang="en-US" b="1" dirty="0"/>
              <a:t>Now let’s look at  research Confidence levels of participants at midpoint.</a:t>
            </a:r>
          </a:p>
          <a:p>
            <a:endParaRPr lang="en-US" b="1" dirty="0"/>
          </a:p>
          <a:p>
            <a:r>
              <a:rPr lang="en-US" b="1" dirty="0"/>
              <a:t>This slide describes methods used to collect and analyze the data.</a:t>
            </a:r>
          </a:p>
          <a:p>
            <a:endParaRPr lang="en-US" b="1" dirty="0"/>
          </a:p>
          <a:p>
            <a:r>
              <a:rPr lang="en-US" dirty="0"/>
              <a:t>The pre-and midpoint-assessment surveys were based on the Librarian Research Confidence Scale by Brancolini &amp; Kennedy used for the Institute for</a:t>
            </a:r>
            <a:r>
              <a:rPr lang="en-US" baseline="0" dirty="0"/>
              <a:t> Research Design in Librarianship</a:t>
            </a:r>
            <a:r>
              <a:rPr lang="en-US" dirty="0"/>
              <a:t>, - another US institute for increasing</a:t>
            </a:r>
            <a:r>
              <a:rPr lang="en-US" baseline="0" dirty="0"/>
              <a:t> librarians’ research capacity (but not specific to health sciences). </a:t>
            </a:r>
          </a:p>
          <a:p>
            <a:endParaRPr lang="en-US" baseline="0" dirty="0"/>
          </a:p>
          <a:p>
            <a:r>
              <a:rPr lang="en-US" b="1" baseline="0" dirty="0"/>
              <a:t>On this survey the</a:t>
            </a:r>
            <a:r>
              <a:rPr lang="en-US" b="1" dirty="0"/>
              <a:t> fellows were asked to rate 34 items relating to various research skills on a Likert scale </a:t>
            </a:r>
            <a:r>
              <a:rPr lang="en-US" dirty="0"/>
              <a:t>from 5: Very Confident; 4 Confident; 3 Moderately Confident; 2 Slightly Confident; and 1 Not At All Confident.</a:t>
            </a:r>
          </a:p>
          <a:p>
            <a:endParaRPr lang="en-US" dirty="0"/>
          </a:p>
          <a:p>
            <a:r>
              <a:rPr lang="en-US" b="0" dirty="0"/>
              <a:t>The pre-assessment survey was sent out prior to the start of the  RTI program, and the midpoint-assessment survey was sent out after participants had completed modules 1-9. </a:t>
            </a:r>
          </a:p>
          <a:p>
            <a:endParaRPr lang="en-US" dirty="0"/>
          </a:p>
          <a:p>
            <a:r>
              <a:rPr lang="en-US" b="1" dirty="0"/>
              <a:t>We analyzed the data </a:t>
            </a:r>
            <a:r>
              <a:rPr lang="en-US" dirty="0"/>
              <a:t>using the Wilcoxon Signed Ranks Test </a:t>
            </a:r>
            <a:r>
              <a:rPr lang="en-US" b="1" dirty="0"/>
              <a:t>to determine if there was a statistically significant difference in the self-reported research confidence before and after the summer core modules (after Module 9 on July 27, 2021), and the results are presented in the following slides.</a:t>
            </a:r>
          </a:p>
          <a:p>
            <a:endParaRPr lang="en-US" b="1"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15</a:t>
            </a:fld>
            <a:endParaRPr lang="en-US"/>
          </a:p>
        </p:txBody>
      </p:sp>
    </p:spTree>
    <p:extLst>
      <p:ext uri="{BB962C8B-B14F-4D97-AF65-F5344CB8AC3E}">
        <p14:creationId xmlns:p14="http://schemas.microsoft.com/office/powerpoint/2010/main" val="3736565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4887912" cy="27495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big take away is that for every item on the assessment, the midpoint research confidence was significantly higher than the pre-program research confidence.  </a:t>
            </a:r>
            <a:endParaRPr lang="en-US" b="1" dirty="0"/>
          </a:p>
          <a:p>
            <a:endParaRPr lang="en-US" dirty="0"/>
          </a:p>
          <a:p>
            <a:r>
              <a:rPr lang="en-US" dirty="0"/>
              <a:t>The fellows’ median ratings for each of these 8 research project skills increased by 1-point summer core modules, with developing a plan and timeline for the study increasing by 2 points at midpoint. </a:t>
            </a:r>
          </a:p>
          <a:p>
            <a:endParaRPr lang="en-US" dirty="0"/>
          </a:p>
          <a:p>
            <a:r>
              <a:rPr lang="en-US" b="1" dirty="0"/>
              <a:t>We used a statistically significant threshold level of p &lt; 0.05.</a:t>
            </a:r>
          </a:p>
          <a:p>
            <a:endParaRPr lang="en-US" b="1" dirty="0"/>
          </a:p>
          <a:p>
            <a:r>
              <a:rPr lang="en-US" b="0" dirty="0"/>
              <a:t>The differences in all ratings pre- and post-summer core modules were statistically significant (p &lt; 0.05).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P-values with &lt;.001 have very low levels and stronger significance.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29 out of 34 items assessed had very high significance levels!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16</a:t>
            </a:fld>
            <a:endParaRPr lang="en-US"/>
          </a:p>
        </p:txBody>
      </p:sp>
    </p:spTree>
    <p:extLst>
      <p:ext uri="{BB962C8B-B14F-4D97-AF65-F5344CB8AC3E}">
        <p14:creationId xmlns:p14="http://schemas.microsoft.com/office/powerpoint/2010/main" val="542506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0288" y="1163638"/>
            <a:ext cx="4959350" cy="2790825"/>
          </a:xfrm>
        </p:spPr>
      </p:sp>
      <p:sp>
        <p:nvSpPr>
          <p:cNvPr id="3" name="Notes Placeholder 2"/>
          <p:cNvSpPr>
            <a:spLocks noGrp="1"/>
          </p:cNvSpPr>
          <p:nvPr>
            <p:ph type="body" idx="1"/>
          </p:nvPr>
        </p:nvSpPr>
        <p:spPr>
          <a:xfrm>
            <a:off x="667385" y="4478079"/>
            <a:ext cx="5615940" cy="3664208"/>
          </a:xfrm>
        </p:spPr>
        <p:txBody>
          <a:bodyPr/>
          <a:lstStyle/>
          <a:p>
            <a:r>
              <a:rPr lang="en-US" dirty="0"/>
              <a:t>The fellows’ median ratings for research project skills 9 to 14 increased by 1-point post-workshop. </a:t>
            </a:r>
          </a:p>
          <a:p>
            <a:endParaRPr lang="en-US" dirty="0"/>
          </a:p>
          <a:p>
            <a:r>
              <a:rPr lang="en-US" dirty="0"/>
              <a:t>Knowing how to design a focus group, run a focus group, design a survey, and administer a survey increased 1.5 to 2 points post-workshop. The fellows obtain hands-on experience in designing a survey and conducting a focus group in the modules.  It is not surprising that knowing how to design and run a focus group were two of the lowest confidence items for the fellows, as most have little experience with this research method compared to surveys and interviews. </a:t>
            </a:r>
          </a:p>
          <a:p>
            <a:endParaRPr lang="en-US" dirty="0"/>
          </a:p>
          <a:p>
            <a:r>
              <a:rPr lang="en-US" b="0" dirty="0"/>
              <a:t>The differences in ratings pre-program and midpoint were statistically significant (p &lt; 0.05).</a:t>
            </a:r>
          </a:p>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17</a:t>
            </a:fld>
            <a:endParaRPr lang="en-US"/>
          </a:p>
        </p:txBody>
      </p:sp>
    </p:spTree>
    <p:extLst>
      <p:ext uri="{BB962C8B-B14F-4D97-AF65-F5344CB8AC3E}">
        <p14:creationId xmlns:p14="http://schemas.microsoft.com/office/powerpoint/2010/main" val="937328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163638"/>
            <a:ext cx="5126038" cy="2884487"/>
          </a:xfrm>
        </p:spPr>
      </p:sp>
      <p:sp>
        <p:nvSpPr>
          <p:cNvPr id="3" name="Notes Placeholder 2"/>
          <p:cNvSpPr>
            <a:spLocks noGrp="1"/>
          </p:cNvSpPr>
          <p:nvPr>
            <p:ph type="body" idx="1"/>
          </p:nvPr>
        </p:nvSpPr>
        <p:spPr/>
        <p:txBody>
          <a:bodyPr/>
          <a:lstStyle/>
          <a:p>
            <a:r>
              <a:rPr lang="en-US" dirty="0"/>
              <a:t>The fellows’ median ratings for research project skills 19 to 22 increased by 1-point post-workshop.  Items relating to data analysis – both quantitative and qualitative (Items 23, 24, &amp; 25) – are areas where the fellows had the lowest confidence. The median ratings for the data analysis skills rose 1 to 1.5 points; however, knowing which statistical tests to run was still a lower confidence item (24).  Fellows increased their rating of knowing how to manage data by 2 points.</a:t>
            </a:r>
          </a:p>
          <a:p>
            <a:endParaRPr lang="en-US" dirty="0"/>
          </a:p>
          <a:p>
            <a:r>
              <a:rPr lang="en-US" dirty="0"/>
              <a:t>The differences in ratings pre- and post-workshop were statistically significant (p &lt; 0.05).</a:t>
            </a:r>
          </a:p>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18</a:t>
            </a:fld>
            <a:endParaRPr lang="en-US"/>
          </a:p>
        </p:txBody>
      </p:sp>
    </p:spTree>
    <p:extLst>
      <p:ext uri="{BB962C8B-B14F-4D97-AF65-F5344CB8AC3E}">
        <p14:creationId xmlns:p14="http://schemas.microsoft.com/office/powerpoint/2010/main" val="2514922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1163638"/>
            <a:ext cx="4983162" cy="2803525"/>
          </a:xfrm>
        </p:spPr>
      </p:sp>
      <p:sp>
        <p:nvSpPr>
          <p:cNvPr id="3" name="Notes Placeholder 2"/>
          <p:cNvSpPr>
            <a:spLocks noGrp="1"/>
          </p:cNvSpPr>
          <p:nvPr>
            <p:ph type="body" idx="1"/>
          </p:nvPr>
        </p:nvSpPr>
        <p:spPr/>
        <p:txBody>
          <a:bodyPr/>
          <a:lstStyle/>
          <a:p>
            <a:r>
              <a:rPr lang="en-US" dirty="0"/>
              <a:t>Items relating to reporting results and the impact of research are areas where fellows increased their research confidence from 1 to 2 points.  The fellows obtained hands-on experience in writing structured abstracts for their culminating experience as part of the RTI, which may account for why their confidence rose by 2 points in this area.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differences in ratings pre- and post-workshop were statistically significant (p &lt; 0.05).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t>
            </a:r>
          </a:p>
          <a:p>
            <a:r>
              <a:rPr lang="en-US" b="1" dirty="0"/>
              <a:t>29 out of 34 items assessed had very high significance levels.</a:t>
            </a:r>
          </a:p>
          <a:p>
            <a:endParaRPr lang="en-US" b="1" dirty="0"/>
          </a:p>
          <a:p>
            <a:r>
              <a:rPr lang="en-US" b="1" dirty="0"/>
              <a:t>P-values with &lt;.001 have very low levels and stronger significance.</a:t>
            </a:r>
          </a:p>
        </p:txBody>
      </p:sp>
      <p:sp>
        <p:nvSpPr>
          <p:cNvPr id="4" name="Slide Number Placeholder 3"/>
          <p:cNvSpPr>
            <a:spLocks noGrp="1"/>
          </p:cNvSpPr>
          <p:nvPr>
            <p:ph type="sldNum" sz="quarter" idx="5"/>
          </p:nvPr>
        </p:nvSpPr>
        <p:spPr/>
        <p:txBody>
          <a:bodyPr/>
          <a:lstStyle/>
          <a:p>
            <a:fld id="{28B83925-F481-864B-8FF1-2AFC304706E1}" type="slidenum">
              <a:rPr lang="en-US" smtClean="0"/>
              <a:t>19</a:t>
            </a:fld>
            <a:endParaRPr lang="en-US"/>
          </a:p>
        </p:txBody>
      </p:sp>
    </p:spTree>
    <p:extLst>
      <p:ext uri="{BB962C8B-B14F-4D97-AF65-F5344CB8AC3E}">
        <p14:creationId xmlns:p14="http://schemas.microsoft.com/office/powerpoint/2010/main" val="2755797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1963" y="473075"/>
            <a:ext cx="3556000" cy="2000250"/>
          </a:xfrm>
        </p:spPr>
      </p:sp>
      <p:sp>
        <p:nvSpPr>
          <p:cNvPr id="3" name="Notes Placeholder 2"/>
          <p:cNvSpPr>
            <a:spLocks noGrp="1"/>
          </p:cNvSpPr>
          <p:nvPr>
            <p:ph type="body" idx="1"/>
          </p:nvPr>
        </p:nvSpPr>
        <p:spPr>
          <a:xfrm>
            <a:off x="607863" y="2649676"/>
            <a:ext cx="5604678" cy="6413641"/>
          </a:xfrm>
        </p:spPr>
        <p:txBody>
          <a:bodyPr/>
          <a:lstStyle/>
          <a:p>
            <a:pPr marL="9236" lvl="0" indent="0" defTabSz="932871">
              <a:buFont typeface="Arial" panose="020B0604020202020204" pitchFamily="34" charset="0"/>
              <a:buNone/>
              <a:defRPr/>
            </a:pPr>
            <a:endParaRPr lang="en-US" dirty="0"/>
          </a:p>
          <a:p>
            <a:r>
              <a:rPr lang="en-US" b="0" baseline="0" dirty="0"/>
              <a:t>The RTI program includes: </a:t>
            </a:r>
          </a:p>
          <a:p>
            <a:pPr marL="171450" indent="-171450">
              <a:buFont typeface="Arial" panose="020B0604020202020204" pitchFamily="34" charset="0"/>
              <a:buChar char="•"/>
            </a:pPr>
            <a:r>
              <a:rPr lang="en-US" b="0" baseline="0" dirty="0"/>
              <a:t>pre-foundational work prior to the institute which takes place in the month of May</a:t>
            </a:r>
          </a:p>
          <a:p>
            <a:pPr marL="171450" indent="-171450">
              <a:buFont typeface="Arial" panose="020B0604020202020204" pitchFamily="34" charset="0"/>
              <a:buChar char="•"/>
            </a:pPr>
            <a:r>
              <a:rPr lang="en-US" b="0" baseline="0" dirty="0"/>
              <a:t>9 summer core modules delivered on a weekly basis, June through July after which fellows begin to conduct their research projects</a:t>
            </a:r>
          </a:p>
          <a:p>
            <a:pPr marL="171450" indent="-171450">
              <a:buFont typeface="Arial" panose="020B0604020202020204" pitchFamily="34" charset="0"/>
              <a:buChar char="•"/>
            </a:pPr>
            <a:r>
              <a:rPr lang="en-US" b="0" baseline="0" dirty="0"/>
              <a:t>and 7 additional online modules (one per month) that are taught September through April. </a:t>
            </a:r>
          </a:p>
          <a:p>
            <a:endParaRPr lang="en-US" b="0" baseline="0" dirty="0"/>
          </a:p>
          <a:p>
            <a:r>
              <a:rPr lang="en-US" b="0" baseline="0" dirty="0"/>
              <a:t>Program supports throughout the year include mentoring by faculty mentors and peer coaches, participation in an online community of practice, and a capstone presentation at the MLA annual meeting. </a:t>
            </a:r>
          </a:p>
          <a:p>
            <a:pPr marL="9236" lvl="0" indent="0" defTabSz="932871">
              <a:buFont typeface="Arial" panose="020B0604020202020204" pitchFamily="34" charset="0"/>
              <a:buNone/>
              <a:defRPr/>
            </a:pPr>
            <a:endParaRPr lang="en-US" b="0" baseline="0" dirty="0"/>
          </a:p>
          <a:p>
            <a:pPr marL="9236" marR="0" lvl="0" indent="0" algn="l" defTabSz="93287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a:t>26 librarians and 6 LIS graduate students attended the RTI ‘21 online program, and 26 librarians and 8 graduate students are attending RTI ‘22. </a:t>
            </a:r>
          </a:p>
          <a:p>
            <a:pPr marL="9236" lvl="0" indent="0" defTabSz="932871">
              <a:buFont typeface="Arial" panose="020B0604020202020204" pitchFamily="34" charset="0"/>
              <a:buNone/>
              <a:defRPr/>
            </a:pPr>
            <a:endParaRPr lang="en-US" b="0" baseline="0" dirty="0"/>
          </a:p>
          <a:p>
            <a:pPr marL="9236" lvl="0" indent="0" defTabSz="932871">
              <a:buFont typeface="Arial" panose="020B0604020202020204" pitchFamily="34" charset="0"/>
              <a:buNone/>
              <a:defRPr/>
            </a:pPr>
            <a:r>
              <a:rPr lang="en-US" b="0" baseline="0" dirty="0"/>
              <a:t>Note that the RTI was designed by a group of LIS professionals and faculty researchers in the health sciences. The RTI instruction is delivered entirely by librarians and LIS faculty – 7 faculty experts and 5 peer coaches.</a:t>
            </a:r>
          </a:p>
          <a:p>
            <a:pPr marL="9236" lvl="0" indent="0" defTabSz="932871">
              <a:buFont typeface="Arial" panose="020B0604020202020204" pitchFamily="34" charset="0"/>
              <a:buNone/>
              <a:defRPr/>
            </a:pPr>
            <a:endParaRPr lang="en-US" b="0" baseline="0" dirty="0"/>
          </a:p>
          <a:p>
            <a:pPr marL="9236" lvl="0" indent="0" defTabSz="932871">
              <a:buFont typeface="Arial" panose="020B0604020202020204" pitchFamily="34" charset="0"/>
              <a:buNone/>
              <a:defRPr/>
            </a:pPr>
            <a:r>
              <a:rPr lang="en-US" b="0" baseline="0" dirty="0"/>
              <a:t>The RTI is unique to the profession of librarianship (first LIS research fellowship program offered in U.S).</a:t>
            </a:r>
          </a:p>
          <a:p>
            <a:pPr marL="180686" lvl="0" indent="-171450" defTabSz="932871">
              <a:buFont typeface="Arial" panose="020B0604020202020204" pitchFamily="34" charset="0"/>
              <a:buChar char="•"/>
              <a:defRPr/>
            </a:pPr>
            <a:endParaRPr lang="en-US" b="0" baseline="0" dirty="0"/>
          </a:p>
          <a:p>
            <a:pPr marL="180686" lvl="0" indent="-171450" defTabSz="932871">
              <a:buFont typeface="Arial" panose="020B0604020202020204" pitchFamily="34" charset="0"/>
              <a:buChar char="•"/>
              <a:defRPr/>
            </a:pPr>
            <a:r>
              <a:rPr lang="en-US" b="0" baseline="0" dirty="0"/>
              <a:t>Between 2018 and 2022 the RTI received national recognition through two 3-year grants from the Institute of Museum and Library Services (IMLS), underscoring RTI’s broad impact and significance.</a:t>
            </a:r>
          </a:p>
          <a:p>
            <a:pPr marL="180686" lvl="0" indent="-171450" defTabSz="932871">
              <a:buFont typeface="Arial" panose="020B0604020202020204" pitchFamily="34" charset="0"/>
              <a:buChar char="•"/>
              <a:defRPr/>
            </a:pPr>
            <a:endParaRPr lang="en-US" b="0" baseline="0" dirty="0"/>
          </a:p>
          <a:p>
            <a:pPr marL="180686" lvl="0" indent="-171450" defTabSz="932871">
              <a:buFont typeface="Arial" panose="020B0604020202020204" pitchFamily="34" charset="0"/>
              <a:buChar char="•"/>
              <a:defRPr/>
            </a:pPr>
            <a:r>
              <a:rPr lang="en-US" b="0" baseline="0" dirty="0"/>
              <a:t>RTI is supported by academic partnerships with the University of North Texas and Emporia State University, which offer unique opportunities to draw from the respective strengths and expertise of both the RTI community and academic institutions.</a:t>
            </a:r>
          </a:p>
          <a:p>
            <a:pPr marL="180686" lvl="0" indent="-171450" defTabSz="932871">
              <a:buFont typeface="Arial" panose="020B0604020202020204" pitchFamily="34" charset="0"/>
              <a:buChar char="•"/>
              <a:defRPr/>
            </a:pPr>
            <a:endParaRPr lang="en-US" b="0" baseline="0" dirty="0"/>
          </a:p>
          <a:p>
            <a:pPr marL="180686" lvl="0" indent="-171450" defTabSz="932871">
              <a:buFont typeface="Arial" panose="020B0604020202020204" pitchFamily="34" charset="0"/>
              <a:buChar char="•"/>
              <a:defRPr/>
            </a:pPr>
            <a:r>
              <a:rPr lang="en-US" b="0" baseline="0" dirty="0"/>
              <a:t>Our RTI program models and promotes high-quality research education and capacity building for LIS continuing education AND formal LIS graduate-level programs.</a:t>
            </a:r>
            <a:endParaRPr lang="en-US" b="0" dirty="0"/>
          </a:p>
          <a:p>
            <a:pPr marL="0" indent="0" defTabSz="932871">
              <a:buFont typeface="Arial" panose="020B0604020202020204" pitchFamily="34" charset="0"/>
              <a:buNone/>
              <a:defRPr/>
            </a:pPr>
            <a:endParaRPr lang="en-US" b="0" dirty="0"/>
          </a:p>
          <a:p>
            <a:pPr defTabSz="932871">
              <a:defRPr/>
            </a:pPr>
            <a:r>
              <a:rPr lang="en-US" b="0" dirty="0"/>
              <a:t>  </a:t>
            </a:r>
          </a:p>
        </p:txBody>
      </p:sp>
      <p:sp>
        <p:nvSpPr>
          <p:cNvPr id="4" name="Slide Number Placeholder 3"/>
          <p:cNvSpPr>
            <a:spLocks noGrp="1"/>
          </p:cNvSpPr>
          <p:nvPr>
            <p:ph type="sldNum" sz="quarter" idx="10"/>
          </p:nvPr>
        </p:nvSpPr>
        <p:spPr/>
        <p:txBody>
          <a:bodyPr/>
          <a:lstStyle/>
          <a:p>
            <a:fld id="{28B83925-F481-864B-8FF1-2AFC304706E1}" type="slidenum">
              <a:rPr lang="en-US" smtClean="0"/>
              <a:t>2</a:t>
            </a:fld>
            <a:endParaRPr lang="en-US"/>
          </a:p>
        </p:txBody>
      </p:sp>
    </p:spTree>
    <p:extLst>
      <p:ext uri="{BB962C8B-B14F-4D97-AF65-F5344CB8AC3E}">
        <p14:creationId xmlns:p14="http://schemas.microsoft.com/office/powerpoint/2010/main" val="2898913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1238" y="1163638"/>
            <a:ext cx="4995862" cy="2809875"/>
          </a:xfrm>
        </p:spPr>
      </p:sp>
      <p:sp>
        <p:nvSpPr>
          <p:cNvPr id="3" name="Notes Placeholder 2"/>
          <p:cNvSpPr>
            <a:spLocks noGrp="1"/>
          </p:cNvSpPr>
          <p:nvPr>
            <p:ph type="body" idx="1"/>
          </p:nvPr>
        </p:nvSpPr>
        <p:spPr/>
        <p:txBody>
          <a:bodyPr/>
          <a:lstStyle/>
          <a:p>
            <a:endParaRPr lang="en-US" dirty="0"/>
          </a:p>
          <a:p>
            <a:r>
              <a:rPr lang="en-US" b="1" dirty="0"/>
              <a:t>The same research confidence scale and test were used for the 2022 cohort to assess confidence levels between pre- and midpoint time points in the program.</a:t>
            </a:r>
          </a:p>
          <a:p>
            <a:endParaRPr lang="en-US" b="1" dirty="0"/>
          </a:p>
          <a:p>
            <a:r>
              <a:rPr lang="en-US" b="0" dirty="0"/>
              <a:t>To save time I have placed the 2022 confidence results on the RTI website, RTI Assessment Findings page. URL is on the slide.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For every item on the assessment, the midpoint research confidence was significantly higher than the pre-program research confidence – same excellent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33 out of 34 items had very high significance levels </a:t>
            </a:r>
            <a:r>
              <a:rPr lang="en-US" sz="1200" dirty="0"/>
              <a:t>(compared to 2021 – 29/34).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28B83925-F481-864B-8FF1-2AFC304706E1}" type="slidenum">
              <a:rPr lang="en-US" smtClean="0"/>
              <a:t>20</a:t>
            </a:fld>
            <a:endParaRPr lang="en-US"/>
          </a:p>
        </p:txBody>
      </p:sp>
    </p:spTree>
    <p:extLst>
      <p:ext uri="{BB962C8B-B14F-4D97-AF65-F5344CB8AC3E}">
        <p14:creationId xmlns:p14="http://schemas.microsoft.com/office/powerpoint/2010/main" val="3736565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1038225"/>
            <a:ext cx="4875212" cy="2743200"/>
          </a:xfrm>
        </p:spPr>
      </p:sp>
      <p:sp>
        <p:nvSpPr>
          <p:cNvPr id="3" name="Notes Placeholder 2"/>
          <p:cNvSpPr>
            <a:spLocks noGrp="1"/>
          </p:cNvSpPr>
          <p:nvPr>
            <p:ph type="body" idx="1"/>
          </p:nvPr>
        </p:nvSpPr>
        <p:spPr/>
        <p:txBody>
          <a:bodyPr/>
          <a:lstStyle/>
          <a:p>
            <a:r>
              <a:rPr lang="en-US" b="1" dirty="0"/>
              <a:t>I also want to briefly share our data related to the research confidence of 2021 measured one-year later after the completion of the summer core modules.</a:t>
            </a:r>
          </a:p>
          <a:p>
            <a:endParaRPr lang="en-US" dirty="0"/>
          </a:p>
          <a:p>
            <a:r>
              <a:rPr lang="en-US" dirty="0"/>
              <a:t>The pre-, midpoint, and one-year-later assessment instruments were all based on the Librarian Research Confidence Scale by Brancolini &amp; Kennedy.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We used the Friedman Test to measure the research confidence levels at 3-points in the RTI learning process (pre-, post-summer core modules, and one-year-later).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21</a:t>
            </a:fld>
            <a:endParaRPr lang="en-US"/>
          </a:p>
        </p:txBody>
      </p:sp>
    </p:spTree>
    <p:extLst>
      <p:ext uri="{BB962C8B-B14F-4D97-AF65-F5344CB8AC3E}">
        <p14:creationId xmlns:p14="http://schemas.microsoft.com/office/powerpoint/2010/main" val="3736565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1016000"/>
            <a:ext cx="4914900" cy="2765425"/>
          </a:xfrm>
        </p:spPr>
      </p:sp>
      <p:sp>
        <p:nvSpPr>
          <p:cNvPr id="3" name="Notes Placeholder 2"/>
          <p:cNvSpPr>
            <a:spLocks noGrp="1"/>
          </p:cNvSpPr>
          <p:nvPr>
            <p:ph type="body" idx="1"/>
          </p:nvPr>
        </p:nvSpPr>
        <p:spPr/>
        <p:txBody>
          <a:bodyPr/>
          <a:lstStyle/>
          <a:p>
            <a:endParaRPr lang="en-US" dirty="0"/>
          </a:p>
          <a:p>
            <a:r>
              <a:rPr lang="en-US" b="1" dirty="0"/>
              <a:t>Here is a summary of the results</a:t>
            </a:r>
            <a:r>
              <a:rPr lang="en-US" b="0" dirty="0"/>
              <a:t>. To save time I have placed the 2021 confidence results one-year-later on the RTI website, RTI Assessment Findings page. URL is on the slide.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response rate for the one-year-later data was 85%.</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For every measured item, one-year-later research confidence levels of 2021 participants were significantly higher than the pre-program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All 34 items had very high significance levels.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28B83925-F481-864B-8FF1-2AFC304706E1}" type="slidenum">
              <a:rPr lang="en-US" smtClean="0"/>
              <a:t>22</a:t>
            </a:fld>
            <a:endParaRPr lang="en-US"/>
          </a:p>
        </p:txBody>
      </p:sp>
    </p:spTree>
    <p:extLst>
      <p:ext uri="{BB962C8B-B14F-4D97-AF65-F5344CB8AC3E}">
        <p14:creationId xmlns:p14="http://schemas.microsoft.com/office/powerpoint/2010/main" val="1469108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0" y="1163638"/>
            <a:ext cx="4654550" cy="2617787"/>
          </a:xfrm>
        </p:spPr>
      </p:sp>
      <p:sp>
        <p:nvSpPr>
          <p:cNvPr id="3" name="Notes Placeholder 2"/>
          <p:cNvSpPr>
            <a:spLocks noGrp="1"/>
          </p:cNvSpPr>
          <p:nvPr>
            <p:ph type="body" idx="1"/>
          </p:nvPr>
        </p:nvSpPr>
        <p:spPr/>
        <p:txBody>
          <a:bodyPr/>
          <a:lstStyle/>
          <a:p>
            <a:r>
              <a:rPr lang="en-US" b="1" dirty="0"/>
              <a:t>Research confidence data was supplemented by program and learning outcome data that was collected from the summer and end-of-program surveys </a:t>
            </a:r>
            <a:r>
              <a:rPr lang="en-US" dirty="0"/>
              <a:t>to evaluate participants’ perceptions program effectiveness and their learning performance.</a:t>
            </a:r>
          </a:p>
          <a:p>
            <a:endParaRPr lang="en-US" dirty="0"/>
          </a:p>
          <a:p>
            <a:r>
              <a:rPr lang="en-US" sz="1200" dirty="0">
                <a:effectLst/>
                <a:latin typeface="Times New Roman" panose="02020603050405020304" pitchFamily="18" charset="0"/>
                <a:ea typeface="Times New Roman" panose="02020603050405020304" pitchFamily="18" charset="0"/>
                <a:cs typeface="Calibri" panose="020F0502020204030204" pitchFamily="34" charset="0"/>
              </a:rPr>
              <a:t>The summer and end-of-program surveys were disseminated to each cohort after the participants completed the summer core modules (M1-9) and at the end of the year-long program. </a:t>
            </a:r>
          </a:p>
          <a:p>
            <a:endParaRPr lang="en-US" sz="1200" dirty="0">
              <a:effectLst/>
              <a:latin typeface="Times New Roman" panose="02020603050405020304" pitchFamily="18" charset="0"/>
              <a:cs typeface="Calibri" panose="020F0502020204030204" pitchFamily="34" charset="0"/>
            </a:endParaRPr>
          </a:p>
          <a:p>
            <a:r>
              <a:rPr lang="en-US" sz="1200" b="0" dirty="0">
                <a:effectLst/>
                <a:latin typeface="Times New Roman" panose="02020603050405020304" pitchFamily="18" charset="0"/>
                <a:cs typeface="Calibri" panose="020F0502020204030204" pitchFamily="34" charset="0"/>
              </a:rPr>
              <a:t>This assessment uses four overall program effectiveness statements from the summer survey and four learning performance statements from the end-of-program survey. The </a:t>
            </a:r>
            <a:r>
              <a:rPr lang="en-US" sz="1200" dirty="0">
                <a:effectLst/>
                <a:latin typeface="Times New Roman" panose="02020603050405020304" pitchFamily="18" charset="0"/>
                <a:cs typeface="Calibri" panose="020F0502020204030204" pitchFamily="34" charset="0"/>
              </a:rPr>
              <a:t>four learning statements corresponded to four learning performance statements for funded IMLS Learning Award projects.</a:t>
            </a:r>
          </a:p>
          <a:p>
            <a:endParaRPr lang="en-US" sz="1200" dirty="0">
              <a:effectLst/>
              <a:latin typeface="Times New Roman" panose="02020603050405020304" pitchFamily="18" charset="0"/>
              <a:cs typeface="Calibri" panose="020F0502020204030204" pitchFamily="34" charset="0"/>
            </a:endParaRPr>
          </a:p>
          <a:p>
            <a:r>
              <a:rPr lang="en-US" sz="1200" dirty="0">
                <a:effectLst/>
                <a:latin typeface="Times New Roman" panose="02020603050405020304" pitchFamily="18" charset="0"/>
                <a:cs typeface="Calibri" panose="020F0502020204030204" pitchFamily="34" charset="0"/>
              </a:rPr>
              <a:t>Quality indicators for both surveys were a concurrence percentage of 80% or higher and a mean value of 4.0 or higher for all survey items.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23</a:t>
            </a:fld>
            <a:endParaRPr lang="en-US"/>
          </a:p>
        </p:txBody>
      </p:sp>
    </p:spTree>
    <p:extLst>
      <p:ext uri="{BB962C8B-B14F-4D97-AF65-F5344CB8AC3E}">
        <p14:creationId xmlns:p14="http://schemas.microsoft.com/office/powerpoint/2010/main" val="236632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168275"/>
            <a:ext cx="4713288" cy="2651125"/>
          </a:xfrm>
        </p:spPr>
      </p:sp>
      <p:sp>
        <p:nvSpPr>
          <p:cNvPr id="3" name="Notes Placeholder 2"/>
          <p:cNvSpPr>
            <a:spLocks noGrp="1"/>
          </p:cNvSpPr>
          <p:nvPr>
            <p:ph type="body" idx="1"/>
          </p:nvPr>
        </p:nvSpPr>
        <p:spPr>
          <a:xfrm>
            <a:off x="594859" y="2914751"/>
            <a:ext cx="5828620" cy="6391174"/>
          </a:xfrm>
        </p:spPr>
        <p:txBody>
          <a:bodyPr/>
          <a:lstStyle/>
          <a:p>
            <a:r>
              <a:rPr lang="en-US" sz="1400" dirty="0">
                <a:effectLst/>
                <a:cs typeface="Calibri" panose="020F0502020204030204" pitchFamily="34" charset="0"/>
              </a:rPr>
              <a:t>Results:</a:t>
            </a:r>
          </a:p>
          <a:p>
            <a:endParaRPr lang="en-US" sz="1400" dirty="0">
              <a:effectLs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effectLst/>
                <a:ea typeface="Times New Roman" panose="02020603050405020304" pitchFamily="18" charset="0"/>
                <a:cs typeface="Calibri" panose="020F0502020204030204" pitchFamily="34" charset="0"/>
              </a:rPr>
              <a:t>All four key RTI program performance areas</a:t>
            </a:r>
            <a:r>
              <a:rPr lang="en-US" sz="1400" dirty="0">
                <a:effectLst/>
                <a:ea typeface="Times New Roman" panose="02020603050405020304" pitchFamily="18" charset="0"/>
                <a:cs typeface="Calibri" panose="020F0502020204030204" pitchFamily="34" charset="0"/>
              </a:rPr>
              <a:t>, which included participant evaluations of the summer core modules learning experience overall, RTI services and staff, overall curriculum quality, and overall effectiveness of instructors, indicated that participants </a:t>
            </a:r>
            <a:r>
              <a:rPr lang="en-US" sz="1400" b="1" dirty="0">
                <a:effectLst/>
                <a:ea typeface="Times New Roman" panose="02020603050405020304" pitchFamily="18" charset="0"/>
                <a:cs typeface="Calibri" panose="020F0502020204030204" pitchFamily="34" charset="0"/>
              </a:rPr>
              <a:t>had a very high level of agreement regarding these four program areas with the highest mean rating of 5 for each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ea typeface="Times New Roman" panose="02020603050405020304" pitchFamily="18" charset="0"/>
                <a:cs typeface="Calibri" panose="020F0502020204030204" pitchFamily="34" charset="0"/>
              </a:rPr>
              <a:t>In addition</a:t>
            </a:r>
            <a:r>
              <a:rPr lang="en-US" sz="1400" b="0" dirty="0">
                <a:effectLst/>
                <a:ea typeface="Times New Roman" panose="02020603050405020304" pitchFamily="18" charset="0"/>
                <a:cs typeface="Calibri" panose="020F0502020204030204" pitchFamily="34" charset="0"/>
              </a:rPr>
              <a:t>, almost all participants viewed these program areas as being excellent or good (range 91%-100%; avg 97%). </a:t>
            </a:r>
            <a:endParaRPr lang="en-US" sz="1400" b="0" dirty="0">
              <a:effectLst/>
              <a:ea typeface="Times New Roman" panose="02020603050405020304" pitchFamily="18" charset="0"/>
            </a:endParaRPr>
          </a:p>
          <a:p>
            <a:endParaRPr lang="en-US" sz="1400" b="0" dirty="0"/>
          </a:p>
          <a:p>
            <a:r>
              <a:rPr lang="en-US" sz="1400" b="1" dirty="0">
                <a:effectLst/>
                <a:ea typeface="Times New Roman" panose="02020603050405020304" pitchFamily="18" charset="0"/>
                <a:cs typeface="Calibri" panose="020F0502020204030204" pitchFamily="34" charset="0"/>
              </a:rPr>
              <a:t>Likewise, all learning outcome measures </a:t>
            </a:r>
            <a:r>
              <a:rPr lang="en-US" sz="1400" dirty="0">
                <a:effectLst/>
                <a:ea typeface="Times New Roman" panose="02020603050405020304" pitchFamily="18" charset="0"/>
                <a:cs typeface="Calibri" panose="020F0502020204030204" pitchFamily="34" charset="0"/>
              </a:rPr>
              <a:t>consisting of four statements about the extent to which the program increased participants’ interest in research, their understanding of research, and whether they were confident in applying what they learned and their ability to do research, </a:t>
            </a:r>
            <a:r>
              <a:rPr lang="en-US" sz="1400" b="1" dirty="0">
                <a:effectLst/>
                <a:ea typeface="Times New Roman" panose="02020603050405020304" pitchFamily="18" charset="0"/>
                <a:cs typeface="Calibri" panose="020F0502020204030204" pitchFamily="34" charset="0"/>
              </a:rPr>
              <a:t>had high median ratings of 5 (participants strongly agreed).</a:t>
            </a:r>
          </a:p>
          <a:p>
            <a:endParaRPr lang="en-US" sz="1400" dirty="0">
              <a:effectLst/>
              <a:cs typeface="Calibri" panose="020F0502020204030204" pitchFamily="34" charset="0"/>
            </a:endParaRPr>
          </a:p>
          <a:p>
            <a:r>
              <a:rPr lang="en-US" sz="1400" b="1" dirty="0">
                <a:effectLst/>
                <a:cs typeface="Calibri" panose="020F0502020204030204" pitchFamily="34" charset="0"/>
              </a:rPr>
              <a:t>The results of these two program performance surveys strongly support our research confidence results. </a:t>
            </a:r>
            <a:endParaRPr lang="en-US" sz="1400" b="1" dirty="0"/>
          </a:p>
        </p:txBody>
      </p:sp>
      <p:sp>
        <p:nvSpPr>
          <p:cNvPr id="4" name="Slide Number Placeholder 3"/>
          <p:cNvSpPr>
            <a:spLocks noGrp="1"/>
          </p:cNvSpPr>
          <p:nvPr>
            <p:ph type="sldNum" sz="quarter" idx="5"/>
          </p:nvPr>
        </p:nvSpPr>
        <p:spPr/>
        <p:txBody>
          <a:bodyPr/>
          <a:lstStyle/>
          <a:p>
            <a:fld id="{28B83925-F481-864B-8FF1-2AFC304706E1}" type="slidenum">
              <a:rPr lang="en-US" smtClean="0"/>
              <a:t>24</a:t>
            </a:fld>
            <a:endParaRPr lang="en-US"/>
          </a:p>
        </p:txBody>
      </p:sp>
    </p:spTree>
    <p:extLst>
      <p:ext uri="{BB962C8B-B14F-4D97-AF65-F5344CB8AC3E}">
        <p14:creationId xmlns:p14="http://schemas.microsoft.com/office/powerpoint/2010/main" val="1912304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9025" y="595313"/>
            <a:ext cx="4841875" cy="2724150"/>
          </a:xfrm>
        </p:spPr>
      </p:sp>
      <p:sp>
        <p:nvSpPr>
          <p:cNvPr id="3" name="Notes Placeholder 2"/>
          <p:cNvSpPr>
            <a:spLocks noGrp="1"/>
          </p:cNvSpPr>
          <p:nvPr>
            <p:ph type="body" idx="1"/>
          </p:nvPr>
        </p:nvSpPr>
        <p:spPr>
          <a:xfrm>
            <a:off x="701992" y="3996562"/>
            <a:ext cx="5615940" cy="3664208"/>
          </a:xfrm>
        </p:spPr>
        <p:txBody>
          <a:bodyPr/>
          <a:lstStyle/>
          <a:p>
            <a:r>
              <a:rPr lang="en-US" b="1" dirty="0"/>
              <a:t>This slide presents the progress that our 2021 participants have made on their research projects.</a:t>
            </a:r>
          </a:p>
          <a:p>
            <a:endParaRPr lang="en-US" b="1" dirty="0"/>
          </a:p>
          <a:p>
            <a:r>
              <a:rPr lang="en-US" b="0" dirty="0"/>
              <a:t>The quarterly progress reports submitted by the RTI 2021 fellows were also analyzed to establish their current progress on their project. </a:t>
            </a:r>
          </a:p>
          <a:p>
            <a:endParaRPr lang="en-US" b="1" dirty="0"/>
          </a:p>
          <a:p>
            <a:r>
              <a:rPr lang="en-US" b="1" dirty="0"/>
              <a:t>So far 12 fellows out of 32 (38%) have completed their data analysis and submitted manuscripts to journals.</a:t>
            </a:r>
          </a:p>
          <a:p>
            <a:endParaRPr lang="en-US" b="1" dirty="0"/>
          </a:p>
          <a:p>
            <a:r>
              <a:rPr lang="en-US" b="1" dirty="0"/>
              <a:t>11 out of 32 (34%) have completed IRB approvals and are currently collecting data on their project.</a:t>
            </a:r>
          </a:p>
          <a:p>
            <a:endParaRPr lang="en-US" b="1" dirty="0"/>
          </a:p>
          <a:p>
            <a:r>
              <a:rPr lang="en-US" b="1" dirty="0"/>
              <a:t>We were very pleased to see that almost all of the 2021 fellows made poster presentations at MLA 2022.</a:t>
            </a:r>
          </a:p>
          <a:p>
            <a:r>
              <a:rPr lang="en-US" dirty="0"/>
              <a:t>--------------</a:t>
            </a:r>
          </a:p>
          <a:p>
            <a:r>
              <a:rPr lang="en-US" b="1" dirty="0"/>
              <a:t>To date RTI Fellows have published 25 articles about their research projects in peer reviewed journals – these are primarily from 2018-2020 fellows. More publications will appear over time since as you know it takes a while to complete a research project, develop a manuscript, and have it published (almost two years). </a:t>
            </a:r>
          </a:p>
          <a:p>
            <a:endParaRPr lang="en-US" b="1"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25</a:t>
            </a:fld>
            <a:endParaRPr lang="en-US"/>
          </a:p>
        </p:txBody>
      </p:sp>
    </p:spTree>
    <p:extLst>
      <p:ext uri="{BB962C8B-B14F-4D97-AF65-F5344CB8AC3E}">
        <p14:creationId xmlns:p14="http://schemas.microsoft.com/office/powerpoint/2010/main" val="3051786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1016000"/>
            <a:ext cx="5113338" cy="2876550"/>
          </a:xfrm>
        </p:spPr>
      </p:sp>
      <p:sp>
        <p:nvSpPr>
          <p:cNvPr id="3" name="Notes Placeholder 2"/>
          <p:cNvSpPr>
            <a:spLocks noGrp="1"/>
          </p:cNvSpPr>
          <p:nvPr>
            <p:ph type="body" idx="1"/>
          </p:nvPr>
        </p:nvSpPr>
        <p:spPr>
          <a:xfrm>
            <a:off x="679623" y="4206627"/>
            <a:ext cx="5955956" cy="4529599"/>
          </a:xfrm>
        </p:spPr>
        <p:txBody>
          <a:bodyPr/>
          <a:lstStyle/>
          <a:p>
            <a:endParaRPr lang="en-US" baseline="0" dirty="0"/>
          </a:p>
          <a:p>
            <a:r>
              <a:rPr lang="en-US" sz="1400" b="1" dirty="0">
                <a:effectLst/>
                <a:latin typeface="+mn-lt"/>
                <a:ea typeface="Calibri" panose="020F0502020204030204" pitchFamily="34" charset="0"/>
              </a:rPr>
              <a:t>Lastly, we want to share our data regarding 2021 fellows’ perceptions of program impacts.</a:t>
            </a:r>
          </a:p>
          <a:p>
            <a:endParaRPr lang="en-US" sz="1400" dirty="0">
              <a:effectLst/>
              <a:latin typeface="+mn-lt"/>
              <a:ea typeface="Calibri" panose="020F0502020204030204" pitchFamily="34" charset="0"/>
            </a:endParaRPr>
          </a:p>
          <a:p>
            <a:r>
              <a:rPr lang="en-US" sz="1400" dirty="0">
                <a:effectLst/>
                <a:latin typeface="+mn-lt"/>
                <a:ea typeface="Calibri" panose="020F0502020204030204" pitchFamily="34" charset="0"/>
              </a:rPr>
              <a:t>at we collected </a:t>
            </a:r>
            <a:r>
              <a:rPr lang="en-US" sz="1400" dirty="0" err="1">
                <a:effectLst/>
                <a:latin typeface="+mn-lt"/>
                <a:ea typeface="Calibri" panose="020F0502020204030204" pitchFamily="34" charset="0"/>
              </a:rPr>
              <a:t>dateAdditional</a:t>
            </a:r>
            <a:r>
              <a:rPr lang="en-US" sz="1400" dirty="0">
                <a:effectLst/>
                <a:latin typeface="+mn-lt"/>
                <a:ea typeface="Calibri" panose="020F0502020204030204" pitchFamily="34" charset="0"/>
              </a:rPr>
              <a:t> analyses were conducted of four quarterly progress reports that were provided by each fellow in the 2021 cohort. These reports were collected in Oct, Jan, April and Jun during the Institute year.</a:t>
            </a:r>
          </a:p>
          <a:p>
            <a:endParaRPr lang="en-US" sz="1400" dirty="0">
              <a:effectLst/>
              <a:latin typeface="+mn-lt"/>
              <a:ea typeface="Calibri" panose="020F0502020204030204" pitchFamily="34" charset="0"/>
            </a:endParaRPr>
          </a:p>
          <a:p>
            <a:r>
              <a:rPr lang="en-US" sz="1400" b="1" dirty="0">
                <a:effectLst/>
                <a:latin typeface="+mn-lt"/>
                <a:ea typeface="Calibri" panose="020F0502020204030204" pitchFamily="34" charset="0"/>
              </a:rPr>
              <a:t>Open-ended responses to a question on their quarterly reports were analyzed by content analysis.</a:t>
            </a:r>
          </a:p>
          <a:p>
            <a:endParaRPr lang="en-US" sz="14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mn-lt"/>
                <a:ea typeface="Calibri" panose="020F0502020204030204" pitchFamily="34" charset="0"/>
              </a:rPr>
              <a:t>Question was: “</a:t>
            </a:r>
            <a:r>
              <a:rPr lang="en-US" sz="1400" dirty="0">
                <a:effectLst/>
                <a:latin typeface="+mn-lt"/>
                <a:ea typeface="MS Mincho" panose="02020609040205080304" pitchFamily="49" charset="-128"/>
              </a:rPr>
              <a:t>Describe ways in which your RTI research training and project have had an impact on your institution. Please include your research related activities during this period, such as sharing the RTI experience with others, research instruction, research collaborations, and/or other institutional impacts.”</a:t>
            </a:r>
          </a:p>
          <a:p>
            <a:endParaRPr lang="en-US" sz="1400" dirty="0">
              <a:effectLst/>
              <a:latin typeface="+mn-lt"/>
              <a:ea typeface="MS Mincho" panose="02020609040205080304" pitchFamily="49" charset="-128"/>
            </a:endParaRPr>
          </a:p>
          <a:p>
            <a:r>
              <a:rPr lang="en-US" sz="1400" dirty="0">
                <a:effectLst/>
                <a:latin typeface="+mn-lt"/>
                <a:ea typeface="Calibri" panose="020F0502020204030204" pitchFamily="34" charset="0"/>
              </a:rPr>
              <a:t>Two authors independently coded concepts in these self-reports about impacts and resolved discrepancies through discussion.</a:t>
            </a:r>
            <a:r>
              <a:rPr lang="en-US" sz="1400" i="1" dirty="0">
                <a:effectLst/>
                <a:highlight>
                  <a:srgbClr val="FFFF00"/>
                </a:highlight>
                <a:latin typeface="+mn-lt"/>
                <a:ea typeface="Calibri" panose="020F0502020204030204" pitchFamily="34" charset="0"/>
              </a:rPr>
              <a:t> </a:t>
            </a:r>
            <a:endParaRPr lang="en-US" sz="1400" dirty="0">
              <a:latin typeface="+mn-lt"/>
            </a:endParaRP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26</a:t>
            </a:fld>
            <a:endParaRPr lang="en-US"/>
          </a:p>
        </p:txBody>
      </p:sp>
    </p:spTree>
    <p:extLst>
      <p:ext uri="{BB962C8B-B14F-4D97-AF65-F5344CB8AC3E}">
        <p14:creationId xmlns:p14="http://schemas.microsoft.com/office/powerpoint/2010/main" val="640856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508000"/>
            <a:ext cx="4532312" cy="2549525"/>
          </a:xfrm>
        </p:spPr>
      </p:sp>
      <p:sp>
        <p:nvSpPr>
          <p:cNvPr id="3" name="Notes Placeholder 2"/>
          <p:cNvSpPr>
            <a:spLocks noGrp="1"/>
          </p:cNvSpPr>
          <p:nvPr>
            <p:ph type="body" idx="1"/>
          </p:nvPr>
        </p:nvSpPr>
        <p:spPr>
          <a:xfrm>
            <a:off x="728520" y="3588790"/>
            <a:ext cx="5562883" cy="4084756"/>
          </a:xfrm>
        </p:spPr>
        <p:txBody>
          <a:bodyPr/>
          <a:lstStyle/>
          <a:p>
            <a:r>
              <a:rPr lang="en-US" dirty="0"/>
              <a:t>Here are results</a:t>
            </a:r>
          </a:p>
          <a:p>
            <a:endParaRPr lang="en-US" dirty="0"/>
          </a:p>
          <a:p>
            <a:pPr marL="174913" indent="-174913" defTabSz="932871">
              <a:buFont typeface="Arial" panose="020B0604020202020204" pitchFamily="34" charset="0"/>
              <a:buChar char="•"/>
              <a:defRPr/>
            </a:pPr>
            <a:r>
              <a:rPr lang="en-US" b="1" dirty="0"/>
              <a:t>The most mentioned impact of the RTI program is the fellows increased confidence – which further corroborates the research confidence data and provides strong evidence that the RTI successfully improved the research self-efficacy of the fellows. </a:t>
            </a:r>
          </a:p>
          <a:p>
            <a:pPr marL="174913" indent="-174913" defTabSz="932871">
              <a:buFont typeface="Arial" panose="020B0604020202020204" pitchFamily="34" charset="0"/>
              <a:buChar char="•"/>
              <a:defRPr/>
            </a:pPr>
            <a:endParaRPr lang="en-US" dirty="0"/>
          </a:p>
          <a:p>
            <a:pPr marL="174913" indent="-174913" defTabSz="932871">
              <a:buFont typeface="Arial" panose="020B0604020202020204" pitchFamily="34" charset="0"/>
              <a:buChar char="•"/>
              <a:defRPr/>
            </a:pPr>
            <a:r>
              <a:rPr lang="en-US" b="1" dirty="0"/>
              <a:t>Other frequently mentioned impacts include fellows’ sharing the RTI experience in informal/formal venues, the program improving or initiating new library services, and forming internal and external research collaborations (“research teams” which they have not done) with other librarians and researchers.</a:t>
            </a:r>
          </a:p>
          <a:p>
            <a:pPr marL="174913" indent="-174913" defTabSz="932871">
              <a:buFont typeface="Arial" panose="020B0604020202020204" pitchFamily="34" charset="0"/>
              <a:buChar char="•"/>
              <a:defRPr/>
            </a:pPr>
            <a:endParaRPr lang="en-US" dirty="0"/>
          </a:p>
          <a:p>
            <a:pPr marL="174913" indent="-174913" defTabSz="932871">
              <a:buFont typeface="Arial" panose="020B0604020202020204" pitchFamily="34" charset="0"/>
              <a:buChar char="•"/>
              <a:defRPr/>
            </a:pPr>
            <a:r>
              <a:rPr lang="en-US" dirty="0"/>
              <a:t>Other common impacts of the program reported by fellows were that they were now capable of guiding and educating users about the research process; gaining a better understanding of the users serviced; gaining the institution’s interest in the study findings; and participating in other research activities.</a:t>
            </a:r>
          </a:p>
          <a:p>
            <a:pPr marL="174913" indent="-174913" defTabSz="932871">
              <a:buFont typeface="Arial" panose="020B0604020202020204" pitchFamily="34" charset="0"/>
              <a:buChar char="•"/>
              <a:defRPr/>
            </a:pPr>
            <a:endParaRPr lang="en-US" dirty="0"/>
          </a:p>
          <a:p>
            <a:pPr marL="174913" indent="-174913" defTabSz="932871">
              <a:buFont typeface="Arial" panose="020B0604020202020204" pitchFamily="34" charset="0"/>
              <a:buChar char="•"/>
              <a:defRPr/>
            </a:pPr>
            <a:r>
              <a:rPr lang="en-US" b="1" dirty="0"/>
              <a:t>These results show there is some qualitative evidence that RTI training positively impacted Fellows’ skills and confidence, enhanced library services and strengthened research capacity of their institutions.</a:t>
            </a:r>
          </a:p>
          <a:p>
            <a:pPr marL="174913" indent="-174913" defTabSz="932871">
              <a:buFont typeface="Arial" panose="020B0604020202020204" pitchFamily="34" charset="0"/>
              <a:buChar char="•"/>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27</a:t>
            </a:fld>
            <a:endParaRPr lang="en-US"/>
          </a:p>
        </p:txBody>
      </p:sp>
    </p:spTree>
    <p:extLst>
      <p:ext uri="{BB962C8B-B14F-4D97-AF65-F5344CB8AC3E}">
        <p14:creationId xmlns:p14="http://schemas.microsoft.com/office/powerpoint/2010/main" val="368664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1938" y="677863"/>
            <a:ext cx="4244975" cy="2389187"/>
          </a:xfrm>
        </p:spPr>
      </p:sp>
      <p:sp>
        <p:nvSpPr>
          <p:cNvPr id="3" name="Notes Placeholder 2"/>
          <p:cNvSpPr>
            <a:spLocks noGrp="1"/>
          </p:cNvSpPr>
          <p:nvPr>
            <p:ph type="body" idx="1"/>
          </p:nvPr>
        </p:nvSpPr>
        <p:spPr>
          <a:xfrm>
            <a:off x="598774" y="3625859"/>
            <a:ext cx="5736939" cy="4768842"/>
          </a:xfrm>
        </p:spPr>
        <p:txBody>
          <a:bodyPr/>
          <a:lstStyle/>
          <a:p>
            <a:pPr algn="l">
              <a:buClr>
                <a:srgbClr val="1A71A6"/>
              </a:buClr>
            </a:pPr>
            <a:r>
              <a:rPr lang="en-US" sz="1400" b="0" dirty="0"/>
              <a:t>So looking at the 2021 results (and some 2022 results), we have evidence that:</a:t>
            </a:r>
          </a:p>
          <a:p>
            <a:pPr marL="342900" indent="-342900" algn="l">
              <a:buClr>
                <a:srgbClr val="1A71A6"/>
              </a:buClr>
              <a:buFont typeface="Arial" panose="020B0604020202020204" pitchFamily="34" charset="0"/>
              <a:buChar char="•"/>
            </a:pPr>
            <a:endParaRPr lang="en-US" sz="1400" b="0" dirty="0"/>
          </a:p>
          <a:p>
            <a:pPr marL="800100" lvl="1" indent="-342900" algn="l">
              <a:buClr>
                <a:srgbClr val="1A71A6"/>
              </a:buClr>
              <a:buFont typeface="Arial" panose="020B0604020202020204" pitchFamily="34" charset="0"/>
              <a:buChar char="•"/>
            </a:pPr>
            <a:r>
              <a:rPr lang="en-US" sz="1400" b="0" dirty="0"/>
              <a:t>The effectiveness of the RTI in successfully preparing confident and competent health science librarian-researchers has been established through various assessments. </a:t>
            </a:r>
          </a:p>
          <a:p>
            <a:pPr marL="800100" lvl="1" indent="-342900" algn="l">
              <a:buClr>
                <a:srgbClr val="1A71A6"/>
              </a:buClr>
              <a:buFont typeface="Arial" panose="020B0604020202020204" pitchFamily="34" charset="0"/>
              <a:buChar char="•"/>
            </a:pPr>
            <a:endParaRPr lang="en-US" sz="1400" b="0" dirty="0"/>
          </a:p>
          <a:p>
            <a:pPr marL="800100" lvl="1" indent="-342900" algn="l">
              <a:buClr>
                <a:srgbClr val="1A71A6"/>
              </a:buClr>
              <a:buFont typeface="Arial" panose="020B0604020202020204" pitchFamily="34" charset="0"/>
              <a:buChar char="•"/>
            </a:pPr>
            <a:r>
              <a:rPr lang="en-US" sz="1400" b="0" dirty="0"/>
              <a:t>We have shown that the RTI was effective at increasing or sustaining the research confidence of fellows after one year of participation. Why this is important is that studies have shown that research confidence or self-efficacy is a predictor of research success.</a:t>
            </a:r>
          </a:p>
          <a:p>
            <a:pPr marL="800100" lvl="1" indent="-342900" algn="l">
              <a:buClr>
                <a:srgbClr val="1A71A6"/>
              </a:buClr>
              <a:buFont typeface="Arial" panose="020B0604020202020204" pitchFamily="34" charset="0"/>
              <a:buChar char="•"/>
            </a:pPr>
            <a:endParaRPr lang="en-US" sz="1400" b="0" dirty="0"/>
          </a:p>
          <a:p>
            <a:pPr marL="800100" lvl="1" indent="-342900" algn="l">
              <a:buClr>
                <a:srgbClr val="1A71A6"/>
              </a:buClr>
              <a:buFont typeface="Arial" panose="020B0604020202020204" pitchFamily="34" charset="0"/>
              <a:buChar char="•"/>
            </a:pPr>
            <a:r>
              <a:rPr lang="en-US" sz="1400" b="0" dirty="0"/>
              <a:t>The majority of 2021 RTI fellows have made significant progress on their research projects, and over one-third are working on article manuscript submissions – further strengthening the health information research knowledge base. </a:t>
            </a:r>
          </a:p>
          <a:p>
            <a:pPr marL="800100" lvl="1" indent="-342900" algn="l">
              <a:buClr>
                <a:srgbClr val="1A71A6"/>
              </a:buClr>
              <a:buFont typeface="Arial" panose="020B0604020202020204" pitchFamily="34" charset="0"/>
              <a:buChar char="•"/>
            </a:pPr>
            <a:endParaRPr lang="en-US" sz="1400" b="0" dirty="0"/>
          </a:p>
          <a:p>
            <a:pPr marL="800100" lvl="1" indent="-342900" algn="l">
              <a:buClr>
                <a:srgbClr val="1A71A6"/>
              </a:buClr>
              <a:buFont typeface="Arial" panose="020B0604020202020204" pitchFamily="34" charset="0"/>
              <a:buChar char="•"/>
            </a:pPr>
            <a:r>
              <a:rPr lang="en-US" sz="1400" b="0" dirty="0"/>
              <a:t>RTI training has positively impacted Fellows’ skills and confidence, research engagement, and their home institutions.</a:t>
            </a:r>
          </a:p>
          <a:p>
            <a:pPr marL="800100" lvl="1" indent="-342900" algn="l">
              <a:buClr>
                <a:srgbClr val="1A71A6"/>
              </a:buClr>
              <a:buFont typeface="Arial" panose="020B0604020202020204" pitchFamily="34" charset="0"/>
              <a:buChar char="•"/>
            </a:pPr>
            <a:endParaRPr lang="en-US" sz="2400"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28</a:t>
            </a:fld>
            <a:endParaRPr lang="en-US"/>
          </a:p>
        </p:txBody>
      </p:sp>
    </p:spTree>
    <p:extLst>
      <p:ext uri="{BB962C8B-B14F-4D97-AF65-F5344CB8AC3E}">
        <p14:creationId xmlns:p14="http://schemas.microsoft.com/office/powerpoint/2010/main" val="3303938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808038"/>
            <a:ext cx="4297362" cy="2417762"/>
          </a:xfrm>
        </p:spPr>
      </p:sp>
      <p:sp>
        <p:nvSpPr>
          <p:cNvPr id="3" name="Notes Placeholder 2"/>
          <p:cNvSpPr>
            <a:spLocks noGrp="1"/>
          </p:cNvSpPr>
          <p:nvPr>
            <p:ph type="body" idx="1"/>
          </p:nvPr>
        </p:nvSpPr>
        <p:spPr/>
        <p:txBody>
          <a:bodyPr/>
          <a:lstStyle/>
          <a:p>
            <a:r>
              <a:rPr lang="en-US" b="1" dirty="0"/>
              <a:t>We want to thank the 2021 class of RTI Fellows for participating </a:t>
            </a:r>
            <a:r>
              <a:rPr lang="en-US" b="1"/>
              <a:t>in these </a:t>
            </a:r>
            <a:r>
              <a:rPr lang="en-US" b="1" dirty="0"/>
              <a:t>assessments!</a:t>
            </a:r>
          </a:p>
          <a:p>
            <a:endParaRPr lang="en-US" dirty="0"/>
          </a:p>
          <a:p>
            <a:r>
              <a:rPr lang="en-US" dirty="0"/>
              <a:t>their engagement and perseverance, and their willingness to share their perspectives, experiences, and ideas for the numerous assessments that we conducted! </a:t>
            </a:r>
          </a:p>
        </p:txBody>
      </p:sp>
      <p:sp>
        <p:nvSpPr>
          <p:cNvPr id="4" name="Slide Number Placeholder 3"/>
          <p:cNvSpPr>
            <a:spLocks noGrp="1"/>
          </p:cNvSpPr>
          <p:nvPr>
            <p:ph type="sldNum" sz="quarter" idx="5"/>
          </p:nvPr>
        </p:nvSpPr>
        <p:spPr/>
        <p:txBody>
          <a:bodyPr/>
          <a:lstStyle/>
          <a:p>
            <a:fld id="{28B83925-F481-864B-8FF1-2AFC304706E1}" type="slidenum">
              <a:rPr lang="en-US" smtClean="0"/>
              <a:t>29</a:t>
            </a:fld>
            <a:endParaRPr lang="en-US"/>
          </a:p>
        </p:txBody>
      </p:sp>
    </p:spTree>
    <p:extLst>
      <p:ext uri="{BB962C8B-B14F-4D97-AF65-F5344CB8AC3E}">
        <p14:creationId xmlns:p14="http://schemas.microsoft.com/office/powerpoint/2010/main" val="258920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3538" y="1163638"/>
            <a:ext cx="4148137" cy="2333625"/>
          </a:xfrm>
        </p:spPr>
      </p:sp>
      <p:sp>
        <p:nvSpPr>
          <p:cNvPr id="3" name="Notes Placeholder 2"/>
          <p:cNvSpPr>
            <a:spLocks noGrp="1"/>
          </p:cNvSpPr>
          <p:nvPr>
            <p:ph type="body" idx="1"/>
          </p:nvPr>
        </p:nvSpPr>
        <p:spPr/>
        <p:txBody>
          <a:bodyPr/>
          <a:lstStyle/>
          <a:p>
            <a:r>
              <a:rPr lang="en-US" b="0" baseline="0" dirty="0"/>
              <a:t>Here is a snapshot of the contents of the online course content, organization, and modules included in the curriculum.</a:t>
            </a:r>
            <a:endParaRPr lang="en-CA" b="0" dirty="0"/>
          </a:p>
        </p:txBody>
      </p:sp>
      <p:sp>
        <p:nvSpPr>
          <p:cNvPr id="4" name="Slide Number Placeholder 3"/>
          <p:cNvSpPr>
            <a:spLocks noGrp="1"/>
          </p:cNvSpPr>
          <p:nvPr>
            <p:ph type="sldNum" sz="quarter" idx="10"/>
          </p:nvPr>
        </p:nvSpPr>
        <p:spPr/>
        <p:txBody>
          <a:bodyPr/>
          <a:lstStyle/>
          <a:p>
            <a:fld id="{28B83925-F481-864B-8FF1-2AFC304706E1}" type="slidenum">
              <a:rPr lang="en-US" smtClean="0"/>
              <a:t>3</a:t>
            </a:fld>
            <a:endParaRPr lang="en-US"/>
          </a:p>
        </p:txBody>
      </p:sp>
    </p:spTree>
    <p:extLst>
      <p:ext uri="{BB962C8B-B14F-4D97-AF65-F5344CB8AC3E}">
        <p14:creationId xmlns:p14="http://schemas.microsoft.com/office/powerpoint/2010/main" val="4155552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0638" y="935038"/>
            <a:ext cx="4437062" cy="2495550"/>
          </a:xfrm>
        </p:spPr>
      </p:sp>
      <p:sp>
        <p:nvSpPr>
          <p:cNvPr id="3" name="Notes Placeholder 2"/>
          <p:cNvSpPr>
            <a:spLocks noGrp="1"/>
          </p:cNvSpPr>
          <p:nvPr>
            <p:ph type="body" idx="1"/>
          </p:nvPr>
        </p:nvSpPr>
        <p:spPr/>
        <p:txBody>
          <a:bodyPr/>
          <a:lstStyle/>
          <a:p>
            <a:r>
              <a:rPr lang="en-US" b="0" dirty="0"/>
              <a:t>The RTI website is the central place where we highlight the work of the Institute and the research activities of the Fellows.</a:t>
            </a:r>
          </a:p>
          <a:p>
            <a:endParaRPr lang="en-US" b="0" dirty="0"/>
          </a:p>
          <a:p>
            <a:r>
              <a:rPr lang="en-US" b="0" dirty="0"/>
              <a:t>More detailed information about the data I presented today will be on RTI Dissemination and Impact page.</a:t>
            </a:r>
          </a:p>
          <a:p>
            <a:endParaRPr lang="en-US" b="0" dirty="0"/>
          </a:p>
          <a:p>
            <a:r>
              <a:rPr lang="en-US" b="0" dirty="0"/>
              <a:t>Questions?</a:t>
            </a:r>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30</a:t>
            </a:fld>
            <a:endParaRPr lang="en-US"/>
          </a:p>
        </p:txBody>
      </p:sp>
    </p:spTree>
    <p:extLst>
      <p:ext uri="{BB962C8B-B14F-4D97-AF65-F5344CB8AC3E}">
        <p14:creationId xmlns:p14="http://schemas.microsoft.com/office/powerpoint/2010/main" val="3423368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4138" y="1163638"/>
            <a:ext cx="4310062" cy="2424112"/>
          </a:xfrm>
        </p:spPr>
      </p:sp>
      <p:sp>
        <p:nvSpPr>
          <p:cNvPr id="3" name="Notes Placeholder 2"/>
          <p:cNvSpPr>
            <a:spLocks noGrp="1"/>
          </p:cNvSpPr>
          <p:nvPr>
            <p:ph type="body" idx="1"/>
          </p:nvPr>
        </p:nvSpPr>
        <p:spPr/>
        <p:txBody>
          <a:bodyPr/>
          <a:lstStyle/>
          <a:p>
            <a:r>
              <a:rPr lang="en-US" b="0" dirty="0"/>
              <a:t>Here are</a:t>
            </a:r>
            <a:r>
              <a:rPr lang="en-US" b="0" baseline="0" dirty="0"/>
              <a:t> the contents of one of the modules – Theoretical Frameworks.</a:t>
            </a:r>
          </a:p>
          <a:p>
            <a:endParaRPr lang="en-US" baseline="0" dirty="0"/>
          </a:p>
        </p:txBody>
      </p:sp>
      <p:sp>
        <p:nvSpPr>
          <p:cNvPr id="4" name="Slide Number Placeholder 3"/>
          <p:cNvSpPr>
            <a:spLocks noGrp="1"/>
          </p:cNvSpPr>
          <p:nvPr>
            <p:ph type="sldNum" sz="quarter" idx="10"/>
          </p:nvPr>
        </p:nvSpPr>
        <p:spPr/>
        <p:txBody>
          <a:bodyPr/>
          <a:lstStyle/>
          <a:p>
            <a:fld id="{28B83925-F481-864B-8FF1-2AFC304706E1}" type="slidenum">
              <a:rPr lang="en-US" smtClean="0"/>
              <a:t>4</a:t>
            </a:fld>
            <a:endParaRPr lang="en-US"/>
          </a:p>
        </p:txBody>
      </p:sp>
    </p:spTree>
    <p:extLst>
      <p:ext uri="{BB962C8B-B14F-4D97-AF65-F5344CB8AC3E}">
        <p14:creationId xmlns:p14="http://schemas.microsoft.com/office/powerpoint/2010/main" val="308802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1163638"/>
            <a:ext cx="3729037" cy="2097087"/>
          </a:xfrm>
        </p:spPr>
      </p:sp>
      <p:sp>
        <p:nvSpPr>
          <p:cNvPr id="3" name="Notes Placeholder 2"/>
          <p:cNvSpPr>
            <a:spLocks noGrp="1"/>
          </p:cNvSpPr>
          <p:nvPr>
            <p:ph type="body" idx="1"/>
          </p:nvPr>
        </p:nvSpPr>
        <p:spPr/>
        <p:txBody>
          <a:bodyPr/>
          <a:lstStyle/>
          <a:p>
            <a:r>
              <a:rPr lang="en-US" b="0" dirty="0"/>
              <a:t>This is a screenshot</a:t>
            </a:r>
            <a:r>
              <a:rPr lang="en-US" b="0" baseline="0" dirty="0"/>
              <a:t> of a portion of the forum for the community of practice with several discussion threads – some initiated by the instructors, who also serve as mentors, and some by the participants. </a:t>
            </a:r>
          </a:p>
          <a:p>
            <a:endParaRPr lang="en-US" baseline="0" dirty="0"/>
          </a:p>
        </p:txBody>
      </p:sp>
      <p:sp>
        <p:nvSpPr>
          <p:cNvPr id="4" name="Slide Number Placeholder 3"/>
          <p:cNvSpPr>
            <a:spLocks noGrp="1"/>
          </p:cNvSpPr>
          <p:nvPr>
            <p:ph type="sldNum" sz="quarter" idx="10"/>
          </p:nvPr>
        </p:nvSpPr>
        <p:spPr/>
        <p:txBody>
          <a:bodyPr/>
          <a:lstStyle/>
          <a:p>
            <a:fld id="{28B83925-F481-864B-8FF1-2AFC304706E1}" type="slidenum">
              <a:rPr lang="en-US" smtClean="0"/>
              <a:t>5</a:t>
            </a:fld>
            <a:endParaRPr lang="en-US"/>
          </a:p>
        </p:txBody>
      </p:sp>
    </p:spTree>
    <p:extLst>
      <p:ext uri="{BB962C8B-B14F-4D97-AF65-F5344CB8AC3E}">
        <p14:creationId xmlns:p14="http://schemas.microsoft.com/office/powerpoint/2010/main" val="175335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400" y="1163638"/>
            <a:ext cx="4175125" cy="2349500"/>
          </a:xfrm>
        </p:spPr>
      </p:sp>
      <p:sp>
        <p:nvSpPr>
          <p:cNvPr id="3" name="Notes Placeholder 2"/>
          <p:cNvSpPr>
            <a:spLocks noGrp="1"/>
          </p:cNvSpPr>
          <p:nvPr>
            <p:ph type="body" idx="1"/>
          </p:nvPr>
        </p:nvSpPr>
        <p:spPr>
          <a:xfrm>
            <a:off x="680729" y="3883514"/>
            <a:ext cx="5658466" cy="4046960"/>
          </a:xfrm>
        </p:spPr>
        <p:txBody>
          <a:bodyPr/>
          <a:lstStyle/>
          <a:p>
            <a:endParaRPr lang="en-US" b="0" baseline="0" dirty="0"/>
          </a:p>
          <a:p>
            <a:r>
              <a:rPr lang="en-US" b="0" baseline="0" dirty="0"/>
              <a:t>We implemented multiple assessments for the RTI ‘21 and ‘22 programs. The five assessments on this slide are the ones that I am reporting on today:</a:t>
            </a:r>
          </a:p>
          <a:p>
            <a:endParaRPr lang="en-US" b="0" baseline="0" dirty="0"/>
          </a:p>
          <a:p>
            <a:pPr marL="171450" indent="-171450">
              <a:buFontTx/>
              <a:buChar char="-"/>
            </a:pPr>
            <a:r>
              <a:rPr lang="en-US" b="0" baseline="0" dirty="0"/>
              <a:t>Prior research education &amp; engagement of participants</a:t>
            </a:r>
          </a:p>
          <a:p>
            <a:pPr marL="171450" indent="-171450">
              <a:buFontTx/>
              <a:buChar char="-"/>
            </a:pPr>
            <a:r>
              <a:rPr lang="en-US" b="0" baseline="0" dirty="0"/>
              <a:t>Research confidence levels across 3 time points; pre-institute (in May), at midpoint (after the first 9 core modules in August), and one year after the conclusion of the core modules (the following July/August).</a:t>
            </a:r>
          </a:p>
          <a:p>
            <a:pPr marL="171450" indent="-171450">
              <a:buFontTx/>
              <a:buChar char="-"/>
            </a:pPr>
            <a:r>
              <a:rPr lang="en-US" b="0" baseline="0" dirty="0"/>
              <a:t>Participant perceptions of program performance and learning outcomes.</a:t>
            </a:r>
          </a:p>
          <a:p>
            <a:pPr marL="171450" indent="-171450">
              <a:buFontTx/>
              <a:buChar char="-"/>
            </a:pPr>
            <a:r>
              <a:rPr lang="en-US" b="0" baseline="0" dirty="0"/>
              <a:t>Participant perceptions of RTI program impacts.</a:t>
            </a:r>
          </a:p>
          <a:p>
            <a:pPr marL="171450" indent="-171450">
              <a:buFontTx/>
              <a:buChar char="-"/>
            </a:pPr>
            <a:endParaRPr lang="en-US" b="0" baseline="0" dirty="0"/>
          </a:p>
          <a:p>
            <a:pPr marL="0" indent="0">
              <a:buFontTx/>
              <a:buNone/>
            </a:pPr>
            <a:r>
              <a:rPr lang="en-US" b="0" baseline="0" dirty="0"/>
              <a:t>All five assessments have been completed for RTI 2021. Only 2 have been completed for RTI 2022 since the current 2022 institute year does end until June.</a:t>
            </a:r>
          </a:p>
          <a:p>
            <a:pPr marL="0" indent="0">
              <a:buFontTx/>
              <a:buNone/>
            </a:pPr>
            <a:endParaRPr lang="en-US" b="0" baseline="0" dirty="0"/>
          </a:p>
          <a:p>
            <a:pPr marL="0" indent="0">
              <a:buFontTx/>
              <a:buNone/>
            </a:pPr>
            <a:r>
              <a:rPr lang="en-US" b="0" baseline="0" dirty="0"/>
              <a:t>Lastly, due to time constraints I will only be sharing some of the key highlights of the assessment results on the following slides. </a:t>
            </a:r>
          </a:p>
          <a:p>
            <a:pPr marL="0" indent="0">
              <a:buFontTx/>
              <a:buNone/>
            </a:pPr>
            <a:endParaRPr lang="en-US" b="0" baseline="0" dirty="0"/>
          </a:p>
          <a:p>
            <a:pPr marL="0" indent="0">
              <a:buFontTx/>
              <a:buNone/>
            </a:pPr>
            <a:r>
              <a:rPr lang="en-US" b="0" baseline="0" dirty="0"/>
              <a:t>Complete notes and more </a:t>
            </a:r>
            <a:r>
              <a:rPr lang="en-US" b="0" baseline="0" dirty="0" err="1"/>
              <a:t>fullsome</a:t>
            </a:r>
            <a:r>
              <a:rPr lang="en-US" b="0" baseline="0" dirty="0"/>
              <a:t> discussion of results will be available on the RTI Dissemination and Impact page at link on the slide:</a:t>
            </a:r>
          </a:p>
          <a:p>
            <a:pPr marL="0" indent="0">
              <a:buFontTx/>
              <a:buNone/>
            </a:pPr>
            <a:endParaRPr lang="en-US" b="0" baseline="0" dirty="0"/>
          </a:p>
          <a:p>
            <a:pPr marL="0" indent="0">
              <a:buFontTx/>
              <a:buNone/>
            </a:pPr>
            <a:r>
              <a:rPr lang="en-US" b="0" baseline="0" dirty="0"/>
              <a:t>https://</a:t>
            </a:r>
            <a:r>
              <a:rPr lang="en-US" b="0" baseline="0" dirty="0" err="1"/>
              <a:t>www.mlanet.org</a:t>
            </a:r>
            <a:r>
              <a:rPr lang="en-US" b="0" baseline="0" dirty="0"/>
              <a:t>/p/cm/</a:t>
            </a:r>
            <a:r>
              <a:rPr lang="en-US" b="0" baseline="0" dirty="0" err="1"/>
              <a:t>ld</a:t>
            </a:r>
            <a:r>
              <a:rPr lang="en-US" b="0" baseline="0" dirty="0"/>
              <a:t>/fid=1460</a:t>
            </a:r>
          </a:p>
          <a:p>
            <a:endParaRPr lang="en-US" b="1" baseline="0" dirty="0"/>
          </a:p>
          <a:p>
            <a:endParaRPr lang="en-US" b="1" baseline="0" dirty="0"/>
          </a:p>
          <a:p>
            <a:endParaRPr lang="en-CA"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6</a:t>
            </a:fld>
            <a:endParaRPr lang="en-US"/>
          </a:p>
        </p:txBody>
      </p:sp>
    </p:spTree>
    <p:extLst>
      <p:ext uri="{BB962C8B-B14F-4D97-AF65-F5344CB8AC3E}">
        <p14:creationId xmlns:p14="http://schemas.microsoft.com/office/powerpoint/2010/main" val="2122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1163638"/>
            <a:ext cx="4692650" cy="2640012"/>
          </a:xfrm>
        </p:spPr>
      </p:sp>
      <p:sp>
        <p:nvSpPr>
          <p:cNvPr id="3" name="Notes Placeholder 2"/>
          <p:cNvSpPr>
            <a:spLocks noGrp="1"/>
          </p:cNvSpPr>
          <p:nvPr>
            <p:ph type="body" idx="1"/>
          </p:nvPr>
        </p:nvSpPr>
        <p:spPr/>
        <p:txBody>
          <a:bodyPr/>
          <a:lstStyle/>
          <a:p>
            <a:endParaRPr lang="en-US" baseline="0" dirty="0"/>
          </a:p>
          <a:p>
            <a:endParaRPr lang="en-US" baseline="0" dirty="0"/>
          </a:p>
          <a:p>
            <a:r>
              <a:rPr lang="en-US" b="0" baseline="0" dirty="0"/>
              <a:t>Here are the five research questions that our assessment methods aim to answer. I won’t read them all but will let you review them on the slide.</a:t>
            </a:r>
          </a:p>
          <a:p>
            <a:endParaRPr lang="en-US" baseline="0" dirty="0"/>
          </a:p>
          <a:p>
            <a:endParaRPr lang="en-US" baseline="0" dirty="0"/>
          </a:p>
          <a:p>
            <a:endParaRPr lang="en-CA" dirty="0"/>
          </a:p>
          <a:p>
            <a:endParaRPr lang="en-US" dirty="0"/>
          </a:p>
        </p:txBody>
      </p:sp>
      <p:sp>
        <p:nvSpPr>
          <p:cNvPr id="4" name="Slide Number Placeholder 3"/>
          <p:cNvSpPr>
            <a:spLocks noGrp="1"/>
          </p:cNvSpPr>
          <p:nvPr>
            <p:ph type="sldNum" sz="quarter" idx="10"/>
          </p:nvPr>
        </p:nvSpPr>
        <p:spPr/>
        <p:txBody>
          <a:bodyPr/>
          <a:lstStyle/>
          <a:p>
            <a:fld id="{28B83925-F481-864B-8FF1-2AFC304706E1}" type="slidenum">
              <a:rPr lang="en-US" smtClean="0"/>
              <a:t>7</a:t>
            </a:fld>
            <a:endParaRPr lang="en-US"/>
          </a:p>
        </p:txBody>
      </p:sp>
    </p:spTree>
    <p:extLst>
      <p:ext uri="{BB962C8B-B14F-4D97-AF65-F5344CB8AC3E}">
        <p14:creationId xmlns:p14="http://schemas.microsoft.com/office/powerpoint/2010/main" val="209917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1163638"/>
            <a:ext cx="4654550" cy="2617787"/>
          </a:xfrm>
        </p:spPr>
      </p:sp>
      <p:sp>
        <p:nvSpPr>
          <p:cNvPr id="3" name="Notes Placeholder 2"/>
          <p:cNvSpPr>
            <a:spLocks noGrp="1"/>
          </p:cNvSpPr>
          <p:nvPr>
            <p:ph type="body" idx="1"/>
          </p:nvPr>
        </p:nvSpPr>
        <p:spPr/>
        <p:txBody>
          <a:bodyPr/>
          <a:lstStyle/>
          <a:p>
            <a:pPr marL="0" indent="0">
              <a:buClr>
                <a:srgbClr val="1A71A6"/>
              </a:buClr>
              <a:buFont typeface="Arial" panose="020B0604020202020204" pitchFamily="34" charset="0"/>
              <a:buNone/>
            </a:pPr>
            <a:r>
              <a:rPr lang="en-US" b="1" dirty="0"/>
              <a:t>Let’s look at some the highlights of the results of the first assessment - prior research education and experience of librarian participants…I am displaying results for all five cohorts.</a:t>
            </a:r>
          </a:p>
          <a:p>
            <a:pPr marL="174913" indent="-174913">
              <a:buClr>
                <a:srgbClr val="1A71A6"/>
              </a:buClr>
              <a:buFont typeface="Arial" panose="020B0604020202020204" pitchFamily="34" charset="0"/>
              <a:buChar char="•"/>
            </a:pPr>
            <a:endParaRPr lang="en-US" b="1" dirty="0"/>
          </a:p>
          <a:p>
            <a:pPr marL="174913" indent="-174913">
              <a:buClr>
                <a:srgbClr val="1A71A6"/>
              </a:buClr>
              <a:buFont typeface="Arial" panose="020B0604020202020204" pitchFamily="34" charset="0"/>
              <a:buChar char="•"/>
            </a:pPr>
            <a:r>
              <a:rPr lang="en-US" b="1" dirty="0"/>
              <a:t>Librarian Fellows reported that they have had training</a:t>
            </a:r>
            <a:r>
              <a:rPr lang="en-US" b="1" baseline="0" dirty="0"/>
              <a:t> in research from various sources. </a:t>
            </a:r>
          </a:p>
          <a:p>
            <a:pPr marL="174913" indent="-174913">
              <a:buClr>
                <a:srgbClr val="1A71A6"/>
              </a:buClr>
              <a:buFont typeface="Arial" panose="020B0604020202020204" pitchFamily="34" charset="0"/>
              <a:buChar char="•"/>
            </a:pPr>
            <a:endParaRPr lang="en-US" b="1" dirty="0"/>
          </a:p>
          <a:p>
            <a:pPr marL="174913" indent="-174913">
              <a:buClr>
                <a:srgbClr val="1A71A6"/>
              </a:buClr>
              <a:buFont typeface="Arial" panose="020B0604020202020204" pitchFamily="34" charset="0"/>
              <a:buChar char="•"/>
            </a:pPr>
            <a:r>
              <a:rPr lang="en-US" b="1" dirty="0"/>
              <a:t>Over 75% in Cohort 4-5 received research training in a LIS master’s course.</a:t>
            </a:r>
          </a:p>
          <a:p>
            <a:pPr marL="174913" indent="-174913">
              <a:buClr>
                <a:srgbClr val="1A71A6"/>
              </a:buClr>
              <a:buFont typeface="Arial" panose="020B0604020202020204" pitchFamily="34" charset="0"/>
              <a:buChar char="•"/>
            </a:pPr>
            <a:endParaRPr lang="en-US" dirty="0"/>
          </a:p>
          <a:p>
            <a:pPr marL="174913" marR="0" lvl="0" indent="-174913" algn="l" defTabSz="914400" rtl="0" eaLnBrk="1" fontAlgn="auto" latinLnBrk="0" hangingPunct="1">
              <a:lnSpc>
                <a:spcPct val="100000"/>
              </a:lnSpc>
              <a:spcBef>
                <a:spcPts val="0"/>
              </a:spcBef>
              <a:spcAft>
                <a:spcPts val="0"/>
              </a:spcAft>
              <a:buClr>
                <a:srgbClr val="1A71A6"/>
              </a:buClr>
              <a:buSzTx/>
              <a:buFont typeface="Arial" panose="020B0604020202020204" pitchFamily="34" charset="0"/>
              <a:buChar char="•"/>
              <a:tabLst/>
              <a:defRPr/>
            </a:pPr>
            <a:r>
              <a:rPr lang="en-US" dirty="0"/>
              <a:t>Over half of the participants in both cohorts participated in research-related continuing education programs.</a:t>
            </a:r>
          </a:p>
          <a:p>
            <a:pPr marL="174913" marR="0" lvl="0" indent="-174913" algn="l" defTabSz="914400" rtl="0" eaLnBrk="1" fontAlgn="auto" latinLnBrk="0" hangingPunct="1">
              <a:lnSpc>
                <a:spcPct val="100000"/>
              </a:lnSpc>
              <a:spcBef>
                <a:spcPts val="0"/>
              </a:spcBef>
              <a:spcAft>
                <a:spcPts val="0"/>
              </a:spcAft>
              <a:buClr>
                <a:srgbClr val="1A71A6"/>
              </a:buClr>
              <a:buSzTx/>
              <a:buFont typeface="Arial" panose="020B0604020202020204" pitchFamily="34" charset="0"/>
              <a:buChar char="•"/>
              <a:tabLst/>
              <a:defRPr/>
            </a:pPr>
            <a:endParaRPr lang="en-US" dirty="0"/>
          </a:p>
          <a:p>
            <a:pPr marL="174913" marR="0" lvl="0" indent="-174913" algn="l" defTabSz="914400" rtl="0" eaLnBrk="1" fontAlgn="auto" latinLnBrk="0" hangingPunct="1">
              <a:lnSpc>
                <a:spcPct val="100000"/>
              </a:lnSpc>
              <a:spcBef>
                <a:spcPts val="0"/>
              </a:spcBef>
              <a:spcAft>
                <a:spcPts val="0"/>
              </a:spcAft>
              <a:buClr>
                <a:srgbClr val="1A71A6"/>
              </a:buClr>
              <a:buSzTx/>
              <a:buFont typeface="Arial" panose="020B0604020202020204" pitchFamily="34" charset="0"/>
              <a:buChar char="•"/>
              <a:tabLst/>
              <a:defRPr/>
            </a:pPr>
            <a:r>
              <a:rPr lang="en-US" dirty="0"/>
              <a:t>Over half of the participants in both cohorts participated in self-education activities. </a:t>
            </a:r>
          </a:p>
          <a:p>
            <a:pPr marL="174913" indent="-174913">
              <a:buClr>
                <a:srgbClr val="1A71A6"/>
              </a:buClr>
              <a:buFont typeface="Arial" panose="020B0604020202020204" pitchFamily="34" charset="0"/>
              <a:buChar char="•"/>
            </a:pPr>
            <a:endParaRPr lang="en-US" dirty="0"/>
          </a:p>
          <a:p>
            <a:pPr marL="174913" indent="-174913">
              <a:buClr>
                <a:srgbClr val="1A71A6"/>
              </a:buClr>
              <a:buFont typeface="Arial" panose="020B0604020202020204" pitchFamily="34" charset="0"/>
              <a:buChar char="•"/>
            </a:pPr>
            <a:r>
              <a:rPr lang="en-US" dirty="0"/>
              <a:t> </a:t>
            </a:r>
            <a:r>
              <a:rPr lang="en-US" b="1" dirty="0"/>
              <a:t>7 participants in all cohorts had never received research training prior to the RTI program</a:t>
            </a:r>
          </a:p>
          <a:p>
            <a:pPr marL="0" indent="0">
              <a:buClr>
                <a:srgbClr val="1A71A6"/>
              </a:buClr>
              <a:buFont typeface="Arial" panose="020B0604020202020204" pitchFamily="34" charset="0"/>
              <a:buNone/>
            </a:pPr>
            <a:endParaRPr lang="en-US" b="1" dirty="0"/>
          </a:p>
          <a:p>
            <a:pPr marL="0" indent="0">
              <a:buClr>
                <a:srgbClr val="1A71A6"/>
              </a:buClr>
              <a:buFont typeface="Arial" panose="020B0604020202020204" pitchFamily="34" charset="0"/>
              <a:buNone/>
            </a:pPr>
            <a:r>
              <a:rPr lang="en-US" b="1" dirty="0"/>
              <a:t>------------------------</a:t>
            </a:r>
          </a:p>
          <a:p>
            <a:pPr marL="171450" marR="0" lvl="0" indent="-171450" algn="l" defTabSz="914400" rtl="0" eaLnBrk="1" fontAlgn="auto" latinLnBrk="0" hangingPunct="1">
              <a:lnSpc>
                <a:spcPct val="100000"/>
              </a:lnSpc>
              <a:spcBef>
                <a:spcPts val="0"/>
              </a:spcBef>
              <a:spcAft>
                <a:spcPts val="0"/>
              </a:spcAft>
              <a:buClr>
                <a:srgbClr val="1A71A6"/>
              </a:buClr>
              <a:buSzTx/>
              <a:buFont typeface="Arial" panose="020B0604020202020204" pitchFamily="34" charset="0"/>
              <a:buChar char="•"/>
              <a:tabLst/>
              <a:defRPr/>
            </a:pPr>
            <a:r>
              <a:rPr lang="en-US" b="1" i="0" dirty="0"/>
              <a:t>Over 60% of librarians in Cohort 4-5 conducted research before attending the RTI. </a:t>
            </a:r>
          </a:p>
          <a:p>
            <a:pPr marL="171450" indent="-171450">
              <a:buClr>
                <a:srgbClr val="1A71A6"/>
              </a:buCl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B18E030-0FAB-AB46-95BF-6F8DA2E1A729}" type="slidenum">
              <a:rPr lang="en-US" smtClean="0"/>
              <a:t>8</a:t>
            </a:fld>
            <a:endParaRPr lang="en-US"/>
          </a:p>
        </p:txBody>
      </p:sp>
    </p:spTree>
    <p:extLst>
      <p:ext uri="{BB962C8B-B14F-4D97-AF65-F5344CB8AC3E}">
        <p14:creationId xmlns:p14="http://schemas.microsoft.com/office/powerpoint/2010/main" val="3559898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25" y="1163638"/>
            <a:ext cx="3244850" cy="182562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1A71A6"/>
              </a:buClr>
              <a:buSzTx/>
              <a:buFont typeface="Arial" panose="020B0604020202020204" pitchFamily="34" charset="0"/>
              <a:buChar char="•"/>
              <a:tabLst/>
              <a:defRPr/>
            </a:pPr>
            <a:r>
              <a:rPr lang="en-US" b="1" i="0" dirty="0"/>
              <a:t>No librarians in either cohort reported that they ALWAYS participated on a research team. </a:t>
            </a:r>
          </a:p>
          <a:p>
            <a:pPr marL="174913" indent="-174913">
              <a:buClr>
                <a:srgbClr val="1A71A6"/>
              </a:buClr>
              <a:buFont typeface="Arial" panose="020B0604020202020204" pitchFamily="34" charset="0"/>
              <a:buChar char="•"/>
            </a:pPr>
            <a:endParaRPr lang="en-US" b="1" i="0" dirty="0"/>
          </a:p>
          <a:p>
            <a:pPr marL="174913" indent="-174913">
              <a:buClr>
                <a:srgbClr val="1A71A6"/>
              </a:buClr>
              <a:buFont typeface="Arial" panose="020B0604020202020204" pitchFamily="34" charset="0"/>
              <a:buChar char="•"/>
            </a:pPr>
            <a:r>
              <a:rPr lang="en-US" i="0" dirty="0"/>
              <a:t>Only about 20% of librarians in both cohorts reported they had participated on a research teams </a:t>
            </a:r>
            <a:r>
              <a:rPr lang="en-US" b="1" i="0" dirty="0"/>
              <a:t>often.</a:t>
            </a:r>
            <a:r>
              <a:rPr lang="en-US" i="0" dirty="0"/>
              <a:t> </a:t>
            </a:r>
          </a:p>
          <a:p>
            <a:pPr>
              <a:buClr>
                <a:srgbClr val="1A71A6"/>
              </a:buClr>
            </a:pPr>
            <a:endParaRPr lang="en-US" i="0" dirty="0"/>
          </a:p>
          <a:p>
            <a:pPr marL="174913" indent="-174913">
              <a:buClr>
                <a:srgbClr val="1A71A6"/>
              </a:buClr>
              <a:buFont typeface="Arial" panose="020B0604020202020204" pitchFamily="34" charset="0"/>
              <a:buChar char="•"/>
            </a:pPr>
            <a:r>
              <a:rPr lang="en-US" b="1" i="0" dirty="0"/>
              <a:t>Most librarians in both cohorts sometimes or rarely participated on a research team</a:t>
            </a:r>
          </a:p>
          <a:p>
            <a:pPr marL="174913" indent="-174913">
              <a:buClr>
                <a:srgbClr val="1A71A6"/>
              </a:buClr>
              <a:buFont typeface="Arial" panose="020B0604020202020204" pitchFamily="34" charset="0"/>
              <a:buChar char="•"/>
            </a:pPr>
            <a:endParaRPr lang="en-US" i="0" dirty="0"/>
          </a:p>
          <a:p>
            <a:pPr marL="174913" indent="-174913">
              <a:buClr>
                <a:srgbClr val="1A71A6"/>
              </a:buCl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28B83925-F481-864B-8FF1-2AFC304706E1}" type="slidenum">
              <a:rPr lang="en-US" smtClean="0"/>
              <a:t>9</a:t>
            </a:fld>
            <a:endParaRPr lang="en-US"/>
          </a:p>
        </p:txBody>
      </p:sp>
    </p:spTree>
    <p:extLst>
      <p:ext uri="{BB962C8B-B14F-4D97-AF65-F5344CB8AC3E}">
        <p14:creationId xmlns:p14="http://schemas.microsoft.com/office/powerpoint/2010/main" val="345032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302003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377429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75970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B5DDBC-212F-B547-BF68-7C3B83416A5D}"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74905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B5DDBC-212F-B547-BF68-7C3B83416A5D}"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95392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B5DDBC-212F-B547-BF68-7C3B83416A5D}" type="datetimeFigureOut">
              <a:rPr lang="en-US" smtClean="0"/>
              <a:t>5/25/23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191099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B5DDBC-212F-B547-BF68-7C3B83416A5D}" type="datetimeFigureOut">
              <a:rPr lang="en-US" smtClean="0"/>
              <a:t>5/25/23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9118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B5DDBC-212F-B547-BF68-7C3B83416A5D}" type="datetimeFigureOut">
              <a:rPr lang="en-US" smtClean="0"/>
              <a:t>5/25/23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25830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5DDBC-212F-B547-BF68-7C3B83416A5D}" type="datetimeFigureOut">
              <a:rPr lang="en-US" smtClean="0"/>
              <a:t>5/25/23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57471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B5DDBC-212F-B547-BF68-7C3B83416A5D}" type="datetimeFigureOut">
              <a:rPr lang="en-US" smtClean="0"/>
              <a:t>5/25/23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25348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1" cy="4873625"/>
          </a:xfrm>
        </p:spPr>
        <p:txBody>
          <a:bodyPr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B5DDBC-212F-B547-BF68-7C3B83416A5D}" type="datetimeFigureOut">
              <a:rPr lang="en-US" smtClean="0"/>
              <a:t>5/25/23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57B08-7DA0-4940-A072-85E79467C860}" type="slidenum">
              <a:rPr lang="en-US" smtClean="0"/>
              <a:t>‹#›</a:t>
            </a:fld>
            <a:endParaRPr lang="en-US"/>
          </a:p>
        </p:txBody>
      </p:sp>
    </p:spTree>
    <p:extLst>
      <p:ext uri="{BB962C8B-B14F-4D97-AF65-F5344CB8AC3E}">
        <p14:creationId xmlns:p14="http://schemas.microsoft.com/office/powerpoint/2010/main" val="176401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5DDBC-212F-B547-BF68-7C3B83416A5D}" type="datetimeFigureOut">
              <a:rPr lang="en-US" smtClean="0"/>
              <a:t>5/25/23</a:t>
            </a:fld>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57B08-7DA0-4940-A072-85E79467C860}" type="slidenum">
              <a:rPr lang="en-US" smtClean="0"/>
              <a:t>‹#›</a:t>
            </a:fld>
            <a:endParaRPr lang="en-US"/>
          </a:p>
        </p:txBody>
      </p:sp>
    </p:spTree>
    <p:extLst>
      <p:ext uri="{BB962C8B-B14F-4D97-AF65-F5344CB8AC3E}">
        <p14:creationId xmlns:p14="http://schemas.microsoft.com/office/powerpoint/2010/main" val="878625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www.mlanet.org/p/cm/ld/fid=163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mlanet.org/p/cm/ld/fid=163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hyperlink" Target="mailto:evardell@emporia.edu" TargetMode="External"/><Relationship Id="rId3" Type="http://schemas.openxmlformats.org/officeDocument/2006/relationships/image" Target="../media/image1.jpg"/><Relationship Id="rId7" Type="http://schemas.openxmlformats.org/officeDocument/2006/relationships/hyperlink" Target="mailto:Jodi.Philbrick@unt.edu"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mailto:slessick@uci.edu" TargetMode="External"/><Relationship Id="rId5" Type="http://schemas.openxmlformats.org/officeDocument/2006/relationships/hyperlink" Target="https://www.mlanet.org/p/cm/ld/fid=1460" TargetMode="External"/><Relationship Id="rId4" Type="http://schemas.openxmlformats.org/officeDocument/2006/relationships/hyperlink" Target="http://www.mlanet.org/p/cm/ld/fid=1333" TargetMode="External"/><Relationship Id="rId9" Type="http://schemas.openxmlformats.org/officeDocument/2006/relationships/hyperlink" Target="mailto:Ana.Cleveland@unt.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1" y="0"/>
            <a:ext cx="12191999" cy="6868085"/>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1008528" y="291547"/>
            <a:ext cx="11183471" cy="1819641"/>
          </a:xfrm>
        </p:spPr>
        <p:txBody>
          <a:bodyPr>
            <a:noAutofit/>
          </a:bodyPr>
          <a:lstStyle/>
          <a:p>
            <a:r>
              <a:rPr lang="en-US" sz="3600" b="1" dirty="0">
                <a:solidFill>
                  <a:srgbClr val="073C6E"/>
                </a:solidFill>
              </a:rPr>
              <a:t>Deepening Research Capacity of Health Sciences Librarians:</a:t>
            </a:r>
            <a:br>
              <a:rPr lang="en-US" sz="3600" b="1" dirty="0">
                <a:solidFill>
                  <a:srgbClr val="073C6E"/>
                </a:solidFill>
              </a:rPr>
            </a:br>
            <a:r>
              <a:rPr lang="en-US" sz="2400" b="1" dirty="0">
                <a:solidFill>
                  <a:srgbClr val="073C6E"/>
                </a:solidFill>
              </a:rPr>
              <a:t>Effectiveness of the MLA Research Training Institute (RTI) Online Program</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1603514" y="2111188"/>
            <a:ext cx="9740347" cy="4168589"/>
          </a:xfrm>
        </p:spPr>
        <p:txBody>
          <a:bodyPr>
            <a:normAutofit fontScale="77500" lnSpcReduction="20000"/>
          </a:bodyPr>
          <a:lstStyle/>
          <a:p>
            <a:endParaRPr lang="en-US" sz="1800" b="1" dirty="0"/>
          </a:p>
          <a:p>
            <a:pPr>
              <a:spcBef>
                <a:spcPts val="0"/>
              </a:spcBef>
            </a:pPr>
            <a:endParaRPr lang="en-US" sz="2300" b="1" dirty="0">
              <a:solidFill>
                <a:schemeClr val="accent5">
                  <a:lumMod val="50000"/>
                </a:schemeClr>
              </a:solidFill>
            </a:endParaRPr>
          </a:p>
          <a:p>
            <a:pPr>
              <a:spcBef>
                <a:spcPts val="0"/>
              </a:spcBef>
            </a:pPr>
            <a:r>
              <a:rPr lang="en-US" sz="2300" b="1" dirty="0">
                <a:solidFill>
                  <a:schemeClr val="accent5">
                    <a:lumMod val="50000"/>
                  </a:schemeClr>
                </a:solidFill>
              </a:rPr>
              <a:t>Susan Lessick, MA, MLS, AHIP, FMLA</a:t>
            </a:r>
          </a:p>
          <a:p>
            <a:pPr>
              <a:spcBef>
                <a:spcPts val="0"/>
              </a:spcBef>
            </a:pPr>
            <a:r>
              <a:rPr lang="en-US" sz="2300" dirty="0">
                <a:solidFill>
                  <a:schemeClr val="accent5">
                    <a:lumMod val="50000"/>
                  </a:schemeClr>
                </a:solidFill>
              </a:rPr>
              <a:t>Project Director, MLA Research Training Institute</a:t>
            </a:r>
          </a:p>
          <a:p>
            <a:pPr>
              <a:spcBef>
                <a:spcPts val="0"/>
              </a:spcBef>
            </a:pPr>
            <a:r>
              <a:rPr lang="en-US" sz="2300" dirty="0">
                <a:solidFill>
                  <a:schemeClr val="accent5">
                    <a:lumMod val="50000"/>
                  </a:schemeClr>
                </a:solidFill>
              </a:rPr>
              <a:t>Librarian Emerita, University of California, Irvine, USA</a:t>
            </a:r>
          </a:p>
          <a:p>
            <a:pPr>
              <a:spcBef>
                <a:spcPts val="0"/>
              </a:spcBef>
            </a:pPr>
            <a:endParaRPr lang="en-US" sz="2300" dirty="0">
              <a:solidFill>
                <a:schemeClr val="accent5">
                  <a:lumMod val="50000"/>
                </a:schemeClr>
              </a:solidFill>
            </a:endParaRPr>
          </a:p>
          <a:p>
            <a:pPr>
              <a:spcBef>
                <a:spcPts val="0"/>
              </a:spcBef>
            </a:pPr>
            <a:r>
              <a:rPr lang="en-US" sz="2300" b="1" dirty="0">
                <a:solidFill>
                  <a:schemeClr val="accent5">
                    <a:lumMod val="50000"/>
                  </a:schemeClr>
                </a:solidFill>
              </a:rPr>
              <a:t>Jodi L. Philbrick, MSLS, PhD, AHIP</a:t>
            </a:r>
            <a:endParaRPr lang="en-US" sz="2300" dirty="0">
              <a:solidFill>
                <a:schemeClr val="accent5">
                  <a:lumMod val="50000"/>
                </a:schemeClr>
              </a:solidFill>
            </a:endParaRPr>
          </a:p>
          <a:p>
            <a:pPr>
              <a:spcBef>
                <a:spcPts val="0"/>
              </a:spcBef>
            </a:pPr>
            <a:r>
              <a:rPr lang="en-US" sz="2300" dirty="0">
                <a:solidFill>
                  <a:schemeClr val="accent5">
                    <a:lumMod val="50000"/>
                  </a:schemeClr>
                </a:solidFill>
              </a:rPr>
              <a:t>Principal Lecturer</a:t>
            </a:r>
          </a:p>
          <a:p>
            <a:pPr>
              <a:spcBef>
                <a:spcPts val="0"/>
              </a:spcBef>
            </a:pPr>
            <a:r>
              <a:rPr lang="en-US" sz="2300" dirty="0">
                <a:solidFill>
                  <a:schemeClr val="accent5">
                    <a:lumMod val="50000"/>
                  </a:schemeClr>
                </a:solidFill>
              </a:rPr>
              <a:t>University of North Texas, Denton, USA</a:t>
            </a:r>
          </a:p>
          <a:p>
            <a:pPr>
              <a:spcBef>
                <a:spcPts val="0"/>
              </a:spcBef>
            </a:pPr>
            <a:endParaRPr lang="en-US" sz="2300" b="1" dirty="0">
              <a:solidFill>
                <a:schemeClr val="accent5">
                  <a:lumMod val="50000"/>
                </a:schemeClr>
              </a:solidFill>
            </a:endParaRPr>
          </a:p>
          <a:p>
            <a:pPr>
              <a:spcBef>
                <a:spcPts val="0"/>
              </a:spcBef>
            </a:pPr>
            <a:r>
              <a:rPr lang="en-US" sz="2300" b="1" dirty="0">
                <a:solidFill>
                  <a:schemeClr val="accent5">
                    <a:lumMod val="50000"/>
                  </a:schemeClr>
                </a:solidFill>
              </a:rPr>
              <a:t>Emily Vardell, MSLS, PhD, AHIP</a:t>
            </a:r>
          </a:p>
          <a:p>
            <a:pPr>
              <a:spcBef>
                <a:spcPts val="0"/>
              </a:spcBef>
            </a:pPr>
            <a:r>
              <a:rPr lang="en-US" sz="2300" dirty="0">
                <a:solidFill>
                  <a:schemeClr val="accent5">
                    <a:lumMod val="50000"/>
                  </a:schemeClr>
                </a:solidFill>
              </a:rPr>
              <a:t>Associate Professor</a:t>
            </a:r>
          </a:p>
          <a:p>
            <a:pPr>
              <a:spcBef>
                <a:spcPts val="0"/>
              </a:spcBef>
            </a:pPr>
            <a:r>
              <a:rPr lang="en-US" sz="2300" dirty="0">
                <a:solidFill>
                  <a:schemeClr val="accent5">
                    <a:lumMod val="50000"/>
                  </a:schemeClr>
                </a:solidFill>
              </a:rPr>
              <a:t>Emporia State University, Olathe, Kansas, USA</a:t>
            </a:r>
          </a:p>
          <a:p>
            <a:pPr>
              <a:spcBef>
                <a:spcPts val="0"/>
              </a:spcBef>
            </a:pPr>
            <a:endParaRPr lang="en-US" sz="2300" b="1" dirty="0">
              <a:solidFill>
                <a:schemeClr val="accent5">
                  <a:lumMod val="50000"/>
                </a:schemeClr>
              </a:solidFill>
            </a:endParaRPr>
          </a:p>
          <a:p>
            <a:pPr>
              <a:spcBef>
                <a:spcPts val="0"/>
              </a:spcBef>
            </a:pPr>
            <a:r>
              <a:rPr lang="en-US" sz="2300" b="1" dirty="0">
                <a:solidFill>
                  <a:schemeClr val="accent5">
                    <a:lumMod val="50000"/>
                  </a:schemeClr>
                </a:solidFill>
              </a:rPr>
              <a:t>Ana Cleveland, PhD, AHIP, FMLA</a:t>
            </a:r>
          </a:p>
          <a:p>
            <a:pPr>
              <a:spcBef>
                <a:spcPts val="0"/>
              </a:spcBef>
            </a:pPr>
            <a:r>
              <a:rPr lang="en-US" sz="2300" dirty="0">
                <a:solidFill>
                  <a:schemeClr val="accent5">
                    <a:lumMod val="50000"/>
                  </a:schemeClr>
                </a:solidFill>
              </a:rPr>
              <a:t>Regents Professor &amp; Sarah Law Kennerly Endowed Professor</a:t>
            </a:r>
          </a:p>
          <a:p>
            <a:pPr>
              <a:spcBef>
                <a:spcPts val="0"/>
              </a:spcBef>
            </a:pPr>
            <a:r>
              <a:rPr lang="en-US" sz="2300" dirty="0">
                <a:solidFill>
                  <a:schemeClr val="accent5">
                    <a:lumMod val="50000"/>
                  </a:schemeClr>
                </a:solidFill>
              </a:rPr>
              <a:t>University of North Texas, Denton, USA</a:t>
            </a:r>
          </a:p>
          <a:p>
            <a:pPr>
              <a:spcBef>
                <a:spcPts val="0"/>
              </a:spcBef>
            </a:pPr>
            <a:endParaRPr lang="en-US" sz="2300" dirty="0">
              <a:solidFill>
                <a:schemeClr val="accent5">
                  <a:lumMod val="50000"/>
                </a:schemeClr>
              </a:solidFill>
            </a:endParaRPr>
          </a:p>
          <a:p>
            <a:r>
              <a:rPr lang="en-US" sz="2600" dirty="0">
                <a:solidFill>
                  <a:schemeClr val="accent5">
                    <a:lumMod val="50000"/>
                  </a:schemeClr>
                </a:solidFill>
              </a:rPr>
              <a:t>MLA ‘23, Detroit, May 2023</a:t>
            </a:r>
          </a:p>
        </p:txBody>
      </p:sp>
    </p:spTree>
    <p:extLst>
      <p:ext uri="{BB962C8B-B14F-4D97-AF65-F5344CB8AC3E}">
        <p14:creationId xmlns:p14="http://schemas.microsoft.com/office/powerpoint/2010/main" val="36400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C76E2EC-D039-1E4D-97DE-9C427D86193C}"/>
              </a:ext>
            </a:extLst>
          </p:cNvPr>
          <p:cNvGraphicFramePr>
            <a:graphicFrameLocks noGrp="1"/>
          </p:cNvGraphicFramePr>
          <p:nvPr/>
        </p:nvGraphicFramePr>
        <p:xfrm>
          <a:off x="1946785" y="1297859"/>
          <a:ext cx="8598312" cy="4913954"/>
        </p:xfrm>
        <a:graphic>
          <a:graphicData uri="http://schemas.openxmlformats.org/drawingml/2006/table">
            <a:tbl>
              <a:tblPr firstRow="1" bandRow="1">
                <a:tableStyleId>{FABFCF23-3B69-468F-B69F-88F6DE6A72F2}</a:tableStyleId>
              </a:tblPr>
              <a:tblGrid>
                <a:gridCol w="6489292">
                  <a:extLst>
                    <a:ext uri="{9D8B030D-6E8A-4147-A177-3AD203B41FA5}">
                      <a16:colId xmlns:a16="http://schemas.microsoft.com/office/drawing/2014/main" val="1399435913"/>
                    </a:ext>
                  </a:extLst>
                </a:gridCol>
                <a:gridCol w="1133658">
                  <a:extLst>
                    <a:ext uri="{9D8B030D-6E8A-4147-A177-3AD203B41FA5}">
                      <a16:colId xmlns:a16="http://schemas.microsoft.com/office/drawing/2014/main" val="99370573"/>
                    </a:ext>
                  </a:extLst>
                </a:gridCol>
                <a:gridCol w="975362">
                  <a:extLst>
                    <a:ext uri="{9D8B030D-6E8A-4147-A177-3AD203B41FA5}">
                      <a16:colId xmlns:a16="http://schemas.microsoft.com/office/drawing/2014/main" val="3675035817"/>
                    </a:ext>
                  </a:extLst>
                </a:gridCol>
              </a:tblGrid>
              <a:tr h="663676">
                <a:tc>
                  <a:txBody>
                    <a:bodyPr/>
                    <a:lstStyle/>
                    <a:p>
                      <a:pPr algn="ctr"/>
                      <a:r>
                        <a:rPr lang="en-US" sz="2000" b="0" dirty="0">
                          <a:solidFill>
                            <a:schemeClr val="bg1"/>
                          </a:solidFill>
                        </a:rPr>
                        <a:t>PRIOR BIOMEDICAL RESEARCH EXPERIENCE &amp;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0" dirty="0">
                          <a:solidFill>
                            <a:schemeClr val="bg1"/>
                          </a:solidFill>
                        </a:rPr>
                        <a:t>Cohort 4</a:t>
                      </a:r>
                    </a:p>
                    <a:p>
                      <a:pPr algn="ctr"/>
                      <a:r>
                        <a:rPr lang="en-US" sz="1600" b="0" dirty="0">
                          <a:solidFill>
                            <a:schemeClr val="bg1"/>
                          </a:solidFill>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0">
                          <a:solidFill>
                            <a:schemeClr val="bg1"/>
                          </a:solidFill>
                        </a:rPr>
                        <a:t>Cohort 5</a:t>
                      </a:r>
                    </a:p>
                    <a:p>
                      <a:pPr algn="ctr"/>
                      <a:r>
                        <a:rPr lang="en-US" sz="1600" b="0">
                          <a:solidFill>
                            <a:schemeClr val="bg1"/>
                          </a:solidFill>
                        </a:rPr>
                        <a:t>2022</a:t>
                      </a:r>
                      <a:endParaRPr lang="en-US" sz="16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865245719"/>
                  </a:ext>
                </a:extLst>
              </a:tr>
              <a:tr h="399068">
                <a:tc>
                  <a:txBody>
                    <a:bodyPr/>
                    <a:lstStyle/>
                    <a:p>
                      <a:pPr algn="l"/>
                      <a:endParaRPr lang="en-US"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0" dirty="0">
                          <a:solidFill>
                            <a:schemeClr val="bg1"/>
                          </a:solidFill>
                        </a:rPr>
                        <a:t>(N=26)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0" dirty="0">
                          <a:solidFill>
                            <a:schemeClr val="bg1"/>
                          </a:solidFill>
                        </a:rPr>
                        <a:t>(N=18)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0416929"/>
                  </a:ext>
                </a:extLst>
              </a:tr>
              <a:tr h="664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rPr>
                        <a:t>Have you participated in biomedical research as a research team member?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en-US" sz="1600" dirty="0">
                          <a:solidFill>
                            <a:schemeClr val="bg1"/>
                          </a:solidFill>
                        </a:rPr>
                        <a:t>RESPONSES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50614002"/>
                  </a:ext>
                </a:extLst>
              </a:tr>
              <a:tr h="365760">
                <a:tc>
                  <a:txBody>
                    <a:bodyPr/>
                    <a:lstStyle/>
                    <a:p>
                      <a:pPr algn="r"/>
                      <a:r>
                        <a:rPr lang="en-US" sz="18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64716862"/>
                  </a:ext>
                </a:extLst>
              </a:tr>
              <a:tr h="365760">
                <a:tc>
                  <a:txBody>
                    <a:bodyPr/>
                    <a:lstStyle/>
                    <a:p>
                      <a:pPr algn="r"/>
                      <a:r>
                        <a:rPr lang="en-US" sz="18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176949330"/>
                  </a:ext>
                </a:extLst>
              </a:tr>
              <a:tr h="640080">
                <a:tc>
                  <a:txBody>
                    <a:bodyPr/>
                    <a:lstStyle/>
                    <a:p>
                      <a:pPr algn="l"/>
                      <a:r>
                        <a:rPr lang="en-US" sz="1800" b="0" dirty="0">
                          <a:solidFill>
                            <a:schemeClr val="bg1"/>
                          </a:solidFill>
                        </a:rPr>
                        <a:t>Identify the type of biomedical research in which you have participated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0" dirty="0">
                          <a:solidFill>
                            <a:schemeClr val="bg1"/>
                          </a:solidFill>
                        </a:rPr>
                        <a:t>(N=6)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0" dirty="0">
                          <a:solidFill>
                            <a:schemeClr val="bg1"/>
                          </a:solidFill>
                        </a:rPr>
                        <a:t>(N=5)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418833505"/>
                  </a:ext>
                </a:extLst>
              </a:tr>
              <a:tr h="453741">
                <a:tc>
                  <a:txBody>
                    <a:bodyPr/>
                    <a:lstStyle/>
                    <a:p>
                      <a:pPr algn="r"/>
                      <a:r>
                        <a:rPr lang="en-US" sz="1800" dirty="0"/>
                        <a:t>  Systematic or other types of reviews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47185048"/>
                  </a:ext>
                </a:extLst>
              </a:tr>
              <a:tr h="453741">
                <a:tc>
                  <a:txBody>
                    <a:bodyPr/>
                    <a:lstStyle/>
                    <a:p>
                      <a:pPr algn="r"/>
                      <a:r>
                        <a:rPr lang="en-US" sz="1800" dirty="0"/>
                        <a:t>Randomized controlled trials (RCTs)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6157651"/>
                  </a:ext>
                </a:extLst>
              </a:tr>
              <a:tr h="453741">
                <a:tc>
                  <a:txBody>
                    <a:bodyPr/>
                    <a:lstStyle/>
                    <a:p>
                      <a:pPr algn="r"/>
                      <a:r>
                        <a:rPr lang="en-US" sz="1800" dirty="0"/>
                        <a:t>Cohort studies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50131553"/>
                  </a:ext>
                </a:extLst>
              </a:tr>
              <a:tr h="453741">
                <a:tc>
                  <a:txBody>
                    <a:bodyPr/>
                    <a:lstStyle/>
                    <a:p>
                      <a:pPr algn="r"/>
                      <a:r>
                        <a:rPr lang="en-US" sz="1800" dirty="0"/>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5094930"/>
                  </a:ext>
                </a:extLst>
              </a:tr>
            </a:tbl>
          </a:graphicData>
        </a:graphic>
      </p:graphicFrame>
      <p:sp>
        <p:nvSpPr>
          <p:cNvPr id="3" name="TextBox 2"/>
          <p:cNvSpPr txBox="1"/>
          <p:nvPr/>
        </p:nvSpPr>
        <p:spPr>
          <a:xfrm rot="10800000" flipV="1">
            <a:off x="324677" y="611065"/>
            <a:ext cx="11542643" cy="461665"/>
          </a:xfrm>
          <a:prstGeom prst="rect">
            <a:avLst/>
          </a:prstGeom>
          <a:noFill/>
        </p:spPr>
        <p:txBody>
          <a:bodyPr wrap="square" rtlCol="0">
            <a:spAutoFit/>
          </a:bodyPr>
          <a:lstStyle/>
          <a:p>
            <a:pPr algn="ctr"/>
            <a:r>
              <a:rPr lang="en-US" sz="2400" b="1" dirty="0"/>
              <a:t>RTI Fellows’ Prior BIOMEDICAL Research Experience &amp; Activities (Librarians)</a:t>
            </a:r>
          </a:p>
        </p:txBody>
      </p:sp>
    </p:spTree>
    <p:extLst>
      <p:ext uri="{BB962C8B-B14F-4D97-AF65-F5344CB8AC3E}">
        <p14:creationId xmlns:p14="http://schemas.microsoft.com/office/powerpoint/2010/main" val="279500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C76E2EC-D039-1E4D-97DE-9C427D86193C}"/>
              </a:ext>
            </a:extLst>
          </p:cNvPr>
          <p:cNvGraphicFramePr>
            <a:graphicFrameLocks noGrp="1"/>
          </p:cNvGraphicFramePr>
          <p:nvPr/>
        </p:nvGraphicFramePr>
        <p:xfrm>
          <a:off x="1710813" y="510343"/>
          <a:ext cx="9202993" cy="6298981"/>
        </p:xfrm>
        <a:graphic>
          <a:graphicData uri="http://schemas.openxmlformats.org/drawingml/2006/table">
            <a:tbl>
              <a:tblPr firstRow="1" bandRow="1">
                <a:tableStyleId>{FABFCF23-3B69-468F-B69F-88F6DE6A72F2}</a:tableStyleId>
              </a:tblPr>
              <a:tblGrid>
                <a:gridCol w="7275848">
                  <a:extLst>
                    <a:ext uri="{9D8B030D-6E8A-4147-A177-3AD203B41FA5}">
                      <a16:colId xmlns:a16="http://schemas.microsoft.com/office/drawing/2014/main" val="1399435913"/>
                    </a:ext>
                  </a:extLst>
                </a:gridCol>
                <a:gridCol w="933799">
                  <a:extLst>
                    <a:ext uri="{9D8B030D-6E8A-4147-A177-3AD203B41FA5}">
                      <a16:colId xmlns:a16="http://schemas.microsoft.com/office/drawing/2014/main" val="99370573"/>
                    </a:ext>
                  </a:extLst>
                </a:gridCol>
                <a:gridCol w="145149">
                  <a:extLst>
                    <a:ext uri="{9D8B030D-6E8A-4147-A177-3AD203B41FA5}">
                      <a16:colId xmlns:a16="http://schemas.microsoft.com/office/drawing/2014/main" val="146369117"/>
                    </a:ext>
                  </a:extLst>
                </a:gridCol>
                <a:gridCol w="848197">
                  <a:extLst>
                    <a:ext uri="{9D8B030D-6E8A-4147-A177-3AD203B41FA5}">
                      <a16:colId xmlns:a16="http://schemas.microsoft.com/office/drawing/2014/main" val="3675035817"/>
                    </a:ext>
                  </a:extLst>
                </a:gridCol>
              </a:tblGrid>
              <a:tr h="679225">
                <a:tc>
                  <a:txBody>
                    <a:bodyPr/>
                    <a:lstStyle/>
                    <a:p>
                      <a:pPr algn="ctr"/>
                      <a:r>
                        <a:rPr lang="en-US" sz="2000" b="0" dirty="0">
                          <a:solidFill>
                            <a:schemeClr val="bg1"/>
                          </a:solidFill>
                        </a:rPr>
                        <a:t>PRIOR </a:t>
                      </a:r>
                      <a:r>
                        <a:rPr lang="en-US" sz="2000" b="1" dirty="0">
                          <a:solidFill>
                            <a:schemeClr val="bg1"/>
                          </a:solidFill>
                        </a:rPr>
                        <a:t>LIS</a:t>
                      </a:r>
                      <a:r>
                        <a:rPr lang="en-US" sz="2000" b="0" dirty="0">
                          <a:solidFill>
                            <a:schemeClr val="bg1"/>
                          </a:solidFill>
                        </a:rPr>
                        <a:t> RESEARCH EXPERIENCE &amp;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0" dirty="0">
                          <a:solidFill>
                            <a:schemeClr val="bg1"/>
                          </a:solidFill>
                        </a:rPr>
                        <a:t>Cohort 4</a:t>
                      </a:r>
                    </a:p>
                    <a:p>
                      <a:pPr algn="ctr"/>
                      <a:r>
                        <a:rPr lang="en-US" sz="1600" b="0" dirty="0">
                          <a:solidFill>
                            <a:schemeClr val="bg1"/>
                          </a:solidFill>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en-US" sz="1600" b="0">
                          <a:solidFill>
                            <a:schemeClr val="bg1"/>
                          </a:solidFill>
                        </a:rPr>
                        <a:t>Cohort 5</a:t>
                      </a:r>
                    </a:p>
                    <a:p>
                      <a:pPr algn="ctr"/>
                      <a:r>
                        <a:rPr lang="en-US" sz="1600" b="0">
                          <a:solidFill>
                            <a:schemeClr val="bg1"/>
                          </a:solidFill>
                        </a:rPr>
                        <a:t>2022</a:t>
                      </a:r>
                      <a:endParaRPr lang="en-US" sz="16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r>
                        <a:rPr lang="en-US" sz="1600" b="0" dirty="0">
                          <a:solidFill>
                            <a:schemeClr val="bg1"/>
                          </a:solidFill>
                        </a:rPr>
                        <a:t>Cohort 5</a:t>
                      </a:r>
                    </a:p>
                    <a:p>
                      <a:pPr algn="ctr"/>
                      <a:r>
                        <a:rPr lang="en-US" sz="1600" b="0" dirty="0">
                          <a:solidFill>
                            <a:schemeClr val="bg1"/>
                          </a:solidFill>
                        </a:rPr>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865245719"/>
                  </a:ext>
                </a:extLst>
              </a:tr>
              <a:tr h="376917">
                <a:tc>
                  <a:txBody>
                    <a:bodyPr/>
                    <a:lstStyle/>
                    <a:p>
                      <a:pPr algn="l"/>
                      <a:endParaRPr lang="en-US"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0" dirty="0">
                          <a:solidFill>
                            <a:schemeClr val="bg1"/>
                          </a:solidFill>
                        </a:rPr>
                        <a:t>(N=26)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en-US" sz="1600" b="0" dirty="0">
                          <a:solidFill>
                            <a:schemeClr val="bg1"/>
                          </a:solidFill>
                        </a:rPr>
                        <a:t>(N=18)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r>
                        <a:rPr lang="en-US" sz="1600" b="0" dirty="0">
                          <a:solidFill>
                            <a:schemeClr val="bg1"/>
                          </a:solidFill>
                        </a:rPr>
                        <a:t>(N=18)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91933121"/>
                  </a:ext>
                </a:extLst>
              </a:tr>
              <a:tr h="376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bg1"/>
                          </a:solidFill>
                        </a:rPr>
                        <a:t>Have you conducted library or health information research?</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3">
                  <a:txBody>
                    <a:bodyPr/>
                    <a:lstStyle/>
                    <a:p>
                      <a:pPr algn="ctr"/>
                      <a:r>
                        <a:rPr lang="en-US" sz="1600" dirty="0">
                          <a:solidFill>
                            <a:schemeClr val="bg1"/>
                          </a:solidFill>
                        </a:rPr>
                        <a:t>RESPONSES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24364400"/>
                  </a:ext>
                </a:extLst>
              </a:tr>
              <a:tr h="376917">
                <a:tc>
                  <a:txBody>
                    <a:bodyPr/>
                    <a:lstStyle/>
                    <a:p>
                      <a:pPr algn="r"/>
                      <a:r>
                        <a:rPr lang="en-US" sz="18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dirty="0"/>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40804421"/>
                  </a:ext>
                </a:extLst>
              </a:tr>
              <a:tr h="376917">
                <a:tc>
                  <a:txBody>
                    <a:bodyPr/>
                    <a:lstStyle/>
                    <a:p>
                      <a:pPr algn="r"/>
                      <a:r>
                        <a:rPr lang="en-US" sz="18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dirty="0"/>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7816432"/>
                  </a:ext>
                </a:extLst>
              </a:tr>
              <a:tr h="659606">
                <a:tc>
                  <a:txBody>
                    <a:bodyPr/>
                    <a:lstStyle/>
                    <a:p>
                      <a:pPr algn="l"/>
                      <a:r>
                        <a:rPr lang="en-US" sz="1800" b="0" dirty="0">
                          <a:solidFill>
                            <a:schemeClr val="bg1"/>
                          </a:solidFill>
                        </a:rPr>
                        <a:t>Identify type of library/health information research in which you have participated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endParaRPr lang="en-US" sz="1600" b="0" dirty="0">
                        <a:solidFill>
                          <a:schemeClr val="bg1"/>
                        </a:solidFill>
                      </a:endParaRPr>
                    </a:p>
                    <a:p>
                      <a:pPr algn="ctr"/>
                      <a:r>
                        <a:rPr lang="en-US" sz="1600" b="0" dirty="0">
                          <a:solidFill>
                            <a:schemeClr val="bg1"/>
                          </a:solidFill>
                        </a:rPr>
                        <a:t>(N=15)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n-US" sz="16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endParaRPr lang="en-US" sz="1600" b="0" dirty="0">
                        <a:solidFill>
                          <a:schemeClr val="bg1"/>
                        </a:solidFill>
                      </a:endParaRPr>
                    </a:p>
                    <a:p>
                      <a:pPr algn="ctr"/>
                      <a:r>
                        <a:rPr lang="en-US" sz="1600" b="0" dirty="0">
                          <a:solidFill>
                            <a:schemeClr val="bg1"/>
                          </a:solidFill>
                        </a:rPr>
                        <a:t>(N=13)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922270910"/>
                  </a:ext>
                </a:extLst>
              </a:tr>
              <a:tr h="376917">
                <a:tc>
                  <a:txBody>
                    <a:bodyPr/>
                    <a:lstStyle/>
                    <a:p>
                      <a:pPr algn="r"/>
                      <a:r>
                        <a:rPr lang="en-US" sz="1800" dirty="0"/>
                        <a:t>Surveys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5797168"/>
                  </a:ext>
                </a:extLst>
              </a:tr>
              <a:tr h="376917">
                <a:tc>
                  <a:txBody>
                    <a:bodyPr/>
                    <a:lstStyle/>
                    <a:p>
                      <a:pPr algn="r"/>
                      <a:r>
                        <a:rPr lang="en-US" sz="1800" dirty="0"/>
                        <a:t>Interviews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45742641"/>
                  </a:ext>
                </a:extLst>
              </a:tr>
              <a:tr h="376917">
                <a:tc>
                  <a:txBody>
                    <a:bodyPr/>
                    <a:lstStyle/>
                    <a:p>
                      <a:pPr algn="r"/>
                      <a:r>
                        <a:rPr lang="en-US" sz="1800" dirty="0"/>
                        <a:t>Content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59945723"/>
                  </a:ext>
                </a:extLst>
              </a:tr>
              <a:tr h="376917">
                <a:tc>
                  <a:txBody>
                    <a:bodyPr/>
                    <a:lstStyle/>
                    <a:p>
                      <a:pPr algn="r"/>
                      <a:r>
                        <a:rPr lang="en-US" sz="1800" dirty="0"/>
                        <a:t>Bibliometrics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58888427"/>
                  </a:ext>
                </a:extLst>
              </a:tr>
              <a:tr h="376917">
                <a:tc>
                  <a:txBody>
                    <a:bodyPr/>
                    <a:lstStyle/>
                    <a:p>
                      <a:pPr algn="r"/>
                      <a:r>
                        <a:rPr lang="en-US" sz="1800" dirty="0"/>
                        <a:t>Mixed methods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444055"/>
                  </a:ext>
                </a:extLst>
              </a:tr>
              <a:tr h="376917">
                <a:tc>
                  <a:txBody>
                    <a:bodyPr/>
                    <a:lstStyle/>
                    <a:p>
                      <a:pPr algn="r"/>
                      <a:r>
                        <a:rPr lang="en-US" sz="1800" dirty="0"/>
                        <a:t>Secondary research (LIS systematic reviews, scoping reviews,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76974883"/>
                  </a:ext>
                </a:extLst>
              </a:tr>
              <a:tr h="659606">
                <a:tc>
                  <a:txBody>
                    <a:bodyPr/>
                    <a:lstStyle/>
                    <a:p>
                      <a:pPr algn="r"/>
                      <a:r>
                        <a:rPr lang="en-US" sz="1800" dirty="0"/>
                        <a:t>Local research, assessment, or evaluation (in-house surveys, instructional evaluations,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50454193"/>
                  </a:ext>
                </a:extLst>
              </a:tr>
              <a:tr h="531374">
                <a:tc>
                  <a:txBody>
                    <a:bodyPr/>
                    <a:lstStyle/>
                    <a:p>
                      <a:pPr algn="r"/>
                      <a:r>
                        <a:rPr lang="en-US" sz="1800" dirty="0"/>
                        <a:t>Other types of library or health information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13723976"/>
                  </a:ext>
                </a:extLst>
              </a:tr>
            </a:tbl>
          </a:graphicData>
        </a:graphic>
      </p:graphicFrame>
      <p:sp>
        <p:nvSpPr>
          <p:cNvPr id="3" name="TextBox 2"/>
          <p:cNvSpPr txBox="1"/>
          <p:nvPr/>
        </p:nvSpPr>
        <p:spPr>
          <a:xfrm rot="10800000" flipV="1">
            <a:off x="495525" y="48675"/>
            <a:ext cx="11486178" cy="461665"/>
          </a:xfrm>
          <a:prstGeom prst="rect">
            <a:avLst/>
          </a:prstGeom>
          <a:noFill/>
        </p:spPr>
        <p:txBody>
          <a:bodyPr wrap="square" rtlCol="0">
            <a:spAutoFit/>
          </a:bodyPr>
          <a:lstStyle/>
          <a:p>
            <a:pPr algn="ctr"/>
            <a:r>
              <a:rPr lang="en-US" sz="2400" b="1" dirty="0"/>
              <a:t>RTI Fellows’ Prior LIS Research Experience &amp; Activities (Librarians)</a:t>
            </a:r>
          </a:p>
        </p:txBody>
      </p:sp>
    </p:spTree>
    <p:extLst>
      <p:ext uri="{BB962C8B-B14F-4D97-AF65-F5344CB8AC3E}">
        <p14:creationId xmlns:p14="http://schemas.microsoft.com/office/powerpoint/2010/main" val="209560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C76E2EC-D039-1E4D-97DE-9C427D86193C}"/>
              </a:ext>
            </a:extLst>
          </p:cNvPr>
          <p:cNvGraphicFramePr>
            <a:graphicFrameLocks noGrp="1"/>
          </p:cNvGraphicFramePr>
          <p:nvPr/>
        </p:nvGraphicFramePr>
        <p:xfrm>
          <a:off x="1165122" y="663677"/>
          <a:ext cx="9114504" cy="5943601"/>
        </p:xfrm>
        <a:graphic>
          <a:graphicData uri="http://schemas.openxmlformats.org/drawingml/2006/table">
            <a:tbl>
              <a:tblPr firstRow="1" bandRow="1">
                <a:tableStyleId>{FABFCF23-3B69-468F-B69F-88F6DE6A72F2}</a:tableStyleId>
              </a:tblPr>
              <a:tblGrid>
                <a:gridCol w="6899370">
                  <a:extLst>
                    <a:ext uri="{9D8B030D-6E8A-4147-A177-3AD203B41FA5}">
                      <a16:colId xmlns:a16="http://schemas.microsoft.com/office/drawing/2014/main" val="1399435913"/>
                    </a:ext>
                  </a:extLst>
                </a:gridCol>
                <a:gridCol w="1156949">
                  <a:extLst>
                    <a:ext uri="{9D8B030D-6E8A-4147-A177-3AD203B41FA5}">
                      <a16:colId xmlns:a16="http://schemas.microsoft.com/office/drawing/2014/main" val="99370573"/>
                    </a:ext>
                  </a:extLst>
                </a:gridCol>
                <a:gridCol w="1058185">
                  <a:extLst>
                    <a:ext uri="{9D8B030D-6E8A-4147-A177-3AD203B41FA5}">
                      <a16:colId xmlns:a16="http://schemas.microsoft.com/office/drawing/2014/main" val="3675035817"/>
                    </a:ext>
                  </a:extLst>
                </a:gridCol>
              </a:tblGrid>
              <a:tr h="612170">
                <a:tc>
                  <a:txBody>
                    <a:bodyPr/>
                    <a:lstStyle/>
                    <a:p>
                      <a:pPr algn="ctr"/>
                      <a:r>
                        <a:rPr lang="en-US" sz="2000" b="0" dirty="0">
                          <a:solidFill>
                            <a:schemeClr val="bg1"/>
                          </a:solidFill>
                        </a:rPr>
                        <a:t>PRIOR RESEARCH EXPERIENCE &amp;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0" dirty="0">
                          <a:solidFill>
                            <a:schemeClr val="bg1"/>
                          </a:solidFill>
                        </a:rPr>
                        <a:t>Cohort 4</a:t>
                      </a:r>
                    </a:p>
                    <a:p>
                      <a:pPr algn="ctr"/>
                      <a:r>
                        <a:rPr lang="en-US" sz="1600" b="0" dirty="0">
                          <a:solidFill>
                            <a:schemeClr val="bg1"/>
                          </a:solidFill>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0" dirty="0">
                          <a:solidFill>
                            <a:schemeClr val="bg1"/>
                          </a:solidFill>
                        </a:rPr>
                        <a:t>Cohort 5</a:t>
                      </a:r>
                    </a:p>
                    <a:p>
                      <a:pPr algn="ctr"/>
                      <a:r>
                        <a:rPr lang="en-US" sz="1600" b="0" dirty="0">
                          <a:solidFill>
                            <a:schemeClr val="bg1"/>
                          </a:solidFill>
                        </a:rPr>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865245719"/>
                  </a:ext>
                </a:extLst>
              </a:tr>
              <a:tr h="386634">
                <a:tc>
                  <a:txBody>
                    <a:bodyPr/>
                    <a:lstStyle/>
                    <a:p>
                      <a:pPr algn="l"/>
                      <a:endParaRPr lang="en-US"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rPr>
                        <a:t>(N=26)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rPr>
                        <a:t>N=17)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396312058"/>
                  </a:ext>
                </a:extLst>
              </a:tr>
              <a:tr h="387072">
                <a:tc>
                  <a:txBody>
                    <a:bodyPr/>
                    <a:lstStyle/>
                    <a:p>
                      <a:pPr algn="l"/>
                      <a:r>
                        <a:rPr lang="en-US" sz="1800" b="0" dirty="0">
                          <a:solidFill>
                            <a:schemeClr val="bg1"/>
                          </a:solidFill>
                        </a:rPr>
                        <a:t>Have you disseminated your research 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en-US" sz="1600" b="0" dirty="0">
                          <a:solidFill>
                            <a:schemeClr val="bg1"/>
                          </a:solidFill>
                        </a:rPr>
                        <a:t>RESPONSES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n-US" sz="16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91933121"/>
                  </a:ext>
                </a:extLst>
              </a:tr>
              <a:tr h="386634">
                <a:tc>
                  <a:txBody>
                    <a:bodyPr/>
                    <a:lstStyle/>
                    <a:p>
                      <a:pPr algn="r"/>
                      <a:r>
                        <a:rPr lang="en-US" sz="1800" dirty="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40804421"/>
                  </a:ext>
                </a:extLst>
              </a:tr>
              <a:tr h="386634">
                <a:tc>
                  <a:txBody>
                    <a:bodyPr/>
                    <a:lstStyle/>
                    <a:p>
                      <a:pPr algn="r"/>
                      <a:r>
                        <a:rPr lang="en-US" sz="18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7816432"/>
                  </a:ext>
                </a:extLst>
              </a:tr>
              <a:tr h="412968">
                <a:tc>
                  <a:txBody>
                    <a:bodyPr/>
                    <a:lstStyle/>
                    <a:p>
                      <a:pPr algn="l"/>
                      <a:r>
                        <a:rPr lang="en-US" sz="1800" b="0" dirty="0">
                          <a:solidFill>
                            <a:schemeClr val="bg1"/>
                          </a:solidFill>
                        </a:rPr>
                        <a:t>How have you disseminated your research 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0" dirty="0">
                          <a:solidFill>
                            <a:schemeClr val="bg1"/>
                          </a:solidFill>
                        </a:rPr>
                        <a:t>(N=15)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0" dirty="0">
                          <a:solidFill>
                            <a:schemeClr val="bg1"/>
                          </a:solidFill>
                        </a:rPr>
                        <a:t>(N=13)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922270910"/>
                  </a:ext>
                </a:extLst>
              </a:tr>
              <a:tr h="386634">
                <a:tc>
                  <a:txBody>
                    <a:bodyPr/>
                    <a:lstStyle/>
                    <a:p>
                      <a:pPr algn="r"/>
                      <a:r>
                        <a:rPr lang="en-US" sz="1800" dirty="0"/>
                        <a:t>Published a book (solo or co-author)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5797168"/>
                  </a:ext>
                </a:extLst>
              </a:tr>
              <a:tr h="386634">
                <a:tc>
                  <a:txBody>
                    <a:bodyPr/>
                    <a:lstStyle/>
                    <a:p>
                      <a:pPr algn="r"/>
                      <a:r>
                        <a:rPr lang="en-US" sz="1800" dirty="0"/>
                        <a:t>Published in a book chapter (chapter author or co-author)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45742641"/>
                  </a:ext>
                </a:extLst>
              </a:tr>
              <a:tr h="386634">
                <a:tc>
                  <a:txBody>
                    <a:bodyPr/>
                    <a:lstStyle/>
                    <a:p>
                      <a:pPr algn="r"/>
                      <a:r>
                        <a:rPr lang="en-US" sz="1800" dirty="0"/>
                        <a:t>Published in a peer-reviewed journal (print or online)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59945723"/>
                  </a:ext>
                </a:extLst>
              </a:tr>
              <a:tr h="386634">
                <a:tc>
                  <a:txBody>
                    <a:bodyPr/>
                    <a:lstStyle/>
                    <a:p>
                      <a:pPr algn="r"/>
                      <a:r>
                        <a:rPr lang="en-US" sz="1800" dirty="0"/>
                        <a:t>Published in a non-peer-reviewed journal (print or online)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58888427"/>
                  </a:ext>
                </a:extLst>
              </a:tr>
              <a:tr h="386634">
                <a:tc>
                  <a:txBody>
                    <a:bodyPr/>
                    <a:lstStyle/>
                    <a:p>
                      <a:pPr algn="r"/>
                      <a:r>
                        <a:rPr lang="en-US" sz="1800" dirty="0"/>
                        <a:t>Presented a paper at a professional conference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2444055"/>
                  </a:ext>
                </a:extLst>
              </a:tr>
              <a:tr h="386634">
                <a:tc>
                  <a:txBody>
                    <a:bodyPr/>
                    <a:lstStyle/>
                    <a:p>
                      <a:pPr algn="r"/>
                      <a:r>
                        <a:rPr lang="en-US" sz="1800" dirty="0"/>
                        <a:t>Presented a poster at a professional conference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76974883"/>
                  </a:ext>
                </a:extLst>
              </a:tr>
              <a:tr h="448306">
                <a:tc>
                  <a:txBody>
                    <a:bodyPr/>
                    <a:lstStyle/>
                    <a:p>
                      <a:pPr algn="r"/>
                      <a:r>
                        <a:rPr lang="en-US" sz="1800" dirty="0"/>
                        <a:t>Presented at your home institution in an informal forum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50454193"/>
                  </a:ext>
                </a:extLst>
              </a:tr>
              <a:tr h="603379">
                <a:tc>
                  <a:txBody>
                    <a:bodyPr/>
                    <a:lstStyle/>
                    <a:p>
                      <a:pPr algn="r"/>
                      <a:r>
                        <a:rPr lang="en-US" sz="1800" dirty="0"/>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13723976"/>
                  </a:ext>
                </a:extLst>
              </a:tr>
            </a:tbl>
          </a:graphicData>
        </a:graphic>
      </p:graphicFrame>
      <p:sp>
        <p:nvSpPr>
          <p:cNvPr id="3" name="TextBox 2"/>
          <p:cNvSpPr txBox="1"/>
          <p:nvPr/>
        </p:nvSpPr>
        <p:spPr>
          <a:xfrm rot="10800000" flipV="1">
            <a:off x="-127327" y="0"/>
            <a:ext cx="11486178" cy="461665"/>
          </a:xfrm>
          <a:prstGeom prst="rect">
            <a:avLst/>
          </a:prstGeom>
          <a:noFill/>
        </p:spPr>
        <p:txBody>
          <a:bodyPr wrap="square" rtlCol="0">
            <a:spAutoFit/>
          </a:bodyPr>
          <a:lstStyle/>
          <a:p>
            <a:pPr algn="ctr"/>
            <a:r>
              <a:rPr lang="en-US" sz="2400" b="1" dirty="0"/>
              <a:t>RTI Fellows’ Prior Research Experience &amp; Research Education Activities (Librarians)</a:t>
            </a:r>
          </a:p>
        </p:txBody>
      </p:sp>
    </p:spTree>
    <p:extLst>
      <p:ext uri="{BB962C8B-B14F-4D97-AF65-F5344CB8AC3E}">
        <p14:creationId xmlns:p14="http://schemas.microsoft.com/office/powerpoint/2010/main" val="4216066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47A719-9CEC-9C43-8C7B-F60F5484CF21}"/>
              </a:ext>
            </a:extLst>
          </p:cNvPr>
          <p:cNvGraphicFramePr>
            <a:graphicFrameLocks noGrp="1"/>
          </p:cNvGraphicFramePr>
          <p:nvPr>
            <p:extLst>
              <p:ext uri="{D42A27DB-BD31-4B8C-83A1-F6EECF244321}">
                <p14:modId xmlns:p14="http://schemas.microsoft.com/office/powerpoint/2010/main" val="3171870153"/>
              </p:ext>
            </p:extLst>
          </p:nvPr>
        </p:nvGraphicFramePr>
        <p:xfrm>
          <a:off x="363684" y="1132610"/>
          <a:ext cx="11492345" cy="5689245"/>
        </p:xfrm>
        <a:graphic>
          <a:graphicData uri="http://schemas.openxmlformats.org/drawingml/2006/table">
            <a:tbl>
              <a:tblPr firstRow="1" bandRow="1">
                <a:tableStyleId>{B301B821-A1FF-4177-AEE7-76D212191A09}</a:tableStyleId>
              </a:tblPr>
              <a:tblGrid>
                <a:gridCol w="6654274">
                  <a:extLst>
                    <a:ext uri="{9D8B030D-6E8A-4147-A177-3AD203B41FA5}">
                      <a16:colId xmlns:a16="http://schemas.microsoft.com/office/drawing/2014/main" val="1523869062"/>
                    </a:ext>
                  </a:extLst>
                </a:gridCol>
                <a:gridCol w="1165726">
                  <a:extLst>
                    <a:ext uri="{9D8B030D-6E8A-4147-A177-3AD203B41FA5}">
                      <a16:colId xmlns:a16="http://schemas.microsoft.com/office/drawing/2014/main" val="3692516915"/>
                    </a:ext>
                  </a:extLst>
                </a:gridCol>
                <a:gridCol w="1015996">
                  <a:extLst>
                    <a:ext uri="{9D8B030D-6E8A-4147-A177-3AD203B41FA5}">
                      <a16:colId xmlns:a16="http://schemas.microsoft.com/office/drawing/2014/main" val="1691615806"/>
                    </a:ext>
                  </a:extLst>
                </a:gridCol>
                <a:gridCol w="961079">
                  <a:extLst>
                    <a:ext uri="{9D8B030D-6E8A-4147-A177-3AD203B41FA5}">
                      <a16:colId xmlns:a16="http://schemas.microsoft.com/office/drawing/2014/main" val="2480102467"/>
                    </a:ext>
                  </a:extLst>
                </a:gridCol>
                <a:gridCol w="878698">
                  <a:extLst>
                    <a:ext uri="{9D8B030D-6E8A-4147-A177-3AD203B41FA5}">
                      <a16:colId xmlns:a16="http://schemas.microsoft.com/office/drawing/2014/main" val="565794027"/>
                    </a:ext>
                  </a:extLst>
                </a:gridCol>
                <a:gridCol w="816572">
                  <a:extLst>
                    <a:ext uri="{9D8B030D-6E8A-4147-A177-3AD203B41FA5}">
                      <a16:colId xmlns:a16="http://schemas.microsoft.com/office/drawing/2014/main" val="4163798459"/>
                    </a:ext>
                  </a:extLst>
                </a:gridCol>
              </a:tblGrid>
              <a:tr h="431445">
                <a:tc rowSpan="2">
                  <a:txBody>
                    <a:bodyPr/>
                    <a:lstStyle/>
                    <a:p>
                      <a:pPr algn="ctr"/>
                      <a:endParaRPr lang="en-US" sz="2000" dirty="0"/>
                    </a:p>
                    <a:p>
                      <a:pPr algn="ctr"/>
                      <a:r>
                        <a:rPr lang="en-US" sz="2000" dirty="0"/>
                        <a:t>REASONS  </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5">
                  <a:txBody>
                    <a:bodyPr/>
                    <a:lstStyle/>
                    <a:p>
                      <a:pPr algn="ctr"/>
                      <a:r>
                        <a:rPr lang="en-US" sz="1600" b="1" dirty="0"/>
                        <a:t>% Agreement (Strongly agree or 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n-US" sz="2000" b="1" dirty="0"/>
                    </a:p>
                  </a:txBody>
                  <a:tcPr>
                    <a:lnB w="12700" cap="flat" cmpd="sng" algn="ctr">
                      <a:solidFill>
                        <a:schemeClr val="tx1"/>
                      </a:solidFill>
                      <a:prstDash val="solid"/>
                      <a:round/>
                      <a:headEnd type="none" w="med" len="med"/>
                      <a:tailEnd type="none" w="med" len="med"/>
                    </a:lnB>
                  </a:tcPr>
                </a:tc>
                <a:tc hMerge="1">
                  <a:txBody>
                    <a:bodyPr/>
                    <a:lstStyle/>
                    <a:p>
                      <a:pPr algn="ctr"/>
                      <a:endParaRPr lang="en-US" sz="2000" b="1" dirty="0"/>
                    </a:p>
                  </a:txBody>
                  <a:tcPr>
                    <a:lnB w="12700" cap="flat" cmpd="sng" algn="ctr">
                      <a:solidFill>
                        <a:schemeClr val="tx1"/>
                      </a:solidFill>
                      <a:prstDash val="solid"/>
                      <a:round/>
                      <a:headEnd type="none" w="med" len="med"/>
                      <a:tailEnd type="none" w="med" len="med"/>
                    </a:lnB>
                  </a:tcPr>
                </a:tc>
                <a:tc hMerge="1">
                  <a:txBody>
                    <a:bodyPr/>
                    <a:lstStyle/>
                    <a:p>
                      <a:pPr algn="ctr"/>
                      <a:endParaRPr lang="en-US" sz="2000" b="1" dirty="0"/>
                    </a:p>
                  </a:txBody>
                  <a:tcPr>
                    <a:lnB w="12700" cap="flat" cmpd="sng" algn="ctr">
                      <a:solidFill>
                        <a:schemeClr val="tx1"/>
                      </a:solidFill>
                      <a:prstDash val="solid"/>
                      <a:round/>
                      <a:headEnd type="none" w="med" len="med"/>
                      <a:tailEnd type="none" w="med" len="med"/>
                    </a:lnB>
                  </a:tcPr>
                </a:tc>
                <a:tc hMerge="1">
                  <a:txBody>
                    <a:bodyPr/>
                    <a:lstStyle/>
                    <a:p>
                      <a:pPr algn="ctr"/>
                      <a:endParaRPr lang="en-US" sz="2000" b="1"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409882"/>
                  </a:ext>
                </a:extLst>
              </a:tr>
              <a:tr h="822960">
                <a:tc vMerge="1">
                  <a:txBody>
                    <a:bodyPr/>
                    <a:lstStyle/>
                    <a:p>
                      <a:pPr algn="ctr"/>
                      <a:r>
                        <a:rPr lang="en-US" sz="2000" dirty="0"/>
                        <a:t>REASONS </a:t>
                      </a:r>
                      <a:endParaRPr lang="en-US" sz="2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solidFill>
                            <a:schemeClr val="bg1"/>
                          </a:solidFill>
                        </a:rPr>
                        <a:t>C1</a:t>
                      </a:r>
                    </a:p>
                    <a:p>
                      <a:pPr algn="ctr"/>
                      <a:r>
                        <a:rPr lang="en-US" sz="1600" b="1" dirty="0">
                          <a:solidFill>
                            <a:schemeClr val="bg1"/>
                          </a:solidFill>
                        </a:rPr>
                        <a:t>2018</a:t>
                      </a:r>
                    </a:p>
                    <a:p>
                      <a:pPr algn="ctr"/>
                      <a:r>
                        <a:rPr lang="en-US" sz="1600" b="1" dirty="0">
                          <a:solidFill>
                            <a:schemeClr val="bg1"/>
                          </a:solidFill>
                        </a:rPr>
                        <a:t>N=19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1" dirty="0">
                          <a:solidFill>
                            <a:schemeClr val="bg1"/>
                          </a:solidFill>
                        </a:rPr>
                        <a:t>C2</a:t>
                      </a:r>
                    </a:p>
                    <a:p>
                      <a:pPr algn="ctr"/>
                      <a:r>
                        <a:rPr lang="en-US" sz="1600" b="1" dirty="0">
                          <a:solidFill>
                            <a:schemeClr val="bg1"/>
                          </a:solidFill>
                        </a:rPr>
                        <a:t>2019</a:t>
                      </a:r>
                    </a:p>
                    <a:p>
                      <a:pPr algn="ctr"/>
                      <a:r>
                        <a:rPr lang="en-US" sz="1600" b="1" dirty="0">
                          <a:solidFill>
                            <a:schemeClr val="bg1"/>
                          </a:solidFill>
                        </a:rPr>
                        <a:t>N=20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1" dirty="0">
                          <a:solidFill>
                            <a:schemeClr val="bg1"/>
                          </a:solidFill>
                        </a:rPr>
                        <a:t>C3</a:t>
                      </a:r>
                    </a:p>
                    <a:p>
                      <a:pPr algn="ctr"/>
                      <a:r>
                        <a:rPr lang="en-US" sz="1600" b="1" dirty="0">
                          <a:solidFill>
                            <a:schemeClr val="bg1"/>
                          </a:solidFill>
                        </a:rPr>
                        <a:t>2020</a:t>
                      </a:r>
                    </a:p>
                    <a:p>
                      <a:pPr algn="ctr"/>
                      <a:r>
                        <a:rPr lang="en-US" sz="1600" b="1" dirty="0">
                          <a:solidFill>
                            <a:schemeClr val="bg1"/>
                          </a:solidFill>
                        </a:rPr>
                        <a:t>N=20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1" dirty="0">
                          <a:solidFill>
                            <a:schemeClr val="bg1"/>
                          </a:solidFill>
                        </a:rPr>
                        <a:t>C4</a:t>
                      </a:r>
                    </a:p>
                    <a:p>
                      <a:pPr algn="ctr"/>
                      <a:r>
                        <a:rPr lang="en-US" sz="1600" b="1" dirty="0">
                          <a:solidFill>
                            <a:schemeClr val="bg1"/>
                          </a:solidFill>
                        </a:rPr>
                        <a:t>2021</a:t>
                      </a:r>
                    </a:p>
                    <a:p>
                      <a:pPr algn="ctr"/>
                      <a:r>
                        <a:rPr lang="en-US" sz="1600" b="1" dirty="0">
                          <a:solidFill>
                            <a:schemeClr val="bg1"/>
                          </a:solidFill>
                        </a:rPr>
                        <a:t>N=26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1" dirty="0">
                          <a:solidFill>
                            <a:schemeClr val="bg1"/>
                          </a:solidFill>
                        </a:rPr>
                        <a:t>C5</a:t>
                      </a:r>
                    </a:p>
                    <a:p>
                      <a:pPr algn="ctr"/>
                      <a:r>
                        <a:rPr lang="en-US" sz="1600" b="1" dirty="0">
                          <a:solidFill>
                            <a:schemeClr val="bg1"/>
                          </a:solidFill>
                        </a:rPr>
                        <a:t>2022</a:t>
                      </a:r>
                    </a:p>
                    <a:p>
                      <a:pPr algn="ctr"/>
                      <a:r>
                        <a:rPr lang="en-US" sz="1600" b="1" dirty="0">
                          <a:solidFill>
                            <a:schemeClr val="bg1"/>
                          </a:solidFill>
                        </a:rPr>
                        <a:t>N=26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957237059"/>
                  </a:ext>
                </a:extLst>
              </a:tr>
              <a:tr h="400050">
                <a:tc>
                  <a:txBody>
                    <a:bodyPr/>
                    <a:lstStyle/>
                    <a:p>
                      <a:r>
                        <a:rPr lang="en-US" sz="2000" b="0" dirty="0"/>
                        <a:t>Will support my career goals and future 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highlight>
                          <a:srgbClr val="C0C0C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2000" dirty="0">
                        <a:highlight>
                          <a:srgbClr val="C0C0C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2000" dirty="0">
                        <a:highlight>
                          <a:srgbClr val="C0C0C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50138681"/>
                  </a:ext>
                </a:extLst>
              </a:tr>
              <a:tr h="400050">
                <a:tc>
                  <a:txBody>
                    <a:bodyPr/>
                    <a:lstStyle/>
                    <a:p>
                      <a:r>
                        <a:rPr lang="en-US" sz="2000" dirty="0"/>
                        <a:t>Will help me contribute to research and scholarship</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2000" b="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b="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dirty="0"/>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18415786"/>
                  </a:ext>
                </a:extLst>
              </a:tr>
              <a:tr h="40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Will advance the profession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20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dirty="0"/>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51721650"/>
                  </a:ext>
                </a:extLst>
              </a:tr>
              <a:tr h="708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Will increase likelihood I will engage in evidence-based decision making</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2000" dirty="0"/>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dirty="0"/>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50344309"/>
                  </a:ext>
                </a:extLst>
              </a:tr>
              <a:tr h="708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Will provide opportunity to partner with and understand the needs of researchers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2000" dirty="0"/>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87309663"/>
                  </a:ext>
                </a:extLst>
              </a:tr>
              <a:tr h="708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Will increase likelihood I will conduct program evaluations and assessments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2000" b="0" dirty="0"/>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b="0"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0" dirty="0"/>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75543738"/>
                  </a:ext>
                </a:extLst>
              </a:tr>
              <a:tr h="708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Will help demonstrate the value of my library to my administration and 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20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84933319"/>
                  </a:ext>
                </a:extLst>
              </a:tr>
              <a:tr h="40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Will support my tenure and/or promotion efforts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20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56793309"/>
                  </a:ext>
                </a:extLst>
              </a:tr>
            </a:tbl>
          </a:graphicData>
        </a:graphic>
      </p:graphicFrame>
      <p:sp>
        <p:nvSpPr>
          <p:cNvPr id="2" name="TextBox 1"/>
          <p:cNvSpPr txBox="1"/>
          <p:nvPr/>
        </p:nvSpPr>
        <p:spPr>
          <a:xfrm>
            <a:off x="127001" y="259011"/>
            <a:ext cx="11937999" cy="954107"/>
          </a:xfrm>
          <a:prstGeom prst="rect">
            <a:avLst/>
          </a:prstGeom>
          <a:noFill/>
        </p:spPr>
        <p:txBody>
          <a:bodyPr wrap="square" rtlCol="0">
            <a:spAutoFit/>
          </a:bodyPr>
          <a:lstStyle/>
          <a:p>
            <a:pPr algn="ctr"/>
            <a:r>
              <a:rPr lang="en-US" sz="2800" b="1" dirty="0"/>
              <a:t>Fellows’ Reasons for Participating in the RTI (Librarians)</a:t>
            </a:r>
          </a:p>
          <a:p>
            <a:pPr algn="ctr"/>
            <a:r>
              <a:rPr lang="en-US" sz="2800" b="1" dirty="0"/>
              <a:t>(in ranked order)</a:t>
            </a:r>
          </a:p>
        </p:txBody>
      </p:sp>
    </p:spTree>
    <p:extLst>
      <p:ext uri="{BB962C8B-B14F-4D97-AF65-F5344CB8AC3E}">
        <p14:creationId xmlns:p14="http://schemas.microsoft.com/office/powerpoint/2010/main" val="264289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47A719-9CEC-9C43-8C7B-F60F5484CF21}"/>
              </a:ext>
            </a:extLst>
          </p:cNvPr>
          <p:cNvGraphicFramePr>
            <a:graphicFrameLocks noGrp="1"/>
          </p:cNvGraphicFramePr>
          <p:nvPr/>
        </p:nvGraphicFramePr>
        <p:xfrm>
          <a:off x="1692442" y="1427747"/>
          <a:ext cx="8462211" cy="4694635"/>
        </p:xfrm>
        <a:graphic>
          <a:graphicData uri="http://schemas.openxmlformats.org/drawingml/2006/table">
            <a:tbl>
              <a:tblPr firstRow="1" bandRow="1">
                <a:tableStyleId>{B301B821-A1FF-4177-AEE7-76D212191A09}</a:tableStyleId>
              </a:tblPr>
              <a:tblGrid>
                <a:gridCol w="5274548">
                  <a:extLst>
                    <a:ext uri="{9D8B030D-6E8A-4147-A177-3AD203B41FA5}">
                      <a16:colId xmlns:a16="http://schemas.microsoft.com/office/drawing/2014/main" val="1523869062"/>
                    </a:ext>
                  </a:extLst>
                </a:gridCol>
                <a:gridCol w="924019">
                  <a:extLst>
                    <a:ext uri="{9D8B030D-6E8A-4147-A177-3AD203B41FA5}">
                      <a16:colId xmlns:a16="http://schemas.microsoft.com/office/drawing/2014/main" val="3692516915"/>
                    </a:ext>
                  </a:extLst>
                </a:gridCol>
                <a:gridCol w="805334">
                  <a:extLst>
                    <a:ext uri="{9D8B030D-6E8A-4147-A177-3AD203B41FA5}">
                      <a16:colId xmlns:a16="http://schemas.microsoft.com/office/drawing/2014/main" val="1691615806"/>
                    </a:ext>
                  </a:extLst>
                </a:gridCol>
                <a:gridCol w="761804">
                  <a:extLst>
                    <a:ext uri="{9D8B030D-6E8A-4147-A177-3AD203B41FA5}">
                      <a16:colId xmlns:a16="http://schemas.microsoft.com/office/drawing/2014/main" val="2480102467"/>
                    </a:ext>
                  </a:extLst>
                </a:gridCol>
                <a:gridCol w="696506">
                  <a:extLst>
                    <a:ext uri="{9D8B030D-6E8A-4147-A177-3AD203B41FA5}">
                      <a16:colId xmlns:a16="http://schemas.microsoft.com/office/drawing/2014/main" val="565794027"/>
                    </a:ext>
                  </a:extLst>
                </a:gridCol>
              </a:tblGrid>
              <a:tr h="317453">
                <a:tc rowSpan="2">
                  <a:txBody>
                    <a:bodyPr/>
                    <a:lstStyle/>
                    <a:p>
                      <a:pPr algn="ctr"/>
                      <a:endParaRPr lang="en-US" sz="1400" dirty="0"/>
                    </a:p>
                    <a:p>
                      <a:pPr algn="ctr"/>
                      <a:r>
                        <a:rPr lang="en-US" sz="1400" dirty="0"/>
                        <a:t>REASONS </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US" sz="1400" b="1" dirty="0"/>
                        <a:t>% Agreement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n-US" sz="2000" b="1" dirty="0"/>
                    </a:p>
                  </a:txBody>
                  <a:tcPr>
                    <a:lnB w="12700" cap="flat" cmpd="sng" algn="ctr">
                      <a:solidFill>
                        <a:schemeClr val="tx1"/>
                      </a:solidFill>
                      <a:prstDash val="solid"/>
                      <a:round/>
                      <a:headEnd type="none" w="med" len="med"/>
                      <a:tailEnd type="none" w="med" len="med"/>
                    </a:lnB>
                  </a:tcPr>
                </a:tc>
                <a:tc hMerge="1">
                  <a:txBody>
                    <a:bodyPr/>
                    <a:lstStyle/>
                    <a:p>
                      <a:pPr algn="ctr"/>
                      <a:endParaRPr lang="en-US" sz="2000" b="1" dirty="0"/>
                    </a:p>
                  </a:txBody>
                  <a:tcPr>
                    <a:lnB w="12700" cap="flat" cmpd="sng" algn="ctr">
                      <a:solidFill>
                        <a:schemeClr val="tx1"/>
                      </a:solidFill>
                      <a:prstDash val="solid"/>
                      <a:round/>
                      <a:headEnd type="none" w="med" len="med"/>
                      <a:tailEnd type="none" w="med" len="med"/>
                    </a:lnB>
                  </a:tcPr>
                </a:tc>
                <a:tc hMerge="1">
                  <a:txBody>
                    <a:bodyPr/>
                    <a:lstStyle/>
                    <a:p>
                      <a:pPr algn="ctr"/>
                      <a:endParaRPr lang="en-US" sz="2000" b="1"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409882"/>
                  </a:ext>
                </a:extLst>
              </a:tr>
              <a:tr h="948690">
                <a:tc vMerge="1">
                  <a:txBody>
                    <a:bodyPr/>
                    <a:lstStyle/>
                    <a:p>
                      <a:pPr algn="ctr"/>
                      <a:r>
                        <a:rPr lang="en-US" sz="2000" dirty="0"/>
                        <a:t>REASONS </a:t>
                      </a:r>
                      <a:endParaRPr lang="en-US" sz="2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bg1"/>
                          </a:solidFill>
                        </a:rPr>
                        <a:t>C4</a:t>
                      </a:r>
                    </a:p>
                    <a:p>
                      <a:pPr algn="ctr"/>
                      <a:r>
                        <a:rPr lang="en-US" sz="1400" b="1" dirty="0">
                          <a:solidFill>
                            <a:schemeClr val="bg1"/>
                          </a:solidFill>
                        </a:rPr>
                        <a:t>2021</a:t>
                      </a:r>
                    </a:p>
                    <a:p>
                      <a:pPr algn="ctr"/>
                      <a:r>
                        <a:rPr lang="en-US" sz="1400" b="1" dirty="0">
                          <a:solidFill>
                            <a:schemeClr val="bg1"/>
                          </a:solidFill>
                        </a:rPr>
                        <a:t>N=26</a:t>
                      </a:r>
                    </a:p>
                    <a:p>
                      <a:pPr algn="ctr"/>
                      <a:r>
                        <a:rPr lang="en-US" sz="1400" b="1" dirty="0">
                          <a:solidFill>
                            <a:schemeClr val="bg1"/>
                          </a:solidFill>
                        </a:rPr>
                        <a:t>(Lib)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400" b="1" dirty="0">
                          <a:solidFill>
                            <a:schemeClr val="bg1"/>
                          </a:solidFill>
                        </a:rPr>
                        <a:t>C4</a:t>
                      </a:r>
                    </a:p>
                    <a:p>
                      <a:pPr algn="ctr"/>
                      <a:r>
                        <a:rPr lang="en-US" sz="1400" b="1" dirty="0">
                          <a:solidFill>
                            <a:schemeClr val="bg1"/>
                          </a:solidFill>
                        </a:rPr>
                        <a:t>2022</a:t>
                      </a:r>
                    </a:p>
                    <a:p>
                      <a:pPr algn="ctr"/>
                      <a:r>
                        <a:rPr lang="en-US" sz="1400" b="1" dirty="0">
                          <a:solidFill>
                            <a:schemeClr val="bg1"/>
                          </a:solidFill>
                        </a:rPr>
                        <a:t>N=6</a:t>
                      </a:r>
                    </a:p>
                    <a:p>
                      <a:pPr algn="ctr"/>
                      <a:r>
                        <a:rPr lang="en-US" sz="1400" b="1" dirty="0">
                          <a:solidFill>
                            <a:schemeClr val="bg1"/>
                          </a:solidFill>
                        </a:rPr>
                        <a:t>(Stud)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400" b="1" dirty="0">
                          <a:solidFill>
                            <a:schemeClr val="bg1"/>
                          </a:solidFill>
                        </a:rPr>
                        <a:t>C5</a:t>
                      </a:r>
                    </a:p>
                    <a:p>
                      <a:pPr algn="ctr"/>
                      <a:r>
                        <a:rPr lang="en-US" sz="1400" b="1" dirty="0">
                          <a:solidFill>
                            <a:schemeClr val="bg1"/>
                          </a:solidFill>
                        </a:rPr>
                        <a:t>2022</a:t>
                      </a:r>
                    </a:p>
                    <a:p>
                      <a:pPr algn="ctr"/>
                      <a:r>
                        <a:rPr lang="en-US" sz="1400" b="1" dirty="0">
                          <a:solidFill>
                            <a:schemeClr val="bg1"/>
                          </a:solidFill>
                        </a:rPr>
                        <a:t>N=26</a:t>
                      </a:r>
                    </a:p>
                    <a:p>
                      <a:pPr algn="ctr"/>
                      <a:r>
                        <a:rPr lang="en-US" sz="1400" b="1" dirty="0">
                          <a:solidFill>
                            <a:schemeClr val="bg1"/>
                          </a:solidFill>
                        </a:rPr>
                        <a:t>(Lib)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400" b="1" dirty="0">
                          <a:solidFill>
                            <a:schemeClr val="bg1"/>
                          </a:solidFill>
                        </a:rPr>
                        <a:t>C5</a:t>
                      </a:r>
                    </a:p>
                    <a:p>
                      <a:pPr algn="ctr"/>
                      <a:r>
                        <a:rPr lang="en-US" sz="1400" b="1" dirty="0">
                          <a:solidFill>
                            <a:schemeClr val="bg1"/>
                          </a:solidFill>
                        </a:rPr>
                        <a:t>2021</a:t>
                      </a:r>
                    </a:p>
                    <a:p>
                      <a:pPr algn="ctr"/>
                      <a:r>
                        <a:rPr lang="en-US" sz="1400" b="1" dirty="0">
                          <a:solidFill>
                            <a:schemeClr val="bg1"/>
                          </a:solidFill>
                        </a:rPr>
                        <a:t>N=8</a:t>
                      </a:r>
                    </a:p>
                    <a:p>
                      <a:pPr algn="ctr"/>
                      <a:r>
                        <a:rPr lang="en-US" sz="1400" b="1" dirty="0">
                          <a:solidFill>
                            <a:schemeClr val="bg1"/>
                          </a:solidFill>
                        </a:rPr>
                        <a:t>(Stud)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957237059"/>
                  </a:ext>
                </a:extLst>
              </a:tr>
              <a:tr h="317453">
                <a:tc>
                  <a:txBody>
                    <a:bodyPr/>
                    <a:lstStyle/>
                    <a:p>
                      <a:r>
                        <a:rPr lang="en-US" sz="1400" b="0" dirty="0"/>
                        <a:t>Will support my career goals and future 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dirty="0">
                          <a:highlight>
                            <a:srgbClr val="C0C0C0"/>
                          </a:highlight>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50138681"/>
                  </a:ext>
                </a:extLst>
              </a:tr>
              <a:tr h="317453">
                <a:tc>
                  <a:txBody>
                    <a:bodyPr/>
                    <a:lstStyle/>
                    <a:p>
                      <a:r>
                        <a:rPr lang="en-US" sz="1400" dirty="0"/>
                        <a:t>Will help me contribute to research and scholarship</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b="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00" b="0" dirty="0"/>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b="0" dirty="0"/>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18415786"/>
                  </a:ext>
                </a:extLst>
              </a:tr>
              <a:tr h="539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Will increase likelihood I will engage in evidence-based decision making</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00" dirty="0"/>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51721650"/>
                  </a:ext>
                </a:extLst>
              </a:tr>
              <a:tr h="317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Will advance the profession </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0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27232417"/>
                  </a:ext>
                </a:extLst>
              </a:tr>
              <a:tr h="539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Will increase likelihood I will conduct program evaluations and assessments</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0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dirty="0"/>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71261290"/>
                  </a:ext>
                </a:extLst>
              </a:tr>
              <a:tr h="539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Will provide opportunity to partner with and understand the needs of researchers</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00" dirty="0"/>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dirty="0"/>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87132571"/>
                  </a:ext>
                </a:extLst>
              </a:tr>
              <a:tr h="539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Will help demonstrate the value of my library to my administration and users</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00" dirty="0"/>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78387590"/>
                  </a:ext>
                </a:extLst>
              </a:tr>
              <a:tr h="317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Will support my tenure and/or promotion efforts</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00" dirty="0"/>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4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4853279"/>
                  </a:ext>
                </a:extLst>
              </a:tr>
            </a:tbl>
          </a:graphicData>
        </a:graphic>
      </p:graphicFrame>
      <p:sp>
        <p:nvSpPr>
          <p:cNvPr id="2" name="TextBox 1"/>
          <p:cNvSpPr txBox="1"/>
          <p:nvPr/>
        </p:nvSpPr>
        <p:spPr>
          <a:xfrm>
            <a:off x="127001" y="475579"/>
            <a:ext cx="11937999" cy="523220"/>
          </a:xfrm>
          <a:prstGeom prst="rect">
            <a:avLst/>
          </a:prstGeom>
          <a:noFill/>
        </p:spPr>
        <p:txBody>
          <a:bodyPr wrap="square" rtlCol="0">
            <a:spAutoFit/>
          </a:bodyPr>
          <a:lstStyle/>
          <a:p>
            <a:pPr algn="ctr"/>
            <a:r>
              <a:rPr lang="en-US" sz="2800" b="1" dirty="0"/>
              <a:t>Reasons for Participating in the RTI (Librarians &amp; LIS Graduate Students)</a:t>
            </a:r>
          </a:p>
        </p:txBody>
      </p:sp>
    </p:spTree>
    <p:extLst>
      <p:ext uri="{BB962C8B-B14F-4D97-AF65-F5344CB8AC3E}">
        <p14:creationId xmlns:p14="http://schemas.microsoft.com/office/powerpoint/2010/main" val="281935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rotWithShape="1">
          <a:blip r:embed="rId3"/>
          <a:srcRect l="-1580" r="-1580"/>
          <a:stretch/>
        </p:blipFill>
        <p:spPr>
          <a:xfrm>
            <a:off x="-192633" y="0"/>
            <a:ext cx="12577266"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349473" y="216977"/>
            <a:ext cx="9378070" cy="1177871"/>
          </a:xfrm>
        </p:spPr>
        <p:txBody>
          <a:bodyPr>
            <a:noAutofit/>
          </a:bodyPr>
          <a:lstStyle/>
          <a:p>
            <a:pPr algn="l"/>
            <a:r>
              <a:rPr lang="en-US" sz="3600" b="1" dirty="0">
                <a:solidFill>
                  <a:srgbClr val="073C6E"/>
                </a:solidFill>
              </a:rPr>
              <a:t>Midpoint Confidence Levels of 2021 Participants (Cohort 4)</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115403" y="1503336"/>
            <a:ext cx="9612140" cy="4510006"/>
          </a:xfrm>
        </p:spPr>
        <p:txBody>
          <a:bodyPr>
            <a:normAutofit fontScale="62500" lnSpcReduction="20000"/>
          </a:bodyPr>
          <a:lstStyle/>
          <a:p>
            <a:pPr algn="l">
              <a:buClr>
                <a:srgbClr val="1A71A6"/>
              </a:buClr>
            </a:pPr>
            <a:endParaRPr lang="en-US" dirty="0"/>
          </a:p>
          <a:p>
            <a:pPr marL="342905" indent="-342905" algn="l">
              <a:buClr>
                <a:srgbClr val="1A71A6"/>
              </a:buClr>
              <a:buFont typeface="Arial" panose="020B0604020202020204" pitchFamily="34" charset="0"/>
              <a:buChar char="•"/>
            </a:pPr>
            <a:r>
              <a:rPr lang="en-US" sz="3600" dirty="0"/>
              <a:t>Pre-and midpoint-assessment instruments based on Librarian Research Confidence Scale (LRCS-10) (Brancolini &amp; Kennedy, 2017)</a:t>
            </a:r>
          </a:p>
          <a:p>
            <a:pPr algn="l">
              <a:buClr>
                <a:srgbClr val="1A71A6"/>
              </a:buClr>
            </a:pPr>
            <a:endParaRPr lang="en-US" sz="3600" dirty="0"/>
          </a:p>
          <a:p>
            <a:pPr marL="342905" indent="-342905" algn="l">
              <a:buClr>
                <a:srgbClr val="1A71A6"/>
              </a:buClr>
              <a:buFont typeface="Arial" panose="020B0604020202020204" pitchFamily="34" charset="0"/>
              <a:buChar char="•"/>
            </a:pPr>
            <a:r>
              <a:rPr lang="en-US" sz="3600" dirty="0"/>
              <a:t>Pre-assessment survey deployment:</a:t>
            </a:r>
          </a:p>
          <a:p>
            <a:pPr marL="800110" lvl="1" indent="-342905" algn="l">
              <a:buClr>
                <a:srgbClr val="1A71A6"/>
              </a:buClr>
              <a:buFont typeface="Arial" panose="020B0604020202020204" pitchFamily="34" charset="0"/>
              <a:buChar char="•"/>
            </a:pPr>
            <a:r>
              <a:rPr lang="en-US" sz="3600" dirty="0"/>
              <a:t>Cohort 4: Apr 19-May 1, 2021</a:t>
            </a:r>
          </a:p>
          <a:p>
            <a:pPr marL="342905" indent="-342905" algn="l">
              <a:buClr>
                <a:srgbClr val="1A71A6"/>
              </a:buClr>
              <a:buFont typeface="Arial" panose="020B0604020202020204" pitchFamily="34" charset="0"/>
              <a:buChar char="•"/>
            </a:pPr>
            <a:endParaRPr lang="en-US" sz="3600" dirty="0"/>
          </a:p>
          <a:p>
            <a:pPr marL="342905" indent="-342905" algn="l">
              <a:buClr>
                <a:srgbClr val="1A71A6"/>
              </a:buClr>
              <a:buFont typeface="Arial" panose="020B0604020202020204" pitchFamily="34" charset="0"/>
              <a:buChar char="•"/>
            </a:pPr>
            <a:r>
              <a:rPr lang="en-US" sz="3600" dirty="0"/>
              <a:t>Midpoint-assessment survey deployment:</a:t>
            </a:r>
          </a:p>
          <a:p>
            <a:pPr marL="800110" lvl="1" indent="-342905" algn="l">
              <a:buClr>
                <a:srgbClr val="1A71A6"/>
              </a:buClr>
              <a:buFont typeface="Arial" panose="020B0604020202020204" pitchFamily="34" charset="0"/>
              <a:buChar char="•"/>
            </a:pPr>
            <a:r>
              <a:rPr lang="en-US" sz="3600" dirty="0"/>
              <a:t>Cohort 4: Aug 11-31, 2021</a:t>
            </a:r>
          </a:p>
          <a:p>
            <a:pPr marL="342905" indent="-342905" algn="l">
              <a:buClr>
                <a:srgbClr val="1A71A6"/>
              </a:buClr>
              <a:buFont typeface="Arial" panose="020B0604020202020204" pitchFamily="34" charset="0"/>
              <a:buChar char="•"/>
            </a:pPr>
            <a:endParaRPr lang="en-US" sz="3600" dirty="0"/>
          </a:p>
          <a:p>
            <a:pPr marL="342905" indent="-342905" algn="l">
              <a:buClr>
                <a:srgbClr val="1A71A6"/>
              </a:buClr>
              <a:buFont typeface="Arial" panose="020B0604020202020204" pitchFamily="34" charset="0"/>
              <a:buChar char="•"/>
            </a:pPr>
            <a:r>
              <a:rPr lang="en-US" sz="3600" dirty="0"/>
              <a:t>Used the Wilcoxon Signed Ranks Test for each cohort to determine if there was a statistically significant difference in the self-reported research confidence of the fellows before the RTI program and at the midpoint (after summer core modules)</a:t>
            </a:r>
          </a:p>
          <a:p>
            <a:pPr marL="342905" indent="-342905" algn="l">
              <a:buClr>
                <a:srgbClr val="1A71A6"/>
              </a:buClr>
              <a:buFont typeface="Arial" panose="020B0604020202020204" pitchFamily="34" charset="0"/>
              <a:buChar char="•"/>
            </a:pPr>
            <a:endParaRPr lang="en-US" dirty="0"/>
          </a:p>
          <a:p>
            <a:pPr marL="342905" indent="-342905" algn="l">
              <a:buClr>
                <a:srgbClr val="1A71A6"/>
              </a:buClr>
              <a:buFont typeface="Arial" panose="020B0604020202020204" pitchFamily="34" charset="0"/>
              <a:buChar char="•"/>
            </a:pPr>
            <a:endParaRPr lang="en-US"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4207472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47A719-9CEC-9C43-8C7B-F60F5484CF21}"/>
              </a:ext>
            </a:extLst>
          </p:cNvPr>
          <p:cNvGraphicFramePr>
            <a:graphicFrameLocks noGrp="1"/>
          </p:cNvGraphicFramePr>
          <p:nvPr/>
        </p:nvGraphicFramePr>
        <p:xfrm>
          <a:off x="145140" y="740583"/>
          <a:ext cx="11876171" cy="5943437"/>
        </p:xfrm>
        <a:graphic>
          <a:graphicData uri="http://schemas.openxmlformats.org/drawingml/2006/table">
            <a:tbl>
              <a:tblPr firstRow="1" bandRow="1">
                <a:tableStyleId>{FABFCF23-3B69-468F-B69F-88F6DE6A72F2}</a:tableStyleId>
              </a:tblPr>
              <a:tblGrid>
                <a:gridCol w="7243483">
                  <a:extLst>
                    <a:ext uri="{9D8B030D-6E8A-4147-A177-3AD203B41FA5}">
                      <a16:colId xmlns:a16="http://schemas.microsoft.com/office/drawing/2014/main" val="1523869062"/>
                    </a:ext>
                  </a:extLst>
                </a:gridCol>
                <a:gridCol w="1256322">
                  <a:extLst>
                    <a:ext uri="{9D8B030D-6E8A-4147-A177-3AD203B41FA5}">
                      <a16:colId xmlns:a16="http://schemas.microsoft.com/office/drawing/2014/main" val="161540658"/>
                    </a:ext>
                  </a:extLst>
                </a:gridCol>
                <a:gridCol w="1079653">
                  <a:extLst>
                    <a:ext uri="{9D8B030D-6E8A-4147-A177-3AD203B41FA5}">
                      <a16:colId xmlns:a16="http://schemas.microsoft.com/office/drawing/2014/main" val="3511244799"/>
                    </a:ext>
                  </a:extLst>
                </a:gridCol>
                <a:gridCol w="1079651">
                  <a:extLst>
                    <a:ext uri="{9D8B030D-6E8A-4147-A177-3AD203B41FA5}">
                      <a16:colId xmlns:a16="http://schemas.microsoft.com/office/drawing/2014/main" val="2076232294"/>
                    </a:ext>
                  </a:extLst>
                </a:gridCol>
                <a:gridCol w="1217062">
                  <a:extLst>
                    <a:ext uri="{9D8B030D-6E8A-4147-A177-3AD203B41FA5}">
                      <a16:colId xmlns:a16="http://schemas.microsoft.com/office/drawing/2014/main" val="2341006674"/>
                    </a:ext>
                  </a:extLst>
                </a:gridCol>
              </a:tblGrid>
              <a:tr h="678536">
                <a:tc gridSpan="5">
                  <a:txBody>
                    <a:bodyPr/>
                    <a:lstStyle/>
                    <a:p>
                      <a:r>
                        <a:rPr lang="en-US" sz="2400" b="0" dirty="0">
                          <a:solidFill>
                            <a:schemeClr val="bg1"/>
                          </a:solidFill>
                        </a:rPr>
                        <a:t>Confidence level differences before and after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Scored with Likert scale: 5: Very Confident; 4 Confident; 3 Moderately Confident; 2 Slightly Confident; and 1 Not At All Confident</a:t>
                      </a:r>
                      <a:endParaRPr lang="en-US" sz="2400" b="0" dirty="0">
                        <a:solidFill>
                          <a:schemeClr val="bg1"/>
                        </a:solidFill>
                      </a:endParaRPr>
                    </a:p>
                  </a:txBody>
                  <a:tcPr>
                    <a:solidFill>
                      <a:srgbClr val="1A71A6"/>
                    </a:solidFill>
                  </a:tcPr>
                </a:tc>
                <a:tc hMerge="1">
                  <a:txBody>
                    <a:bodyPr/>
                    <a:lstStyle/>
                    <a:p>
                      <a:endParaRPr lang="en-US" dirty="0">
                        <a:solidFill>
                          <a:srgbClr val="1A71A6"/>
                        </a:solidFill>
                      </a:endParaRPr>
                    </a:p>
                  </a:txBody>
                  <a:tcPr/>
                </a:tc>
                <a:tc hMerge="1">
                  <a:txBody>
                    <a:bodyPr/>
                    <a:lstStyle/>
                    <a:p>
                      <a:endParaRPr lang="en-US" dirty="0">
                        <a:solidFill>
                          <a:srgbClr val="1A71A6"/>
                        </a:solidFill>
                      </a:endParaRPr>
                    </a:p>
                  </a:txBody>
                  <a:tcPr/>
                </a:tc>
                <a:tc hMerge="1">
                  <a:txBody>
                    <a:bodyPr/>
                    <a:lstStyle/>
                    <a:p>
                      <a:endParaRPr lang="en-US" sz="2400" b="0" dirty="0">
                        <a:solidFill>
                          <a:schemeClr val="bg1"/>
                        </a:solidFill>
                      </a:endParaRPr>
                    </a:p>
                  </a:txBody>
                  <a:tcPr>
                    <a:solidFill>
                      <a:srgbClr val="1A71A6"/>
                    </a:solidFill>
                  </a:tcPr>
                </a:tc>
                <a:tc hMerge="1">
                  <a:txBody>
                    <a:bodyPr/>
                    <a:lstStyle/>
                    <a:p>
                      <a:endParaRPr lang="en-US" sz="2400" b="0" dirty="0">
                        <a:solidFill>
                          <a:schemeClr val="bg1"/>
                        </a:solidFill>
                      </a:endParaRPr>
                    </a:p>
                  </a:txBody>
                  <a:tcPr>
                    <a:solidFill>
                      <a:srgbClr val="1A71A6"/>
                    </a:solidFill>
                  </a:tcPr>
                </a:tc>
                <a:extLst>
                  <a:ext uri="{0D108BD9-81ED-4DB2-BD59-A6C34878D82A}">
                    <a16:rowId xmlns:a16="http://schemas.microsoft.com/office/drawing/2014/main" val="371168543"/>
                  </a:ext>
                </a:extLst>
              </a:tr>
              <a:tr h="796542">
                <a:tc>
                  <a:txBody>
                    <a:bodyPr/>
                    <a:lstStyle/>
                    <a:p>
                      <a:r>
                        <a:rPr lang="en-US" sz="2000" b="1" dirty="0"/>
                        <a:t>Questions about skills needed for a research project</a:t>
                      </a:r>
                      <a:endParaRPr lang="en-US" sz="1600" b="0" dirty="0"/>
                    </a:p>
                  </a:txBody>
                  <a:tcPr>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Z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57237059"/>
                  </a:ext>
                </a:extLst>
              </a:tr>
              <a:tr h="354019">
                <a:tc>
                  <a:txBody>
                    <a:bodyPr/>
                    <a:lstStyle/>
                    <a:p>
                      <a:pPr marL="0" indent="0">
                        <a:buNone/>
                      </a:pPr>
                      <a:r>
                        <a:rPr lang="en-US" dirty="0"/>
                        <a:t>1. Turning a topic into a research</a:t>
                      </a:r>
                      <a:r>
                        <a:rPr lang="en-US" baseline="0" dirty="0"/>
                        <a:t> </a:t>
                      </a:r>
                      <a:r>
                        <a:rPr lang="en-US" dirty="0"/>
                        <a:t>question.</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-3.157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8415786"/>
                  </a:ext>
                </a:extLst>
              </a:tr>
              <a:tr h="354019">
                <a:tc>
                  <a:txBody>
                    <a:bodyPr/>
                    <a:lstStyle/>
                    <a:p>
                      <a:r>
                        <a:rPr lang="en-US" dirty="0"/>
                        <a:t>2. Designing a project to answer your research question.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-3.518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518039"/>
                  </a:ext>
                </a:extLst>
              </a:tr>
              <a:tr h="354019">
                <a:tc>
                  <a:txBody>
                    <a:bodyPr/>
                    <a:lstStyle/>
                    <a:p>
                      <a:r>
                        <a:rPr lang="en-US" dirty="0"/>
                        <a:t>3. Selecting research design, methods and procedures that are appropriate for your question.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-4.370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1751503"/>
                  </a:ext>
                </a:extLst>
              </a:tr>
              <a:tr h="410037">
                <a:tc>
                  <a:txBody>
                    <a:bodyPr/>
                    <a:lstStyle/>
                    <a:p>
                      <a:r>
                        <a:rPr lang="en-US" dirty="0"/>
                        <a:t>4. Developing a plan and timeline for the study.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7319743"/>
                  </a:ext>
                </a:extLst>
              </a:tr>
              <a:tr h="619533">
                <a:tc>
                  <a:txBody>
                    <a:bodyPr/>
                    <a:lstStyle/>
                    <a:p>
                      <a:r>
                        <a:rPr lang="en-US" sz="1800" kern="1200" dirty="0">
                          <a:solidFill>
                            <a:schemeClr val="dk1"/>
                          </a:solidFill>
                          <a:effectLst/>
                          <a:latin typeface="+mn-lt"/>
                          <a:ea typeface="+mn-ea"/>
                          <a:cs typeface="+mn-cs"/>
                        </a:rPr>
                        <a:t>5. Identifying appropriate information sources in which to conduct your literature search.</a:t>
                      </a:r>
                      <a:endParaRPr lang="en-US" sz="1800" kern="1200" baseline="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-4.068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1521089"/>
                  </a:ext>
                </a:extLst>
              </a:tr>
              <a:tr h="717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a:t>
                      </a:r>
                      <a:r>
                        <a:rPr lang="en-US" sz="1800" kern="1200" dirty="0">
                          <a:solidFill>
                            <a:schemeClr val="dk1"/>
                          </a:solidFill>
                          <a:effectLst/>
                          <a:latin typeface="+mn-lt"/>
                          <a:ea typeface="+mn-ea"/>
                          <a:cs typeface="+mn-cs"/>
                        </a:rPr>
                        <a:t>Using relevant keywords and search strategies to discover literature about the research topic.</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-3.545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2290396"/>
                  </a:ext>
                </a:extLst>
              </a:tr>
              <a:tr h="368686">
                <a:tc>
                  <a:txBody>
                    <a:bodyPr/>
                    <a:lstStyle/>
                    <a:p>
                      <a:r>
                        <a:rPr lang="en-US" dirty="0"/>
                        <a:t>7. Assessing and synthesizing literature that is relevant to your research topic.</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-4.054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520244"/>
                  </a:ext>
                </a:extLst>
              </a:tr>
              <a:tr h="615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Determining if your research topic makes a contribution to the field, based on the relevant literature.</a:t>
                      </a:r>
                      <a:endParaRPr lang="en-US" sz="180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-3.842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1486436"/>
                  </a:ext>
                </a:extLst>
              </a:tr>
            </a:tbl>
          </a:graphicData>
        </a:graphic>
      </p:graphicFrame>
      <p:sp>
        <p:nvSpPr>
          <p:cNvPr id="5" name="TextBox 4">
            <a:extLst>
              <a:ext uri="{FF2B5EF4-FFF2-40B4-BE49-F238E27FC236}">
                <a16:creationId xmlns:a16="http://schemas.microsoft.com/office/drawing/2014/main" id="{C3E004D0-B141-D94F-95A8-17163AB70C80}"/>
              </a:ext>
            </a:extLst>
          </p:cNvPr>
          <p:cNvSpPr txBox="1"/>
          <p:nvPr/>
        </p:nvSpPr>
        <p:spPr>
          <a:xfrm>
            <a:off x="290283" y="217362"/>
            <a:ext cx="11611429" cy="523220"/>
          </a:xfrm>
          <a:prstGeom prst="rect">
            <a:avLst/>
          </a:prstGeom>
          <a:noFill/>
        </p:spPr>
        <p:txBody>
          <a:bodyPr wrap="square" rtlCol="0">
            <a:spAutoFit/>
          </a:bodyPr>
          <a:lstStyle/>
          <a:p>
            <a:pPr algn="ctr"/>
            <a:r>
              <a:rPr lang="en-US" sz="2800" dirty="0"/>
              <a:t>Pre- and Midpoint- Assessment Surveys: Confidence Levels of 2021 Participants </a:t>
            </a:r>
            <a:endParaRPr lang="en-US" sz="2800" dirty="0">
              <a:solidFill>
                <a:srgbClr val="FF0000"/>
              </a:solidFill>
            </a:endParaRPr>
          </a:p>
        </p:txBody>
      </p:sp>
    </p:spTree>
    <p:extLst>
      <p:ext uri="{BB962C8B-B14F-4D97-AF65-F5344CB8AC3E}">
        <p14:creationId xmlns:p14="http://schemas.microsoft.com/office/powerpoint/2010/main" val="348301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47A719-9CEC-9C43-8C7B-F60F5484CF21}"/>
              </a:ext>
            </a:extLst>
          </p:cNvPr>
          <p:cNvGraphicFramePr>
            <a:graphicFrameLocks noGrp="1"/>
          </p:cNvGraphicFramePr>
          <p:nvPr/>
        </p:nvGraphicFramePr>
        <p:xfrm>
          <a:off x="145139" y="523220"/>
          <a:ext cx="11901714" cy="6278880"/>
        </p:xfrm>
        <a:graphic>
          <a:graphicData uri="http://schemas.openxmlformats.org/drawingml/2006/table">
            <a:tbl>
              <a:tblPr firstRow="1" bandRow="1">
                <a:tableStyleId>{FABFCF23-3B69-468F-B69F-88F6DE6A72F2}</a:tableStyleId>
              </a:tblPr>
              <a:tblGrid>
                <a:gridCol w="7259062">
                  <a:extLst>
                    <a:ext uri="{9D8B030D-6E8A-4147-A177-3AD203B41FA5}">
                      <a16:colId xmlns:a16="http://schemas.microsoft.com/office/drawing/2014/main" val="1523869062"/>
                    </a:ext>
                  </a:extLst>
                </a:gridCol>
                <a:gridCol w="1259024">
                  <a:extLst>
                    <a:ext uri="{9D8B030D-6E8A-4147-A177-3AD203B41FA5}">
                      <a16:colId xmlns:a16="http://schemas.microsoft.com/office/drawing/2014/main" val="161540658"/>
                    </a:ext>
                  </a:extLst>
                </a:gridCol>
                <a:gridCol w="1081975">
                  <a:extLst>
                    <a:ext uri="{9D8B030D-6E8A-4147-A177-3AD203B41FA5}">
                      <a16:colId xmlns:a16="http://schemas.microsoft.com/office/drawing/2014/main" val="3511244799"/>
                    </a:ext>
                  </a:extLst>
                </a:gridCol>
                <a:gridCol w="1081973">
                  <a:extLst>
                    <a:ext uri="{9D8B030D-6E8A-4147-A177-3AD203B41FA5}">
                      <a16:colId xmlns:a16="http://schemas.microsoft.com/office/drawing/2014/main" val="2076232294"/>
                    </a:ext>
                  </a:extLst>
                </a:gridCol>
                <a:gridCol w="1219680">
                  <a:extLst>
                    <a:ext uri="{9D8B030D-6E8A-4147-A177-3AD203B41FA5}">
                      <a16:colId xmlns:a16="http://schemas.microsoft.com/office/drawing/2014/main" val="2341006674"/>
                    </a:ext>
                  </a:extLst>
                </a:gridCol>
              </a:tblGrid>
              <a:tr h="662628">
                <a:tc gridSpan="5">
                  <a:txBody>
                    <a:bodyPr/>
                    <a:lstStyle/>
                    <a:p>
                      <a:r>
                        <a:rPr lang="en-US" sz="2400" b="0" dirty="0">
                          <a:solidFill>
                            <a:schemeClr val="bg1"/>
                          </a:solidFill>
                        </a:rPr>
                        <a:t>Confidence level differences before and after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Scored with Likert scale: 5: Very Confident; 4 Confident; 3 Moderately Confident; 2 Slightly Confident; and 1 Not At All Confident</a:t>
                      </a:r>
                      <a:endParaRPr lang="en-US" sz="2400" b="0" dirty="0">
                        <a:solidFill>
                          <a:schemeClr val="bg1"/>
                        </a:solidFill>
                      </a:endParaRPr>
                    </a:p>
                  </a:txBody>
                  <a:tcPr>
                    <a:solidFill>
                      <a:srgbClr val="1A71A6"/>
                    </a:solidFill>
                  </a:tcPr>
                </a:tc>
                <a:tc hMerge="1">
                  <a:txBody>
                    <a:bodyPr/>
                    <a:lstStyle/>
                    <a:p>
                      <a:endParaRPr lang="en-US" dirty="0">
                        <a:solidFill>
                          <a:srgbClr val="1A71A6"/>
                        </a:solidFill>
                      </a:endParaRPr>
                    </a:p>
                  </a:txBody>
                  <a:tcPr/>
                </a:tc>
                <a:tc hMerge="1">
                  <a:txBody>
                    <a:bodyPr/>
                    <a:lstStyle/>
                    <a:p>
                      <a:endParaRPr lang="en-US" dirty="0">
                        <a:solidFill>
                          <a:srgbClr val="1A71A6"/>
                        </a:solidFill>
                      </a:endParaRPr>
                    </a:p>
                  </a:txBody>
                  <a:tcPr/>
                </a:tc>
                <a:tc hMerge="1">
                  <a:txBody>
                    <a:bodyPr/>
                    <a:lstStyle/>
                    <a:p>
                      <a:endParaRPr lang="en-US" sz="2400" b="0" dirty="0">
                        <a:solidFill>
                          <a:schemeClr val="bg1"/>
                        </a:solidFill>
                      </a:endParaRPr>
                    </a:p>
                  </a:txBody>
                  <a:tcPr>
                    <a:solidFill>
                      <a:srgbClr val="1A71A6"/>
                    </a:solidFill>
                  </a:tcPr>
                </a:tc>
                <a:tc hMerge="1">
                  <a:txBody>
                    <a:bodyPr/>
                    <a:lstStyle/>
                    <a:p>
                      <a:endParaRPr lang="en-US" sz="2400" b="0" dirty="0">
                        <a:solidFill>
                          <a:schemeClr val="bg1"/>
                        </a:solidFill>
                      </a:endParaRPr>
                    </a:p>
                  </a:txBody>
                  <a:tcPr>
                    <a:solidFill>
                      <a:srgbClr val="1A71A6"/>
                    </a:solidFill>
                  </a:tcPr>
                </a:tc>
                <a:extLst>
                  <a:ext uri="{0D108BD9-81ED-4DB2-BD59-A6C34878D82A}">
                    <a16:rowId xmlns:a16="http://schemas.microsoft.com/office/drawing/2014/main" val="371168543"/>
                  </a:ext>
                </a:extLst>
              </a:tr>
              <a:tr h="777868">
                <a:tc>
                  <a:txBody>
                    <a:bodyPr/>
                    <a:lstStyle/>
                    <a:p>
                      <a:r>
                        <a:rPr lang="en-US" sz="2000" b="1" dirty="0"/>
                        <a:t>Questions about skills needed for a research project</a:t>
                      </a:r>
                      <a:endParaRPr lang="en-US" sz="1600" b="0" dirty="0"/>
                    </a:p>
                  </a:txBody>
                  <a:tcPr>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Z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57237059"/>
                  </a:ext>
                </a:extLst>
              </a:tr>
              <a:tr h="425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Examining theoretical frameworks to inform the research design of your study.</a:t>
                      </a:r>
                      <a:endParaRPr lang="en-US" sz="180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-2.790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8415786"/>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Identifying sources of research funding and funding agency requirements.</a:t>
                      </a:r>
                      <a:endParaRPr lang="en-US" sz="180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-3.925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881518039"/>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11. Choosing an appropriate data gathering technique(s)</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86758019"/>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12. Determining the selection criteria, desired size, and parameters of the population to include in your study.</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97853216"/>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13. Knowing how to design an interview.</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-4.702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051518754"/>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14. Knowing how to conduct an interview. </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-4.465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44517716"/>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15. Knowing how to design a focus group.</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-4.729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98694335"/>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16. Knowing how to run a focus group.</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-4.428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706651882"/>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17. Knowing how to design a survey.</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-4.552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86937619"/>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18. Knowing how to administer a survey.</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-4.409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41031348"/>
                  </a:ext>
                </a:extLst>
              </a:tr>
            </a:tbl>
          </a:graphicData>
        </a:graphic>
      </p:graphicFrame>
      <p:sp>
        <p:nvSpPr>
          <p:cNvPr id="5" name="TextBox 4">
            <a:extLst>
              <a:ext uri="{FF2B5EF4-FFF2-40B4-BE49-F238E27FC236}">
                <a16:creationId xmlns:a16="http://schemas.microsoft.com/office/drawing/2014/main" id="{C3E004D0-B141-D94F-95A8-17163AB70C80}"/>
              </a:ext>
            </a:extLst>
          </p:cNvPr>
          <p:cNvSpPr txBox="1"/>
          <p:nvPr/>
        </p:nvSpPr>
        <p:spPr>
          <a:xfrm>
            <a:off x="0" y="0"/>
            <a:ext cx="11901711" cy="523220"/>
          </a:xfrm>
          <a:prstGeom prst="rect">
            <a:avLst/>
          </a:prstGeom>
          <a:noFill/>
        </p:spPr>
        <p:txBody>
          <a:bodyPr wrap="square" rtlCol="0">
            <a:spAutoFit/>
          </a:bodyPr>
          <a:lstStyle/>
          <a:p>
            <a:pPr algn="ctr"/>
            <a:r>
              <a:rPr lang="en-US" sz="2800" dirty="0"/>
              <a:t>Pre- &amp; Midpoint-Assessment Surveys: Confidence Levels of 2021 Participants (2) </a:t>
            </a:r>
            <a:endParaRPr lang="en-US" sz="2800" dirty="0">
              <a:solidFill>
                <a:srgbClr val="FF0000"/>
              </a:solidFill>
            </a:endParaRPr>
          </a:p>
        </p:txBody>
      </p:sp>
    </p:spTree>
    <p:extLst>
      <p:ext uri="{BB962C8B-B14F-4D97-AF65-F5344CB8AC3E}">
        <p14:creationId xmlns:p14="http://schemas.microsoft.com/office/powerpoint/2010/main" val="3341204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47A719-9CEC-9C43-8C7B-F60F5484CF21}"/>
              </a:ext>
            </a:extLst>
          </p:cNvPr>
          <p:cNvGraphicFramePr>
            <a:graphicFrameLocks noGrp="1"/>
          </p:cNvGraphicFramePr>
          <p:nvPr/>
        </p:nvGraphicFramePr>
        <p:xfrm>
          <a:off x="145140" y="969183"/>
          <a:ext cx="11901714" cy="5547360"/>
        </p:xfrm>
        <a:graphic>
          <a:graphicData uri="http://schemas.openxmlformats.org/drawingml/2006/table">
            <a:tbl>
              <a:tblPr firstRow="1" bandRow="1">
                <a:tableStyleId>{FABFCF23-3B69-468F-B69F-88F6DE6A72F2}</a:tableStyleId>
              </a:tblPr>
              <a:tblGrid>
                <a:gridCol w="7259062">
                  <a:extLst>
                    <a:ext uri="{9D8B030D-6E8A-4147-A177-3AD203B41FA5}">
                      <a16:colId xmlns:a16="http://schemas.microsoft.com/office/drawing/2014/main" val="1523869062"/>
                    </a:ext>
                  </a:extLst>
                </a:gridCol>
                <a:gridCol w="1259024">
                  <a:extLst>
                    <a:ext uri="{9D8B030D-6E8A-4147-A177-3AD203B41FA5}">
                      <a16:colId xmlns:a16="http://schemas.microsoft.com/office/drawing/2014/main" val="161540658"/>
                    </a:ext>
                  </a:extLst>
                </a:gridCol>
                <a:gridCol w="1081975">
                  <a:extLst>
                    <a:ext uri="{9D8B030D-6E8A-4147-A177-3AD203B41FA5}">
                      <a16:colId xmlns:a16="http://schemas.microsoft.com/office/drawing/2014/main" val="3511244799"/>
                    </a:ext>
                  </a:extLst>
                </a:gridCol>
                <a:gridCol w="1081973">
                  <a:extLst>
                    <a:ext uri="{9D8B030D-6E8A-4147-A177-3AD203B41FA5}">
                      <a16:colId xmlns:a16="http://schemas.microsoft.com/office/drawing/2014/main" val="2076232294"/>
                    </a:ext>
                  </a:extLst>
                </a:gridCol>
                <a:gridCol w="1219680">
                  <a:extLst>
                    <a:ext uri="{9D8B030D-6E8A-4147-A177-3AD203B41FA5}">
                      <a16:colId xmlns:a16="http://schemas.microsoft.com/office/drawing/2014/main" val="2341006674"/>
                    </a:ext>
                  </a:extLst>
                </a:gridCol>
              </a:tblGrid>
              <a:tr h="662628">
                <a:tc gridSpan="5">
                  <a:txBody>
                    <a:bodyPr/>
                    <a:lstStyle/>
                    <a:p>
                      <a:r>
                        <a:rPr lang="en-US" sz="2400" b="0" dirty="0">
                          <a:solidFill>
                            <a:schemeClr val="bg1"/>
                          </a:solidFill>
                        </a:rPr>
                        <a:t>Confidence level differences before and after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Scored with Likert scale: 5: Very Confident; 4 Confident; 3 Moderately Confident; 2 Slightly Confident; and 1 Not At All Confident</a:t>
                      </a:r>
                      <a:endParaRPr lang="en-US" sz="2400" b="0" dirty="0">
                        <a:solidFill>
                          <a:schemeClr val="bg1"/>
                        </a:solidFill>
                      </a:endParaRPr>
                    </a:p>
                  </a:txBody>
                  <a:tcPr>
                    <a:solidFill>
                      <a:srgbClr val="1A71A6"/>
                    </a:solidFill>
                  </a:tcPr>
                </a:tc>
                <a:tc hMerge="1">
                  <a:txBody>
                    <a:bodyPr/>
                    <a:lstStyle/>
                    <a:p>
                      <a:endParaRPr lang="en-US" dirty="0">
                        <a:solidFill>
                          <a:srgbClr val="1A71A6"/>
                        </a:solidFill>
                      </a:endParaRPr>
                    </a:p>
                  </a:txBody>
                  <a:tcPr/>
                </a:tc>
                <a:tc hMerge="1">
                  <a:txBody>
                    <a:bodyPr/>
                    <a:lstStyle/>
                    <a:p>
                      <a:endParaRPr lang="en-US" dirty="0">
                        <a:solidFill>
                          <a:srgbClr val="1A71A6"/>
                        </a:solidFill>
                      </a:endParaRPr>
                    </a:p>
                  </a:txBody>
                  <a:tcPr/>
                </a:tc>
                <a:tc hMerge="1">
                  <a:txBody>
                    <a:bodyPr/>
                    <a:lstStyle/>
                    <a:p>
                      <a:endParaRPr lang="en-US" sz="2400" b="0" dirty="0">
                        <a:solidFill>
                          <a:schemeClr val="bg1"/>
                        </a:solidFill>
                      </a:endParaRPr>
                    </a:p>
                  </a:txBody>
                  <a:tcPr>
                    <a:solidFill>
                      <a:srgbClr val="1A71A6"/>
                    </a:solidFill>
                  </a:tcPr>
                </a:tc>
                <a:tc hMerge="1">
                  <a:txBody>
                    <a:bodyPr/>
                    <a:lstStyle/>
                    <a:p>
                      <a:endParaRPr lang="en-US" sz="2400" b="0" dirty="0">
                        <a:solidFill>
                          <a:schemeClr val="bg1"/>
                        </a:solidFill>
                      </a:endParaRPr>
                    </a:p>
                  </a:txBody>
                  <a:tcPr>
                    <a:solidFill>
                      <a:srgbClr val="1A71A6"/>
                    </a:solidFill>
                  </a:tcPr>
                </a:tc>
                <a:extLst>
                  <a:ext uri="{0D108BD9-81ED-4DB2-BD59-A6C34878D82A}">
                    <a16:rowId xmlns:a16="http://schemas.microsoft.com/office/drawing/2014/main" val="371168543"/>
                  </a:ext>
                </a:extLst>
              </a:tr>
              <a:tr h="777868">
                <a:tc>
                  <a:txBody>
                    <a:bodyPr/>
                    <a:lstStyle/>
                    <a:p>
                      <a:r>
                        <a:rPr lang="en-US" sz="2000" b="1" dirty="0"/>
                        <a:t>Questions about skills needed for a research project</a:t>
                      </a:r>
                      <a:endParaRPr lang="en-US" sz="1600" b="0" dirty="0"/>
                    </a:p>
                  </a:txBody>
                  <a:tcPr>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Z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57237059"/>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19. Identifying appropriate sources of existing data.</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-3.579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38520135"/>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20. Knowing institutional processes and standards to ensure that your study is conducted ethically.</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-3.863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75747979"/>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21. Knowing how to organize the data you have gathered.</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-4.422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8415786"/>
                  </a:ext>
                </a:extLst>
              </a:tr>
              <a:tr h="345719">
                <a:tc>
                  <a:txBody>
                    <a:bodyPr/>
                    <a:lstStyle/>
                    <a:p>
                      <a:r>
                        <a:rPr lang="en-US" dirty="0"/>
                        <a:t>22. Choosing the appropriate method(s) of data analysis to use for your study.</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-4.294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97853216"/>
                  </a:ext>
                </a:extLst>
              </a:tr>
              <a:tr h="345719">
                <a:tc>
                  <a:txBody>
                    <a:bodyPr/>
                    <a:lstStyle/>
                    <a:p>
                      <a:r>
                        <a:rPr lang="en-US" dirty="0"/>
                        <a:t>23. Knowing what type of assistance and tools you might need to undertake data analysis (e.g., data/statistics consulting, transcription, software).</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-4.799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051518754"/>
                  </a:ext>
                </a:extLst>
              </a:tr>
              <a:tr h="345719">
                <a:tc>
                  <a:txBody>
                    <a:bodyPr/>
                    <a:lstStyle/>
                    <a:p>
                      <a:r>
                        <a:rPr lang="en-US" dirty="0"/>
                        <a:t>24. Knowing which statistical test(s) to run.</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-3.992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44517716"/>
                  </a:ext>
                </a:extLst>
              </a:tr>
              <a:tr h="345719">
                <a:tc>
                  <a:txBody>
                    <a:bodyPr/>
                    <a:lstStyle/>
                    <a:p>
                      <a:r>
                        <a:rPr lang="en-US" dirty="0"/>
                        <a:t>25. Knowing how to code qualitative data to identify themes and sub-themes.</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-4.802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98694335"/>
                  </a:ext>
                </a:extLst>
              </a:tr>
              <a:tr h="345719">
                <a:tc>
                  <a:txBody>
                    <a:bodyPr/>
                    <a:lstStyle/>
                    <a:p>
                      <a:r>
                        <a:rPr lang="en-US" dirty="0"/>
                        <a:t>26. Knowing how to manage the data you have gathered.</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-4.561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86937619"/>
                  </a:ext>
                </a:extLst>
              </a:tr>
            </a:tbl>
          </a:graphicData>
        </a:graphic>
      </p:graphicFrame>
      <p:sp>
        <p:nvSpPr>
          <p:cNvPr id="5" name="TextBox 4">
            <a:extLst>
              <a:ext uri="{FF2B5EF4-FFF2-40B4-BE49-F238E27FC236}">
                <a16:creationId xmlns:a16="http://schemas.microsoft.com/office/drawing/2014/main" id="{C3E004D0-B141-D94F-95A8-17163AB70C80}"/>
              </a:ext>
            </a:extLst>
          </p:cNvPr>
          <p:cNvSpPr txBox="1"/>
          <p:nvPr/>
        </p:nvSpPr>
        <p:spPr>
          <a:xfrm>
            <a:off x="145140" y="197042"/>
            <a:ext cx="11901713" cy="523220"/>
          </a:xfrm>
          <a:prstGeom prst="rect">
            <a:avLst/>
          </a:prstGeom>
          <a:noFill/>
        </p:spPr>
        <p:txBody>
          <a:bodyPr wrap="square" rtlCol="0">
            <a:spAutoFit/>
          </a:bodyPr>
          <a:lstStyle/>
          <a:p>
            <a:r>
              <a:rPr lang="en-US" sz="2800" dirty="0"/>
              <a:t>Pre- &amp; Midpoint-Assessment Surveys: Confidence Levels of 2021 Participants (3) </a:t>
            </a:r>
            <a:endParaRPr lang="en-US" sz="2800" dirty="0">
              <a:solidFill>
                <a:srgbClr val="FF0000"/>
              </a:solidFill>
            </a:endParaRPr>
          </a:p>
        </p:txBody>
      </p:sp>
    </p:spTree>
    <p:extLst>
      <p:ext uri="{BB962C8B-B14F-4D97-AF65-F5344CB8AC3E}">
        <p14:creationId xmlns:p14="http://schemas.microsoft.com/office/powerpoint/2010/main" val="4128438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47A719-9CEC-9C43-8C7B-F60F5484CF21}"/>
              </a:ext>
            </a:extLst>
          </p:cNvPr>
          <p:cNvGraphicFramePr>
            <a:graphicFrameLocks noGrp="1"/>
          </p:cNvGraphicFramePr>
          <p:nvPr/>
        </p:nvGraphicFramePr>
        <p:xfrm>
          <a:off x="145140" y="969183"/>
          <a:ext cx="11901714" cy="4724400"/>
        </p:xfrm>
        <a:graphic>
          <a:graphicData uri="http://schemas.openxmlformats.org/drawingml/2006/table">
            <a:tbl>
              <a:tblPr firstRow="1" bandRow="1">
                <a:tableStyleId>{FABFCF23-3B69-468F-B69F-88F6DE6A72F2}</a:tableStyleId>
              </a:tblPr>
              <a:tblGrid>
                <a:gridCol w="7259062">
                  <a:extLst>
                    <a:ext uri="{9D8B030D-6E8A-4147-A177-3AD203B41FA5}">
                      <a16:colId xmlns:a16="http://schemas.microsoft.com/office/drawing/2014/main" val="1523869062"/>
                    </a:ext>
                  </a:extLst>
                </a:gridCol>
                <a:gridCol w="1259024">
                  <a:extLst>
                    <a:ext uri="{9D8B030D-6E8A-4147-A177-3AD203B41FA5}">
                      <a16:colId xmlns:a16="http://schemas.microsoft.com/office/drawing/2014/main" val="161540658"/>
                    </a:ext>
                  </a:extLst>
                </a:gridCol>
                <a:gridCol w="1081975">
                  <a:extLst>
                    <a:ext uri="{9D8B030D-6E8A-4147-A177-3AD203B41FA5}">
                      <a16:colId xmlns:a16="http://schemas.microsoft.com/office/drawing/2014/main" val="3511244799"/>
                    </a:ext>
                  </a:extLst>
                </a:gridCol>
                <a:gridCol w="1081973">
                  <a:extLst>
                    <a:ext uri="{9D8B030D-6E8A-4147-A177-3AD203B41FA5}">
                      <a16:colId xmlns:a16="http://schemas.microsoft.com/office/drawing/2014/main" val="2076232294"/>
                    </a:ext>
                  </a:extLst>
                </a:gridCol>
                <a:gridCol w="1219680">
                  <a:extLst>
                    <a:ext uri="{9D8B030D-6E8A-4147-A177-3AD203B41FA5}">
                      <a16:colId xmlns:a16="http://schemas.microsoft.com/office/drawing/2014/main" val="2341006674"/>
                    </a:ext>
                  </a:extLst>
                </a:gridCol>
              </a:tblGrid>
              <a:tr h="662628">
                <a:tc gridSpan="5">
                  <a:txBody>
                    <a:bodyPr/>
                    <a:lstStyle/>
                    <a:p>
                      <a:r>
                        <a:rPr lang="en-US" sz="2400" b="0" dirty="0">
                          <a:solidFill>
                            <a:schemeClr val="bg1"/>
                          </a:solidFill>
                        </a:rPr>
                        <a:t>Confidence level differences before and after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Scored with Likert scale: 5: Very Confident; 4 Confident; 3 Moderately Confident; 2 Slightly Confident; and 1 Not At All Confident</a:t>
                      </a:r>
                      <a:endParaRPr lang="en-US" sz="2400" b="0" dirty="0">
                        <a:solidFill>
                          <a:schemeClr val="bg1"/>
                        </a:solidFill>
                      </a:endParaRPr>
                    </a:p>
                  </a:txBody>
                  <a:tcPr>
                    <a:solidFill>
                      <a:srgbClr val="1A71A6"/>
                    </a:solidFill>
                  </a:tcPr>
                </a:tc>
                <a:tc hMerge="1">
                  <a:txBody>
                    <a:bodyPr/>
                    <a:lstStyle/>
                    <a:p>
                      <a:endParaRPr lang="en-US" dirty="0">
                        <a:solidFill>
                          <a:srgbClr val="1A71A6"/>
                        </a:solidFill>
                      </a:endParaRPr>
                    </a:p>
                  </a:txBody>
                  <a:tcPr/>
                </a:tc>
                <a:tc hMerge="1">
                  <a:txBody>
                    <a:bodyPr/>
                    <a:lstStyle/>
                    <a:p>
                      <a:endParaRPr lang="en-US" dirty="0">
                        <a:solidFill>
                          <a:srgbClr val="1A71A6"/>
                        </a:solidFill>
                      </a:endParaRPr>
                    </a:p>
                  </a:txBody>
                  <a:tcPr/>
                </a:tc>
                <a:tc hMerge="1">
                  <a:txBody>
                    <a:bodyPr/>
                    <a:lstStyle/>
                    <a:p>
                      <a:endParaRPr lang="en-US" sz="2400" b="0" dirty="0">
                        <a:solidFill>
                          <a:schemeClr val="bg1"/>
                        </a:solidFill>
                      </a:endParaRPr>
                    </a:p>
                  </a:txBody>
                  <a:tcPr>
                    <a:solidFill>
                      <a:srgbClr val="1A71A6"/>
                    </a:solidFill>
                  </a:tcPr>
                </a:tc>
                <a:tc hMerge="1">
                  <a:txBody>
                    <a:bodyPr/>
                    <a:lstStyle/>
                    <a:p>
                      <a:endParaRPr lang="en-US" sz="2400" b="0" dirty="0">
                        <a:solidFill>
                          <a:schemeClr val="bg1"/>
                        </a:solidFill>
                      </a:endParaRPr>
                    </a:p>
                  </a:txBody>
                  <a:tcPr>
                    <a:solidFill>
                      <a:srgbClr val="1A71A6"/>
                    </a:solidFill>
                  </a:tcPr>
                </a:tc>
                <a:extLst>
                  <a:ext uri="{0D108BD9-81ED-4DB2-BD59-A6C34878D82A}">
                    <a16:rowId xmlns:a16="http://schemas.microsoft.com/office/drawing/2014/main" val="371168543"/>
                  </a:ext>
                </a:extLst>
              </a:tr>
              <a:tr h="777868">
                <a:tc>
                  <a:txBody>
                    <a:bodyPr/>
                    <a:lstStyle/>
                    <a:p>
                      <a:r>
                        <a:rPr lang="en-US" sz="2000" b="1" dirty="0"/>
                        <a:t>Questions about skills needed for a research project</a:t>
                      </a:r>
                      <a:endParaRPr lang="en-US" sz="1600" b="0" dirty="0"/>
                    </a:p>
                  </a:txBody>
                  <a:tcPr>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Median Rating </a:t>
                      </a:r>
                    </a:p>
                    <a:p>
                      <a:pPr algn="ctr"/>
                      <a:r>
                        <a:rPr lang="en-US" sz="1600" b="1" dirty="0"/>
                        <a:t>(Post)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Z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1"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57237059"/>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27. Knowing how to report research data from your study.</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-3.764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38520135"/>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28. Reporting results verbally.</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-2.537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75747979"/>
                  </a:ext>
                </a:extLst>
              </a:tr>
              <a:tr h="345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29. Reporting results in written format.</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-2.681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8415786"/>
                  </a:ext>
                </a:extLst>
              </a:tr>
              <a:tr h="345719">
                <a:tc>
                  <a:txBody>
                    <a:bodyPr/>
                    <a:lstStyle/>
                    <a:p>
                      <a:r>
                        <a:rPr lang="en-US" dirty="0"/>
                        <a:t>30. Reporting results in a poster format.</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-3.149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97853216"/>
                  </a:ext>
                </a:extLst>
              </a:tr>
              <a:tr h="345719">
                <a:tc>
                  <a:txBody>
                    <a:bodyPr/>
                    <a:lstStyle/>
                    <a:p>
                      <a:r>
                        <a:rPr lang="en-US" dirty="0"/>
                        <a:t>31. Knowing the structured abstract format to prepare research posters and articles.</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051518754"/>
                  </a:ext>
                </a:extLst>
              </a:tr>
              <a:tr h="345719">
                <a:tc>
                  <a:txBody>
                    <a:bodyPr/>
                    <a:lstStyle/>
                    <a:p>
                      <a:r>
                        <a:rPr lang="en-US" dirty="0"/>
                        <a:t>32. Identifying appropriate places to disseminate results.</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-3.636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44517716"/>
                  </a:ext>
                </a:extLst>
              </a:tr>
              <a:tr h="345719">
                <a:tc>
                  <a:txBody>
                    <a:bodyPr/>
                    <a:lstStyle/>
                    <a:p>
                      <a:r>
                        <a:rPr lang="en-US" dirty="0"/>
                        <a:t>33. Knowing how to write summaries of research to share on social media.</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-3.389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98694335"/>
                  </a:ext>
                </a:extLst>
              </a:tr>
              <a:tr h="345719">
                <a:tc>
                  <a:txBody>
                    <a:bodyPr/>
                    <a:lstStyle/>
                    <a:p>
                      <a:r>
                        <a:rPr lang="en-US" dirty="0"/>
                        <a:t>34. Evaluating the impact of your research findings.</a:t>
                      </a:r>
                    </a:p>
                  </a:txBody>
                  <a:tcPr>
                    <a:lnR w="12700" cap="flat" cmpd="sng" algn="ctr">
                      <a:solidFill>
                        <a:schemeClr val="tx1"/>
                      </a:solidFill>
                      <a:prstDash val="solid"/>
                      <a:round/>
                      <a:headEnd type="none" w="med" len="med"/>
                      <a:tailEnd type="none" w="med" len="med"/>
                    </a:lnR>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dirty="0"/>
                        <a:t>-3.387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86937619"/>
                  </a:ext>
                </a:extLst>
              </a:tr>
            </a:tbl>
          </a:graphicData>
        </a:graphic>
      </p:graphicFrame>
      <p:sp>
        <p:nvSpPr>
          <p:cNvPr id="5" name="TextBox 4">
            <a:extLst>
              <a:ext uri="{FF2B5EF4-FFF2-40B4-BE49-F238E27FC236}">
                <a16:creationId xmlns:a16="http://schemas.microsoft.com/office/drawing/2014/main" id="{C3E004D0-B141-D94F-95A8-17163AB70C80}"/>
              </a:ext>
            </a:extLst>
          </p:cNvPr>
          <p:cNvSpPr txBox="1"/>
          <p:nvPr/>
        </p:nvSpPr>
        <p:spPr>
          <a:xfrm>
            <a:off x="-1" y="217362"/>
            <a:ext cx="11901714" cy="523220"/>
          </a:xfrm>
          <a:prstGeom prst="rect">
            <a:avLst/>
          </a:prstGeom>
          <a:noFill/>
        </p:spPr>
        <p:txBody>
          <a:bodyPr wrap="square" rtlCol="0">
            <a:spAutoFit/>
          </a:bodyPr>
          <a:lstStyle/>
          <a:p>
            <a:r>
              <a:rPr lang="en-US" sz="2800" dirty="0"/>
              <a:t>Pre- &amp; Midpoint-Assessment Surveys: Confidence Levels of 2021 Participants (4) </a:t>
            </a:r>
            <a:endParaRPr lang="en-US" sz="2800" dirty="0">
              <a:solidFill>
                <a:srgbClr val="FF0000"/>
              </a:solidFill>
            </a:endParaRPr>
          </a:p>
        </p:txBody>
      </p:sp>
    </p:spTree>
    <p:extLst>
      <p:ext uri="{BB962C8B-B14F-4D97-AF65-F5344CB8AC3E}">
        <p14:creationId xmlns:p14="http://schemas.microsoft.com/office/powerpoint/2010/main" val="217527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1"/>
            <a:ext cx="12192000" cy="7264602"/>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078183" y="416325"/>
            <a:ext cx="9348583" cy="498076"/>
          </a:xfrm>
        </p:spPr>
        <p:txBody>
          <a:bodyPr>
            <a:normAutofit fontScale="90000"/>
          </a:bodyPr>
          <a:lstStyle/>
          <a:p>
            <a:r>
              <a:rPr lang="en-US" sz="4000" b="1" dirty="0">
                <a:solidFill>
                  <a:srgbClr val="073C6E"/>
                </a:solidFill>
              </a:rPr>
              <a:t>Features of RTI online program</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078182" y="914402"/>
            <a:ext cx="9656618" cy="5365374"/>
          </a:xfrm>
        </p:spPr>
        <p:txBody>
          <a:bodyPr>
            <a:normAutofit lnSpcReduction="10000"/>
          </a:bodyPr>
          <a:lstStyle/>
          <a:p>
            <a:pPr marL="800110" lvl="1" indent="-342905" algn="l">
              <a:buClr>
                <a:srgbClr val="1A71A6"/>
              </a:buClr>
              <a:buFont typeface="Arial" panose="020B0604020202020204" pitchFamily="34" charset="0"/>
              <a:buChar char="•"/>
            </a:pPr>
            <a:endParaRPr lang="en-US" dirty="0"/>
          </a:p>
          <a:p>
            <a:pPr marL="342905" indent="-342905" algn="l">
              <a:buClr>
                <a:srgbClr val="1A71A6"/>
              </a:buClr>
              <a:buFont typeface="Arial" panose="020B0604020202020204" pitchFamily="34" charset="0"/>
              <a:buChar char="•"/>
            </a:pPr>
            <a:r>
              <a:rPr lang="en-US" sz="2800" dirty="0"/>
              <a:t>Advanced research curriculum, including 16 online modules (~24 hours) and supporting resources</a:t>
            </a:r>
          </a:p>
          <a:p>
            <a:pPr marL="342905" indent="-342905" algn="l">
              <a:buClr>
                <a:srgbClr val="1A71A6"/>
              </a:buClr>
              <a:buFont typeface="Arial" panose="020B0604020202020204" pitchFamily="34" charset="0"/>
              <a:buChar char="•"/>
            </a:pPr>
            <a:r>
              <a:rPr lang="en-US" sz="2800" dirty="0"/>
              <a:t>Mentoring and peer coaching support</a:t>
            </a:r>
          </a:p>
          <a:p>
            <a:pPr marL="342905" indent="-342905" algn="l">
              <a:buClr>
                <a:srgbClr val="1A71A6"/>
              </a:buClr>
              <a:buFont typeface="Arial" panose="020B0604020202020204" pitchFamily="34" charset="0"/>
              <a:buChar char="•"/>
            </a:pPr>
            <a:r>
              <a:rPr lang="en-US" sz="2800" dirty="0"/>
              <a:t>Online community of practice</a:t>
            </a:r>
          </a:p>
          <a:p>
            <a:pPr marL="342905" indent="-342905" algn="l">
              <a:buClr>
                <a:srgbClr val="1A71A6"/>
              </a:buClr>
              <a:buFont typeface="Arial" panose="020B0604020202020204" pitchFamily="34" charset="0"/>
              <a:buChar char="•"/>
            </a:pPr>
            <a:r>
              <a:rPr lang="en-US" sz="2800" dirty="0"/>
              <a:t>Two directed experience-based learning opportunities:</a:t>
            </a:r>
          </a:p>
          <a:p>
            <a:pPr marL="800110" lvl="1" indent="-342905" algn="l">
              <a:buClr>
                <a:srgbClr val="1A71A6"/>
              </a:buClr>
              <a:buFont typeface="Arial" panose="020B0604020202020204" pitchFamily="34" charset="0"/>
              <a:buChar char="•"/>
            </a:pPr>
            <a:r>
              <a:rPr lang="en-US" sz="2800" dirty="0"/>
              <a:t>Completion of an original health information research project</a:t>
            </a:r>
          </a:p>
          <a:p>
            <a:pPr marL="800110" lvl="1" indent="-342905" algn="l">
              <a:buClr>
                <a:srgbClr val="1A71A6"/>
              </a:buClr>
              <a:buFont typeface="Arial" panose="020B0604020202020204" pitchFamily="34" charset="0"/>
              <a:buChar char="•"/>
            </a:pPr>
            <a:r>
              <a:rPr lang="en-US" sz="2800" dirty="0"/>
              <a:t>Capstone presentation at MLA annual meeting </a:t>
            </a:r>
          </a:p>
          <a:p>
            <a:pPr marL="342905" indent="-342905" algn="l">
              <a:buClr>
                <a:srgbClr val="1A71A6"/>
              </a:buClr>
              <a:buFont typeface="Arial" panose="020B0604020202020204" pitchFamily="34" charset="0"/>
              <a:buChar char="•"/>
            </a:pPr>
            <a:r>
              <a:rPr lang="en-US" sz="2800" dirty="0"/>
              <a:t>7 faculty experts and 5 peer coaches (previous RTI graduates)</a:t>
            </a:r>
          </a:p>
          <a:p>
            <a:pPr marL="342905" indent="-342905" algn="l">
              <a:buClr>
                <a:srgbClr val="1A71A6"/>
              </a:buClr>
              <a:buFont typeface="Arial" panose="020B0604020202020204" pitchFamily="34" charset="0"/>
              <a:buChar char="•"/>
            </a:pPr>
            <a:r>
              <a:rPr lang="en-US" sz="2800" dirty="0"/>
              <a:t>Received national recognition – two IMLS grants</a:t>
            </a:r>
          </a:p>
          <a:p>
            <a:pPr marL="342905" indent="-342905" algn="l">
              <a:buClr>
                <a:srgbClr val="1A71A6"/>
              </a:buClr>
              <a:buFont typeface="Arial" panose="020B0604020202020204" pitchFamily="34" charset="0"/>
              <a:buChar char="•"/>
            </a:pPr>
            <a:r>
              <a:rPr lang="en-US" sz="2800" dirty="0"/>
              <a:t>Academic partnerships with LIS master’s programs</a:t>
            </a:r>
          </a:p>
          <a:p>
            <a:pPr marL="342905" indent="-342905" algn="l">
              <a:buClr>
                <a:srgbClr val="1A71A6"/>
              </a:buClr>
              <a:buFont typeface="Arial" panose="020B0604020202020204" pitchFamily="34" charset="0"/>
              <a:buChar char="•"/>
            </a:pPr>
            <a:endParaRPr lang="en-US" sz="3200" dirty="0"/>
          </a:p>
          <a:p>
            <a:pPr marL="342905" indent="-342905" algn="l">
              <a:buClr>
                <a:srgbClr val="1A71A6"/>
              </a:buClr>
              <a:buFont typeface="Arial" panose="020B0604020202020204" pitchFamily="34" charset="0"/>
              <a:buChar char="•"/>
            </a:pPr>
            <a:endParaRPr lang="en-US" sz="3200" dirty="0"/>
          </a:p>
          <a:p>
            <a:pPr lvl="1" algn="l">
              <a:buClr>
                <a:srgbClr val="1A71A6"/>
              </a:buClr>
            </a:pPr>
            <a:endParaRPr lang="en-US" dirty="0"/>
          </a:p>
        </p:txBody>
      </p:sp>
    </p:spTree>
    <p:extLst>
      <p:ext uri="{BB962C8B-B14F-4D97-AF65-F5344CB8AC3E}">
        <p14:creationId xmlns:p14="http://schemas.microsoft.com/office/powerpoint/2010/main" val="281810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rotWithShape="1">
          <a:blip r:embed="rId3"/>
          <a:srcRect l="-1580" r="-1580"/>
          <a:stretch/>
        </p:blipFill>
        <p:spPr>
          <a:xfrm>
            <a:off x="-192633" y="0"/>
            <a:ext cx="12577266"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349473" y="320222"/>
            <a:ext cx="9378070" cy="972457"/>
          </a:xfrm>
        </p:spPr>
        <p:txBody>
          <a:bodyPr>
            <a:noAutofit/>
          </a:bodyPr>
          <a:lstStyle/>
          <a:p>
            <a:pPr algn="l"/>
            <a:r>
              <a:rPr lang="en-US" sz="3600" b="1" dirty="0">
                <a:solidFill>
                  <a:srgbClr val="073C6E"/>
                </a:solidFill>
              </a:rPr>
              <a:t>Midpoint Confidence Levels of 2022 Participants: Results</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115403" y="1435826"/>
            <a:ext cx="9612140" cy="4615724"/>
          </a:xfrm>
        </p:spPr>
        <p:txBody>
          <a:bodyPr>
            <a:normAutofit fontScale="62500" lnSpcReduction="20000"/>
          </a:bodyPr>
          <a:lstStyle/>
          <a:p>
            <a:pPr marL="342905" indent="-342905" algn="l">
              <a:buClr>
                <a:srgbClr val="1A71A6"/>
              </a:buClr>
              <a:buFont typeface="Arial" panose="020B0604020202020204" pitchFamily="34" charset="0"/>
              <a:buChar char="•"/>
            </a:pPr>
            <a:r>
              <a:rPr lang="en-US" sz="3600" dirty="0"/>
              <a:t>Same research confidence scale and test were  used to assess conference levels pre-institute and midpoint in the program (after M9) for RTI 2022.</a:t>
            </a:r>
          </a:p>
          <a:p>
            <a:pPr marL="342905" indent="-342905" algn="l">
              <a:buClr>
                <a:srgbClr val="1A71A6"/>
              </a:buClr>
              <a:buFont typeface="Arial" panose="020B0604020202020204" pitchFamily="34" charset="0"/>
              <a:buChar char="•"/>
            </a:pPr>
            <a:endParaRPr lang="en-US" sz="3600" dirty="0"/>
          </a:p>
          <a:p>
            <a:pPr marL="342905" indent="-342905" algn="l">
              <a:buClr>
                <a:srgbClr val="1A71A6"/>
              </a:buClr>
              <a:buFont typeface="Arial" panose="020B0604020202020204" pitchFamily="34" charset="0"/>
              <a:buChar char="•"/>
            </a:pPr>
            <a:r>
              <a:rPr lang="en-US" sz="3600" dirty="0"/>
              <a:t>Full results are available RTI website @ </a:t>
            </a:r>
            <a:r>
              <a:rPr lang="en-US" sz="3600" dirty="0">
                <a:hlinkClick r:id="rId4"/>
              </a:rPr>
              <a:t>https://www.mlanet.org/p/cm/ld/fid=1634</a:t>
            </a:r>
            <a:endParaRPr lang="en-US" sz="3600" dirty="0"/>
          </a:p>
          <a:p>
            <a:pPr marL="342905" indent="-342905" algn="l">
              <a:buClr>
                <a:srgbClr val="1A71A6"/>
              </a:buClr>
              <a:buFont typeface="Arial" panose="020B0604020202020204" pitchFamily="34" charset="0"/>
              <a:buChar char="•"/>
            </a:pPr>
            <a:endParaRPr lang="en-US" sz="3600" dirty="0"/>
          </a:p>
          <a:p>
            <a:pPr marL="342905" indent="-342905" algn="l">
              <a:buClr>
                <a:srgbClr val="1A71A6"/>
              </a:buClr>
              <a:buFont typeface="Arial" panose="020B0604020202020204" pitchFamily="34" charset="0"/>
              <a:buChar char="•"/>
            </a:pPr>
            <a:r>
              <a:rPr lang="en-US" sz="3600" dirty="0"/>
              <a:t>Results are similar to RTI 2021.</a:t>
            </a:r>
          </a:p>
          <a:p>
            <a:pPr marL="342905" indent="-342905" algn="l">
              <a:buClr>
                <a:srgbClr val="1A71A6"/>
              </a:buClr>
              <a:buFont typeface="Arial" panose="020B0604020202020204" pitchFamily="34" charset="0"/>
              <a:buChar char="•"/>
            </a:pPr>
            <a:endParaRPr lang="en-US" sz="3600" dirty="0"/>
          </a:p>
          <a:p>
            <a:pPr marL="342905" indent="-342905" algn="l">
              <a:buClr>
                <a:srgbClr val="1A71A6"/>
              </a:buClr>
              <a:buFont typeface="Arial" panose="020B0604020202020204" pitchFamily="34" charset="0"/>
              <a:buChar char="•"/>
            </a:pPr>
            <a:r>
              <a:rPr lang="en-US" sz="3600" dirty="0"/>
              <a:t>For every item on the assessment, midpoint research confidence levels were  </a:t>
            </a:r>
            <a:r>
              <a:rPr lang="en-US" sz="3600" b="1" dirty="0"/>
              <a:t>significantly higher </a:t>
            </a:r>
            <a:r>
              <a:rPr lang="en-US" sz="3600" dirty="0"/>
              <a:t>than the pre-program research confidence. </a:t>
            </a:r>
            <a:endParaRPr lang="en-US" sz="1800" dirty="0"/>
          </a:p>
          <a:p>
            <a:pPr marL="342905" indent="-342905" algn="l">
              <a:buClr>
                <a:srgbClr val="1A71A6"/>
              </a:buClr>
              <a:buFont typeface="Arial" panose="020B0604020202020204" pitchFamily="34" charset="0"/>
              <a:buChar char="•"/>
            </a:pPr>
            <a:endParaRPr lang="en-US" sz="3600" dirty="0"/>
          </a:p>
          <a:p>
            <a:pPr marL="342905" indent="-342905" algn="l">
              <a:buClr>
                <a:srgbClr val="1A71A6"/>
              </a:buClr>
              <a:buFont typeface="Arial" panose="020B0604020202020204" pitchFamily="34" charset="0"/>
              <a:buChar char="•"/>
            </a:pPr>
            <a:r>
              <a:rPr lang="en-US" sz="3600" b="1" dirty="0"/>
              <a:t>33 out of 34 items had very high significance levels </a:t>
            </a:r>
            <a:r>
              <a:rPr lang="en-US" sz="3600" dirty="0"/>
              <a:t>(compared to 2021 – 29/34)</a:t>
            </a:r>
          </a:p>
          <a:p>
            <a:pPr marL="342905" indent="-342905" algn="l">
              <a:buClr>
                <a:srgbClr val="1A71A6"/>
              </a:buClr>
              <a:buFont typeface="Arial" panose="020B0604020202020204" pitchFamily="34" charset="0"/>
              <a:buChar char="•"/>
            </a:pPr>
            <a:endParaRPr lang="en-US" dirty="0"/>
          </a:p>
          <a:p>
            <a:pPr marL="342905" indent="-342905" algn="l">
              <a:buClr>
                <a:srgbClr val="1A71A6"/>
              </a:buClr>
              <a:buFont typeface="Arial" panose="020B0604020202020204" pitchFamily="34" charset="0"/>
              <a:buChar char="•"/>
            </a:pPr>
            <a:endParaRPr lang="en-US"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1399657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rotWithShape="1">
          <a:blip r:embed="rId3"/>
          <a:srcRect l="-1580" r="-1580"/>
          <a:stretch/>
        </p:blipFill>
        <p:spPr>
          <a:xfrm>
            <a:off x="-192633" y="0"/>
            <a:ext cx="12577266"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32438" y="347803"/>
            <a:ext cx="9378070" cy="972457"/>
          </a:xfrm>
        </p:spPr>
        <p:txBody>
          <a:bodyPr>
            <a:noAutofit/>
          </a:bodyPr>
          <a:lstStyle/>
          <a:p>
            <a:pPr algn="l"/>
            <a:r>
              <a:rPr lang="en-US" sz="3600" b="1" dirty="0">
                <a:solidFill>
                  <a:srgbClr val="073C6E"/>
                </a:solidFill>
              </a:rPr>
              <a:t>One-Year Later Confidence Levels of 2021 Participants (Cohort 4)</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115403" y="1607366"/>
            <a:ext cx="9612140" cy="4615724"/>
          </a:xfrm>
        </p:spPr>
        <p:txBody>
          <a:bodyPr>
            <a:normAutofit fontScale="77500" lnSpcReduction="20000"/>
          </a:bodyPr>
          <a:lstStyle/>
          <a:p>
            <a:pPr algn="l">
              <a:buClr>
                <a:srgbClr val="1A71A6"/>
              </a:buClr>
            </a:pPr>
            <a:endParaRPr lang="en-US" dirty="0"/>
          </a:p>
          <a:p>
            <a:pPr marL="342905" indent="-342905" algn="l">
              <a:buClr>
                <a:srgbClr val="1A71A6"/>
              </a:buClr>
              <a:buFont typeface="Arial" panose="020B0604020202020204" pitchFamily="34" charset="0"/>
              <a:buChar char="•"/>
            </a:pPr>
            <a:r>
              <a:rPr lang="en-US" sz="3600" dirty="0"/>
              <a:t>One-Year-Later instrument based on Librarian Research Confidence Scale (LRCS-10) (Brancolini &amp; Kennedy, 2017)</a:t>
            </a:r>
          </a:p>
          <a:p>
            <a:pPr algn="l">
              <a:buClr>
                <a:srgbClr val="1A71A6"/>
              </a:buClr>
            </a:pPr>
            <a:endParaRPr lang="en-US" sz="3600" dirty="0"/>
          </a:p>
          <a:p>
            <a:pPr marL="342905" indent="-342905" algn="l">
              <a:buClr>
                <a:srgbClr val="1A71A6"/>
              </a:buClr>
              <a:buFont typeface="Arial" panose="020B0604020202020204" pitchFamily="34" charset="0"/>
              <a:buChar char="•"/>
            </a:pPr>
            <a:r>
              <a:rPr lang="en-US" sz="3600" dirty="0"/>
              <a:t>One-Year-Later assessment survey deployment:</a:t>
            </a:r>
          </a:p>
          <a:p>
            <a:pPr marL="800110" lvl="1" indent="-342905" algn="l">
              <a:buClr>
                <a:srgbClr val="1A71A6"/>
              </a:buClr>
              <a:buFont typeface="Arial" panose="020B0604020202020204" pitchFamily="34" charset="0"/>
              <a:buChar char="•"/>
            </a:pPr>
            <a:r>
              <a:rPr lang="en-US" sz="3600" dirty="0"/>
              <a:t>Cohort 4: July 11-31, 2022</a:t>
            </a:r>
          </a:p>
          <a:p>
            <a:pPr marL="342905" indent="-342905" algn="l">
              <a:buClr>
                <a:srgbClr val="1A71A6"/>
              </a:buClr>
              <a:buFont typeface="Arial" panose="020B0604020202020204" pitchFamily="34" charset="0"/>
              <a:buChar char="•"/>
            </a:pPr>
            <a:endParaRPr lang="en-US" sz="3600" dirty="0"/>
          </a:p>
          <a:p>
            <a:pPr marL="342905" indent="-342905" algn="l">
              <a:buClr>
                <a:srgbClr val="1A71A6"/>
              </a:buClr>
              <a:buFont typeface="Arial" panose="020B0604020202020204" pitchFamily="34" charset="0"/>
              <a:buChar char="•"/>
            </a:pPr>
            <a:r>
              <a:rPr lang="en-US" sz="3600" dirty="0"/>
              <a:t>Used the Friedman Test to determine if there was a statistically significant difference in the self-reported research confidence of the fellows before the RTI program and immediately after the summer core modules - One-Year-Later.</a:t>
            </a:r>
          </a:p>
          <a:p>
            <a:pPr marL="342905" indent="-342905" algn="l">
              <a:buClr>
                <a:srgbClr val="1A71A6"/>
              </a:buClr>
              <a:buFont typeface="Arial" panose="020B0604020202020204" pitchFamily="34" charset="0"/>
              <a:buChar char="•"/>
            </a:pPr>
            <a:endParaRPr lang="en-US" dirty="0"/>
          </a:p>
          <a:p>
            <a:pPr marL="342905" indent="-342905" algn="l">
              <a:buClr>
                <a:srgbClr val="1A71A6"/>
              </a:buClr>
              <a:buFont typeface="Arial" panose="020B0604020202020204" pitchFamily="34" charset="0"/>
              <a:buChar char="•"/>
            </a:pPr>
            <a:endParaRPr lang="en-US"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1081133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rotWithShape="1">
          <a:blip r:embed="rId3"/>
          <a:srcRect l="-1580" r="-1580"/>
          <a:stretch/>
        </p:blipFill>
        <p:spPr>
          <a:xfrm>
            <a:off x="-192633" y="0"/>
            <a:ext cx="12577266"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349473" y="320222"/>
            <a:ext cx="9378070" cy="972457"/>
          </a:xfrm>
        </p:spPr>
        <p:txBody>
          <a:bodyPr>
            <a:noAutofit/>
          </a:bodyPr>
          <a:lstStyle/>
          <a:p>
            <a:pPr algn="l"/>
            <a:r>
              <a:rPr lang="en-US" sz="3600" b="1" dirty="0">
                <a:solidFill>
                  <a:srgbClr val="073C6E"/>
                </a:solidFill>
              </a:rPr>
              <a:t>One-Year-Later Confidence Levels of 2021 Participants: Results</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115403" y="1435826"/>
            <a:ext cx="9612140" cy="4615724"/>
          </a:xfrm>
        </p:spPr>
        <p:txBody>
          <a:bodyPr>
            <a:normAutofit fontScale="77500" lnSpcReduction="20000"/>
          </a:bodyPr>
          <a:lstStyle/>
          <a:p>
            <a:pPr marL="342905" indent="-342905" algn="l">
              <a:buClr>
                <a:srgbClr val="1A71A6"/>
              </a:buClr>
              <a:buFont typeface="Arial" panose="020B0604020202020204" pitchFamily="34" charset="0"/>
              <a:buChar char="•"/>
            </a:pPr>
            <a:endParaRPr lang="en-US" sz="3600" dirty="0"/>
          </a:p>
          <a:p>
            <a:pPr marL="342905" indent="-342905" algn="l">
              <a:buClr>
                <a:srgbClr val="1A71A6"/>
              </a:buClr>
              <a:buFont typeface="Arial" panose="020B0604020202020204" pitchFamily="34" charset="0"/>
              <a:buChar char="•"/>
            </a:pPr>
            <a:r>
              <a:rPr lang="en-US" sz="3600" dirty="0"/>
              <a:t>Full results are available RTI website @ </a:t>
            </a:r>
            <a:r>
              <a:rPr lang="en-US" sz="3600" dirty="0">
                <a:hlinkClick r:id="rId4"/>
              </a:rPr>
              <a:t>https://www.mlanet.org/p/cm/ld/fid=1634</a:t>
            </a:r>
            <a:endParaRPr lang="en-US" sz="3600" dirty="0"/>
          </a:p>
          <a:p>
            <a:pPr marL="342905" indent="-342905" algn="l">
              <a:buClr>
                <a:srgbClr val="1A71A6"/>
              </a:buClr>
              <a:buFont typeface="Arial" panose="020B0604020202020204" pitchFamily="34" charset="0"/>
              <a:buChar char="•"/>
            </a:pPr>
            <a:endParaRPr lang="en-US" sz="3600" b="1" dirty="0"/>
          </a:p>
          <a:p>
            <a:pPr marL="342905" indent="-342905" algn="l">
              <a:buClr>
                <a:srgbClr val="1A71A6"/>
              </a:buClr>
              <a:buFont typeface="Arial" panose="020B0604020202020204" pitchFamily="34" charset="0"/>
              <a:buChar char="•"/>
            </a:pPr>
            <a:r>
              <a:rPr lang="en-US" sz="3600" dirty="0"/>
              <a:t>Response rate was 85% (n=29) at the time point one-year-later.</a:t>
            </a:r>
          </a:p>
          <a:p>
            <a:pPr marL="342905" indent="-342905" algn="l">
              <a:buClr>
                <a:srgbClr val="1A71A6"/>
              </a:buClr>
              <a:buFont typeface="Arial" panose="020B0604020202020204" pitchFamily="34" charset="0"/>
              <a:buChar char="•"/>
            </a:pPr>
            <a:endParaRPr lang="en-US" sz="3600" b="1" dirty="0"/>
          </a:p>
          <a:p>
            <a:pPr marL="342905" indent="-342905" algn="l">
              <a:buClr>
                <a:srgbClr val="1A71A6"/>
              </a:buClr>
              <a:buFont typeface="Arial" panose="020B0604020202020204" pitchFamily="34" charset="0"/>
              <a:buChar char="•"/>
            </a:pPr>
            <a:r>
              <a:rPr lang="en-US" sz="3600" dirty="0"/>
              <a:t>For every item on the assessment, one-year-later research confidence levels of 2021 participants were </a:t>
            </a:r>
            <a:r>
              <a:rPr lang="en-US" sz="3600" b="1" dirty="0"/>
              <a:t>significantly higher </a:t>
            </a:r>
            <a:r>
              <a:rPr lang="en-US" sz="3600" dirty="0"/>
              <a:t>than the pre-institute research confidence levels. </a:t>
            </a:r>
            <a:endParaRPr lang="en-US" sz="1800" dirty="0"/>
          </a:p>
          <a:p>
            <a:pPr marL="342905" indent="-342905" algn="l">
              <a:buClr>
                <a:srgbClr val="1A71A6"/>
              </a:buClr>
              <a:buFont typeface="Arial" panose="020B0604020202020204" pitchFamily="34" charset="0"/>
              <a:buChar char="•"/>
            </a:pPr>
            <a:endParaRPr lang="en-US" sz="3600" dirty="0"/>
          </a:p>
          <a:p>
            <a:pPr marL="342905" indent="-342905" algn="l">
              <a:buClr>
                <a:srgbClr val="1A71A6"/>
              </a:buClr>
              <a:buFont typeface="Arial" panose="020B0604020202020204" pitchFamily="34" charset="0"/>
              <a:buChar char="•"/>
            </a:pPr>
            <a:r>
              <a:rPr lang="en-US" sz="3600" b="1" dirty="0"/>
              <a:t>All 34 items had very high significance levels! (P &lt;.001)</a:t>
            </a:r>
            <a:endParaRPr lang="en-US" sz="3600" dirty="0"/>
          </a:p>
          <a:p>
            <a:pPr marL="342905" indent="-342905" algn="l">
              <a:buClr>
                <a:srgbClr val="1A71A6"/>
              </a:buClr>
              <a:buFont typeface="Arial" panose="020B0604020202020204" pitchFamily="34" charset="0"/>
              <a:buChar char="•"/>
            </a:pPr>
            <a:endParaRPr lang="en-US" dirty="0"/>
          </a:p>
          <a:p>
            <a:pPr marL="342905" indent="-342905" algn="l">
              <a:buClr>
                <a:srgbClr val="1A71A6"/>
              </a:buClr>
              <a:buFont typeface="Arial" panose="020B0604020202020204" pitchFamily="34" charset="0"/>
              <a:buChar char="•"/>
            </a:pPr>
            <a:endParaRPr lang="en-US"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1288196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508001"/>
            <a:ext cx="12192002" cy="7366001"/>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004620" y="0"/>
            <a:ext cx="8749520" cy="1288961"/>
          </a:xfrm>
        </p:spPr>
        <p:txBody>
          <a:bodyPr>
            <a:normAutofit/>
          </a:bodyPr>
          <a:lstStyle/>
          <a:p>
            <a:r>
              <a:rPr lang="en-US" sz="4000" b="1" dirty="0">
                <a:solidFill>
                  <a:srgbClr val="073C6E"/>
                </a:solidFill>
              </a:rPr>
              <a:t>2021 Fellows Perceptions of Program and Learning Performance</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004619" y="1347260"/>
            <a:ext cx="8182762" cy="5211230"/>
          </a:xfrm>
        </p:spPr>
        <p:txBody>
          <a:bodyPr>
            <a:normAutofit fontScale="85000" lnSpcReduction="20000"/>
          </a:bodyPr>
          <a:lstStyle/>
          <a:p>
            <a:pPr marL="914411" lvl="1" indent="-457206" algn="l">
              <a:buFont typeface="Arial" panose="020B0604020202020204" pitchFamily="34" charset="0"/>
              <a:buChar char="•"/>
            </a:pPr>
            <a:r>
              <a:rPr lang="en-US" sz="2800" dirty="0"/>
              <a:t>Program and learning outcome data were collected from 2 program surveys sent to Fellows:</a:t>
            </a:r>
          </a:p>
          <a:p>
            <a:pPr marL="1371617" lvl="2" indent="-457206" algn="l">
              <a:buFont typeface="Arial" panose="020B0604020202020204" pitchFamily="34" charset="0"/>
              <a:buChar char="•"/>
            </a:pPr>
            <a:r>
              <a:rPr lang="en-US" sz="2600" dirty="0"/>
              <a:t>Summer Core Survey (after M9)</a:t>
            </a:r>
          </a:p>
          <a:p>
            <a:pPr marL="1828823" lvl="3" indent="-457206" algn="l">
              <a:buFont typeface="Arial" panose="020B0604020202020204" pitchFamily="34" charset="0"/>
              <a:buChar char="•"/>
            </a:pPr>
            <a:r>
              <a:rPr lang="en-US" sz="2400" dirty="0"/>
              <a:t>August 11-31, 2021</a:t>
            </a:r>
          </a:p>
          <a:p>
            <a:pPr marL="1371617" lvl="2" indent="-457206" algn="l">
              <a:buFont typeface="Arial" panose="020B0604020202020204" pitchFamily="34" charset="0"/>
              <a:buChar char="•"/>
            </a:pPr>
            <a:r>
              <a:rPr lang="en-US" sz="2600" dirty="0"/>
              <a:t>End-of-Program Survey</a:t>
            </a:r>
          </a:p>
          <a:p>
            <a:pPr marL="1828823" lvl="3" indent="-457206" algn="l">
              <a:buFont typeface="Arial" panose="020B0604020202020204" pitchFamily="34" charset="0"/>
              <a:buChar char="•"/>
            </a:pPr>
            <a:r>
              <a:rPr lang="en-US" sz="2400" dirty="0"/>
              <a:t>July 11-31, 2022</a:t>
            </a:r>
          </a:p>
          <a:p>
            <a:pPr marL="1828823" lvl="3" indent="-457206" algn="l">
              <a:buFont typeface="Arial" panose="020B0604020202020204" pitchFamily="34" charset="0"/>
              <a:buChar char="•"/>
            </a:pPr>
            <a:endParaRPr lang="en-US" sz="2400" dirty="0"/>
          </a:p>
          <a:p>
            <a:pPr marL="914411" lvl="1" indent="-457206" algn="l">
              <a:buFont typeface="Arial" panose="020B0604020202020204" pitchFamily="34" charset="0"/>
              <a:buChar char="•"/>
            </a:pPr>
            <a:r>
              <a:rPr lang="en-US" sz="2800" dirty="0"/>
              <a:t>Four overall program effectiveness statements were used to evaluate fellows’ perceptions of program effectiveness.</a:t>
            </a:r>
          </a:p>
          <a:p>
            <a:pPr marL="914411" lvl="1" indent="-457206" algn="l">
              <a:buFont typeface="Arial" panose="020B0604020202020204" pitchFamily="34" charset="0"/>
              <a:buChar char="•"/>
            </a:pPr>
            <a:endParaRPr lang="en-US" sz="2800" dirty="0"/>
          </a:p>
          <a:p>
            <a:pPr marL="914411" lvl="1" indent="-457206" algn="l">
              <a:buFont typeface="Arial" panose="020B0604020202020204" pitchFamily="34" charset="0"/>
              <a:buChar char="•"/>
            </a:pPr>
            <a:r>
              <a:rPr lang="en-US" sz="2800" dirty="0"/>
              <a:t>Four learning performance statements were used to evaluate their perceptions of learning performance.</a:t>
            </a:r>
          </a:p>
          <a:p>
            <a:pPr marL="914411" lvl="1" indent="-457206" algn="l">
              <a:buFont typeface="Arial" panose="020B0604020202020204" pitchFamily="34" charset="0"/>
              <a:buChar char="•"/>
            </a:pPr>
            <a:endParaRPr lang="en-US" sz="2800" dirty="0"/>
          </a:p>
          <a:p>
            <a:pPr marL="914411" lvl="1" indent="-457206" algn="l">
              <a:buFont typeface="Arial" panose="020B0604020202020204" pitchFamily="34" charset="0"/>
              <a:buChar char="•"/>
            </a:pPr>
            <a:r>
              <a:rPr lang="en-US" sz="2800" dirty="0"/>
              <a:t>Quality indicators were a concurrence % of 80% or higher and a mean value of 4.0 or higher.</a:t>
            </a:r>
          </a:p>
          <a:p>
            <a:pPr marL="1371617" lvl="2" indent="-457206" algn="l">
              <a:buFont typeface="Arial" panose="020B0604020202020204" pitchFamily="34" charset="0"/>
              <a:buChar char="•"/>
            </a:pPr>
            <a:endParaRPr lang="en-US" sz="2600" dirty="0"/>
          </a:p>
          <a:p>
            <a:pPr marL="457206" indent="-457206" algn="l">
              <a:buFont typeface="Arial" panose="020B0604020202020204" pitchFamily="34" charset="0"/>
              <a:buChar char="•"/>
            </a:pPr>
            <a:endParaRPr lang="en-US" sz="3200" dirty="0"/>
          </a:p>
          <a:p>
            <a:endParaRPr lang="en-US" dirty="0"/>
          </a:p>
          <a:p>
            <a:pPr algn="l">
              <a:lnSpc>
                <a:spcPct val="140000"/>
              </a:lnSpc>
              <a:buClr>
                <a:srgbClr val="1A71A6"/>
              </a:buClr>
            </a:pPr>
            <a:endParaRPr lang="en-US"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3167465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9460306-696F-8DA8-C418-CC83972A647B}"/>
              </a:ext>
            </a:extLst>
          </p:cNvPr>
          <p:cNvGraphicFramePr>
            <a:graphicFrameLocks noGrp="1"/>
          </p:cNvGraphicFramePr>
          <p:nvPr>
            <p:extLst>
              <p:ext uri="{D42A27DB-BD31-4B8C-83A1-F6EECF244321}">
                <p14:modId xmlns:p14="http://schemas.microsoft.com/office/powerpoint/2010/main" val="2956505071"/>
              </p:ext>
            </p:extLst>
          </p:nvPr>
        </p:nvGraphicFramePr>
        <p:xfrm>
          <a:off x="307454" y="350530"/>
          <a:ext cx="11577093" cy="5973602"/>
        </p:xfrm>
        <a:graphic>
          <a:graphicData uri="http://schemas.openxmlformats.org/drawingml/2006/table">
            <a:tbl>
              <a:tblPr firstRow="1" bandRow="1">
                <a:tableStyleId>{5C22544A-7EE6-4342-B048-85BDC9FD1C3A}</a:tableStyleId>
              </a:tblPr>
              <a:tblGrid>
                <a:gridCol w="1654157">
                  <a:extLst>
                    <a:ext uri="{9D8B030D-6E8A-4147-A177-3AD203B41FA5}">
                      <a16:colId xmlns:a16="http://schemas.microsoft.com/office/drawing/2014/main" val="3637289954"/>
                    </a:ext>
                  </a:extLst>
                </a:gridCol>
                <a:gridCol w="7028448">
                  <a:extLst>
                    <a:ext uri="{9D8B030D-6E8A-4147-A177-3AD203B41FA5}">
                      <a16:colId xmlns:a16="http://schemas.microsoft.com/office/drawing/2014/main" val="3728842032"/>
                    </a:ext>
                  </a:extLst>
                </a:gridCol>
                <a:gridCol w="1919962">
                  <a:extLst>
                    <a:ext uri="{9D8B030D-6E8A-4147-A177-3AD203B41FA5}">
                      <a16:colId xmlns:a16="http://schemas.microsoft.com/office/drawing/2014/main" val="1834915496"/>
                    </a:ext>
                  </a:extLst>
                </a:gridCol>
                <a:gridCol w="974526">
                  <a:extLst>
                    <a:ext uri="{9D8B030D-6E8A-4147-A177-3AD203B41FA5}">
                      <a16:colId xmlns:a16="http://schemas.microsoft.com/office/drawing/2014/main" val="3496681689"/>
                    </a:ext>
                  </a:extLst>
                </a:gridCol>
              </a:tblGrid>
              <a:tr h="485203">
                <a:tc gridSpan="4">
                  <a:txBody>
                    <a:bodyPr/>
                    <a:lstStyle/>
                    <a:p>
                      <a:pPr algn="ctr" rtl="0" fontAlgn="b"/>
                      <a:r>
                        <a:rPr lang="en-US" sz="2400" u="none" strike="noStrike" dirty="0">
                          <a:effectLst/>
                        </a:rPr>
                        <a:t>RTI 2021 Program and Learning Outcome Results</a:t>
                      </a:r>
                      <a:endParaRPr lang="en-US" sz="2400" b="0" i="0" u="none" strike="noStrike" dirty="0">
                        <a:solidFill>
                          <a:srgbClr val="000000"/>
                        </a:solidFill>
                        <a:effectLst/>
                        <a:latin typeface="Calibri" panose="020F0502020204030204" pitchFamily="34" charset="0"/>
                      </a:endParaRPr>
                    </a:p>
                  </a:txBody>
                  <a:tcPr marL="10913" marR="10913" marT="10913"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4862284"/>
                  </a:ext>
                </a:extLst>
              </a:tr>
              <a:tr h="909313">
                <a:tc>
                  <a:txBody>
                    <a:bodyPr/>
                    <a:lstStyle/>
                    <a:p>
                      <a:pPr algn="ctr" fontAlgn="b"/>
                      <a:r>
                        <a:rPr lang="en-US" sz="1600" u="none" strike="noStrike" dirty="0">
                          <a:effectLst/>
                        </a:rPr>
                        <a:t>SUMMER SURVEY</a:t>
                      </a:r>
                      <a:endParaRPr lang="en-US" sz="1600" b="1" i="0" u="none" strike="noStrike" dirty="0">
                        <a:solidFill>
                          <a:srgbClr val="000000"/>
                        </a:solidFill>
                        <a:effectLst/>
                        <a:latin typeface="Calibri" panose="020F0502020204030204" pitchFamily="34" charset="0"/>
                      </a:endParaRPr>
                    </a:p>
                  </a:txBody>
                  <a:tcPr marL="10913" marR="10913" marT="10913" marB="0" anchor="ctr">
                    <a:solidFill>
                      <a:schemeClr val="accent1">
                        <a:lumMod val="40000"/>
                        <a:lumOff val="60000"/>
                      </a:schemeClr>
                    </a:solidFill>
                  </a:tcPr>
                </a:tc>
                <a:tc>
                  <a:txBody>
                    <a:bodyPr/>
                    <a:lstStyle/>
                    <a:p>
                      <a:pPr algn="ctr" rtl="0" fontAlgn="ctr"/>
                      <a:r>
                        <a:rPr lang="en-US" sz="1600" u="none" strike="noStrike" dirty="0">
                          <a:effectLst/>
                        </a:rPr>
                        <a:t>RTI PARTICIPANT PERCEPTIONS OF PROGRAM EFFECTIVENESS (n=32)</a:t>
                      </a:r>
                      <a:endParaRPr lang="en-US" sz="1600" b="1" i="0" u="none" strike="noStrike" dirty="0">
                        <a:solidFill>
                          <a:srgbClr val="000000"/>
                        </a:solidFill>
                        <a:effectLst/>
                        <a:latin typeface="Calibri" panose="020F0502020204030204" pitchFamily="34" charset="0"/>
                      </a:endParaRPr>
                    </a:p>
                  </a:txBody>
                  <a:tcPr marL="10913" marR="10913" marT="10913" marB="0" anchor="ctr">
                    <a:solidFill>
                      <a:schemeClr val="accent1">
                        <a:lumMod val="40000"/>
                        <a:lumOff val="60000"/>
                      </a:schemeClr>
                    </a:solidFill>
                  </a:tcPr>
                </a:tc>
                <a:tc>
                  <a:txBody>
                    <a:bodyPr/>
                    <a:lstStyle/>
                    <a:p>
                      <a:pPr algn="ctr" rtl="0" fontAlgn="ctr"/>
                      <a:r>
                        <a:rPr lang="en-US" sz="1600" u="none" strike="noStrike" dirty="0">
                          <a:effectLst/>
                        </a:rPr>
                        <a:t>2021 % EXCELLENT &amp; GOOD RATING</a:t>
                      </a:r>
                      <a:endParaRPr lang="en-US" sz="1600" b="1" i="0" u="none" strike="noStrike" dirty="0">
                        <a:solidFill>
                          <a:srgbClr val="000000"/>
                        </a:solidFill>
                        <a:effectLst/>
                        <a:latin typeface="Calibri" panose="020F0502020204030204" pitchFamily="34" charset="0"/>
                      </a:endParaRPr>
                    </a:p>
                  </a:txBody>
                  <a:tcPr marL="10913" marR="10913" marT="10913" marB="0" anchor="ctr">
                    <a:solidFill>
                      <a:schemeClr val="accent1">
                        <a:lumMod val="40000"/>
                        <a:lumOff val="60000"/>
                      </a:schemeClr>
                    </a:solidFill>
                  </a:tcPr>
                </a:tc>
                <a:tc>
                  <a:txBody>
                    <a:bodyPr/>
                    <a:lstStyle/>
                    <a:p>
                      <a:pPr algn="ctr" rtl="0" fontAlgn="ctr"/>
                      <a:r>
                        <a:rPr lang="en-US" sz="1600" u="none" strike="noStrike" dirty="0">
                          <a:effectLst/>
                        </a:rPr>
                        <a:t>2021 MEDIAN</a:t>
                      </a:r>
                      <a:endParaRPr lang="en-US" sz="1600" b="1" i="0" u="none" strike="noStrike" dirty="0">
                        <a:solidFill>
                          <a:srgbClr val="000000"/>
                        </a:solidFill>
                        <a:effectLst/>
                        <a:latin typeface="Calibri" panose="020F0502020204030204" pitchFamily="34" charset="0"/>
                      </a:endParaRPr>
                    </a:p>
                  </a:txBody>
                  <a:tcPr marL="10913" marR="10913" marT="10913" marB="0" anchor="ctr">
                    <a:solidFill>
                      <a:schemeClr val="accent1">
                        <a:lumMod val="40000"/>
                        <a:lumOff val="60000"/>
                      </a:schemeClr>
                    </a:solidFill>
                  </a:tcPr>
                </a:tc>
                <a:extLst>
                  <a:ext uri="{0D108BD9-81ED-4DB2-BD59-A6C34878D82A}">
                    <a16:rowId xmlns:a16="http://schemas.microsoft.com/office/drawing/2014/main" val="3753442477"/>
                  </a:ext>
                </a:extLst>
              </a:tr>
              <a:tr h="494780">
                <a:tc>
                  <a:txBody>
                    <a:bodyPr/>
                    <a:lstStyle/>
                    <a:p>
                      <a:pPr algn="ctr" fontAlgn="b"/>
                      <a:r>
                        <a:rPr lang="en-US" sz="1800" u="none" strike="noStrike" dirty="0">
                          <a:effectLst/>
                        </a:rPr>
                        <a:t>Q1</a:t>
                      </a:r>
                      <a:endParaRPr lang="en-US" sz="1800" b="0" i="0" u="none" strike="noStrike" dirty="0">
                        <a:solidFill>
                          <a:srgbClr val="000000"/>
                        </a:solidFill>
                        <a:effectLst/>
                        <a:latin typeface="Calibri" panose="020F0502020204030204" pitchFamily="34" charset="0"/>
                      </a:endParaRPr>
                    </a:p>
                  </a:txBody>
                  <a:tcPr marL="10913" marR="10913" marT="10913" marB="0" anchor="b">
                    <a:noFill/>
                  </a:tcPr>
                </a:tc>
                <a:tc>
                  <a:txBody>
                    <a:bodyPr/>
                    <a:lstStyle/>
                    <a:p>
                      <a:pPr algn="l" rtl="0" fontAlgn="b"/>
                      <a:r>
                        <a:rPr lang="en-US" sz="1800" u="none" strike="noStrike" dirty="0">
                          <a:effectLst/>
                        </a:rPr>
                        <a:t>Overall summer core modules</a:t>
                      </a:r>
                      <a:endParaRPr lang="en-US" sz="1800" b="0" i="0" u="none" strike="noStrike" dirty="0">
                        <a:solidFill>
                          <a:srgbClr val="000000"/>
                        </a:solidFill>
                        <a:effectLst/>
                        <a:latin typeface="Calibri" panose="020F0502020204030204" pitchFamily="34" charset="0"/>
                      </a:endParaRPr>
                    </a:p>
                  </a:txBody>
                  <a:tcPr marL="10913" marR="10913" marT="10913" marB="0" anchor="b">
                    <a:noFill/>
                  </a:tcPr>
                </a:tc>
                <a:tc>
                  <a:txBody>
                    <a:bodyPr/>
                    <a:lstStyle/>
                    <a:p>
                      <a:pPr algn="ctr" rtl="0" fontAlgn="ctr"/>
                      <a:r>
                        <a:rPr lang="en-US" sz="1800" u="none" strike="noStrike" dirty="0">
                          <a:effectLst/>
                        </a:rPr>
                        <a:t>100</a:t>
                      </a:r>
                      <a:endParaRPr lang="en-US" sz="1800" b="0" i="0" u="none" strike="noStrike" dirty="0">
                        <a:solidFill>
                          <a:srgbClr val="424E59"/>
                        </a:solidFill>
                        <a:effectLst/>
                        <a:latin typeface="Calibri" panose="020F0502020204030204" pitchFamily="34" charset="0"/>
                      </a:endParaRPr>
                    </a:p>
                  </a:txBody>
                  <a:tcPr marL="10913" marR="10913" marT="10913" marB="0" anchor="ctr">
                    <a:solidFill>
                      <a:schemeClr val="accent1">
                        <a:lumMod val="20000"/>
                        <a:lumOff val="80000"/>
                      </a:schemeClr>
                    </a:solidFill>
                  </a:tcPr>
                </a:tc>
                <a:tc>
                  <a:txBody>
                    <a:bodyPr/>
                    <a:lstStyle/>
                    <a:p>
                      <a:pPr algn="ctr" fontAlgn="ctr"/>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10913" marR="10913" marT="10913" marB="0" anchor="ctr">
                    <a:solidFill>
                      <a:schemeClr val="accent1">
                        <a:lumMod val="20000"/>
                        <a:lumOff val="80000"/>
                      </a:schemeClr>
                    </a:solidFill>
                  </a:tcPr>
                </a:tc>
                <a:extLst>
                  <a:ext uri="{0D108BD9-81ED-4DB2-BD59-A6C34878D82A}">
                    <a16:rowId xmlns:a16="http://schemas.microsoft.com/office/drawing/2014/main" val="1689650955"/>
                  </a:ext>
                </a:extLst>
              </a:tr>
              <a:tr h="384224">
                <a:tc>
                  <a:txBody>
                    <a:bodyPr/>
                    <a:lstStyle/>
                    <a:p>
                      <a:pPr algn="ctr" fontAlgn="b"/>
                      <a:r>
                        <a:rPr lang="en-US" sz="1800" u="none" strike="noStrike" dirty="0">
                          <a:effectLst/>
                        </a:rPr>
                        <a:t>Q4</a:t>
                      </a:r>
                      <a:endParaRPr lang="en-US" sz="1800" b="0" i="0" u="none" strike="noStrike" dirty="0">
                        <a:solidFill>
                          <a:srgbClr val="000000"/>
                        </a:solidFill>
                        <a:effectLst/>
                        <a:latin typeface="Calibri" panose="020F0502020204030204" pitchFamily="34" charset="0"/>
                      </a:endParaRPr>
                    </a:p>
                  </a:txBody>
                  <a:tcPr marL="10913" marR="10913" marT="10913" marB="0" anchor="b">
                    <a:noFill/>
                  </a:tcPr>
                </a:tc>
                <a:tc>
                  <a:txBody>
                    <a:bodyPr/>
                    <a:lstStyle/>
                    <a:p>
                      <a:pPr algn="l" rtl="0" fontAlgn="b"/>
                      <a:r>
                        <a:rPr lang="en-US" sz="1800" u="none" strike="noStrike" dirty="0">
                          <a:effectLst/>
                        </a:rPr>
                        <a:t>Overall RTI services and staff </a:t>
                      </a:r>
                      <a:endParaRPr lang="en-US" sz="1800" b="0" i="0" u="none" strike="noStrike" dirty="0">
                        <a:solidFill>
                          <a:srgbClr val="424E59"/>
                        </a:solidFill>
                        <a:effectLst/>
                        <a:latin typeface="Calibri" panose="020F0502020204030204" pitchFamily="34" charset="0"/>
                      </a:endParaRPr>
                    </a:p>
                  </a:txBody>
                  <a:tcPr marL="10913" marR="10913" marT="10913" marB="0" anchor="b">
                    <a:noFill/>
                  </a:tcPr>
                </a:tc>
                <a:tc>
                  <a:txBody>
                    <a:bodyPr/>
                    <a:lstStyle/>
                    <a:p>
                      <a:pPr algn="ctr" rtl="0" fontAlgn="ctr"/>
                      <a:r>
                        <a:rPr lang="en-US" sz="1800" u="none" strike="noStrike" dirty="0">
                          <a:effectLst/>
                        </a:rPr>
                        <a:t>91</a:t>
                      </a:r>
                      <a:endParaRPr lang="en-US" sz="1800" b="0" i="0" u="none" strike="noStrike" dirty="0">
                        <a:solidFill>
                          <a:srgbClr val="424E59"/>
                        </a:solidFill>
                        <a:effectLst/>
                        <a:latin typeface="Calibri" panose="020F0502020204030204" pitchFamily="34" charset="0"/>
                      </a:endParaRPr>
                    </a:p>
                  </a:txBody>
                  <a:tcPr marL="10913" marR="10913" marT="10913" marB="0" anchor="ctr">
                    <a:solidFill>
                      <a:schemeClr val="accent1">
                        <a:lumMod val="20000"/>
                        <a:lumOff val="80000"/>
                      </a:schemeClr>
                    </a:solidFill>
                  </a:tcPr>
                </a:tc>
                <a:tc>
                  <a:txBody>
                    <a:bodyPr/>
                    <a:lstStyle/>
                    <a:p>
                      <a:pPr algn="ctr" fontAlgn="ctr"/>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10913" marR="10913" marT="10913" marB="0" anchor="ctr">
                    <a:solidFill>
                      <a:schemeClr val="accent1">
                        <a:lumMod val="20000"/>
                        <a:lumOff val="80000"/>
                      </a:schemeClr>
                    </a:solidFill>
                  </a:tcPr>
                </a:tc>
                <a:extLst>
                  <a:ext uri="{0D108BD9-81ED-4DB2-BD59-A6C34878D82A}">
                    <a16:rowId xmlns:a16="http://schemas.microsoft.com/office/drawing/2014/main" val="4081761936"/>
                  </a:ext>
                </a:extLst>
              </a:tr>
              <a:tr h="384224">
                <a:tc>
                  <a:txBody>
                    <a:bodyPr/>
                    <a:lstStyle/>
                    <a:p>
                      <a:pPr algn="ctr" fontAlgn="b"/>
                      <a:r>
                        <a:rPr lang="en-US" sz="1800" u="none" strike="noStrike" dirty="0">
                          <a:effectLst/>
                        </a:rPr>
                        <a:t>Q6</a:t>
                      </a:r>
                      <a:endParaRPr lang="en-US" sz="1800" b="0" i="0" u="none" strike="noStrike" dirty="0">
                        <a:solidFill>
                          <a:srgbClr val="000000"/>
                        </a:solidFill>
                        <a:effectLst/>
                        <a:latin typeface="Calibri" panose="020F0502020204030204" pitchFamily="34" charset="0"/>
                      </a:endParaRPr>
                    </a:p>
                  </a:txBody>
                  <a:tcPr marL="10913" marR="10913" marT="10913" marB="0" anchor="b">
                    <a:noFill/>
                  </a:tcPr>
                </a:tc>
                <a:tc>
                  <a:txBody>
                    <a:bodyPr/>
                    <a:lstStyle/>
                    <a:p>
                      <a:pPr algn="l" rtl="0" fontAlgn="b"/>
                      <a:r>
                        <a:rPr lang="en-US" sz="1800" u="none" strike="noStrike" dirty="0">
                          <a:effectLst/>
                        </a:rPr>
                        <a:t>Overall curriculum quality </a:t>
                      </a:r>
                      <a:endParaRPr lang="en-US" sz="1800" b="0" i="0" u="none" strike="noStrike" dirty="0">
                        <a:solidFill>
                          <a:srgbClr val="424E59"/>
                        </a:solidFill>
                        <a:effectLst/>
                        <a:latin typeface="Calibri" panose="020F0502020204030204" pitchFamily="34" charset="0"/>
                      </a:endParaRPr>
                    </a:p>
                  </a:txBody>
                  <a:tcPr marL="10913" marR="10913" marT="10913" marB="0" anchor="b">
                    <a:noFill/>
                  </a:tcPr>
                </a:tc>
                <a:tc>
                  <a:txBody>
                    <a:bodyPr/>
                    <a:lstStyle/>
                    <a:p>
                      <a:pPr algn="ctr" rtl="0" fontAlgn="ctr"/>
                      <a:r>
                        <a:rPr lang="en-US" sz="1800" u="none" strike="noStrike" dirty="0">
                          <a:effectLst/>
                        </a:rPr>
                        <a:t>100</a:t>
                      </a:r>
                      <a:endParaRPr lang="en-US" sz="1800" b="0" i="0" u="none" strike="noStrike" dirty="0">
                        <a:solidFill>
                          <a:srgbClr val="424E59"/>
                        </a:solidFill>
                        <a:effectLst/>
                        <a:latin typeface="Calibri" panose="020F0502020204030204" pitchFamily="34" charset="0"/>
                      </a:endParaRPr>
                    </a:p>
                  </a:txBody>
                  <a:tcPr marL="10913" marR="10913" marT="10913" marB="0" anchor="ctr">
                    <a:solidFill>
                      <a:schemeClr val="accent1">
                        <a:lumMod val="20000"/>
                        <a:lumOff val="80000"/>
                      </a:schemeClr>
                    </a:solidFill>
                  </a:tcPr>
                </a:tc>
                <a:tc>
                  <a:txBody>
                    <a:bodyPr/>
                    <a:lstStyle/>
                    <a:p>
                      <a:pPr algn="ctr" fontAlgn="ctr"/>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10913" marR="10913" marT="10913" marB="0" anchor="ctr">
                    <a:solidFill>
                      <a:schemeClr val="accent1">
                        <a:lumMod val="20000"/>
                        <a:lumOff val="80000"/>
                      </a:schemeClr>
                    </a:solidFill>
                  </a:tcPr>
                </a:tc>
                <a:extLst>
                  <a:ext uri="{0D108BD9-81ED-4DB2-BD59-A6C34878D82A}">
                    <a16:rowId xmlns:a16="http://schemas.microsoft.com/office/drawing/2014/main" val="2301683822"/>
                  </a:ext>
                </a:extLst>
              </a:tr>
              <a:tr h="384224">
                <a:tc>
                  <a:txBody>
                    <a:bodyPr/>
                    <a:lstStyle/>
                    <a:p>
                      <a:pPr algn="ctr" fontAlgn="b"/>
                      <a:r>
                        <a:rPr lang="en-US" sz="1800" u="none" strike="noStrike" dirty="0">
                          <a:effectLst/>
                        </a:rPr>
                        <a:t>Q7</a:t>
                      </a:r>
                      <a:endParaRPr lang="en-US" sz="1800" b="0" i="0" u="none" strike="noStrike" dirty="0">
                        <a:solidFill>
                          <a:srgbClr val="000000"/>
                        </a:solidFill>
                        <a:effectLst/>
                        <a:latin typeface="Calibri" panose="020F0502020204030204" pitchFamily="34" charset="0"/>
                      </a:endParaRPr>
                    </a:p>
                  </a:txBody>
                  <a:tcPr marL="10913" marR="10913" marT="10913" marB="0" anchor="b">
                    <a:noFill/>
                  </a:tcPr>
                </a:tc>
                <a:tc>
                  <a:txBody>
                    <a:bodyPr/>
                    <a:lstStyle/>
                    <a:p>
                      <a:pPr algn="l" rtl="0" fontAlgn="b"/>
                      <a:r>
                        <a:rPr lang="en-US" sz="1800" u="none" strike="noStrike" dirty="0">
                          <a:effectLst/>
                        </a:rPr>
                        <a:t>Overall effectiveness of instructors </a:t>
                      </a:r>
                      <a:endParaRPr lang="en-US" sz="1800" b="0" i="0" u="none" strike="noStrike" dirty="0">
                        <a:solidFill>
                          <a:srgbClr val="424E59"/>
                        </a:solidFill>
                        <a:effectLst/>
                        <a:latin typeface="Calibri" panose="020F0502020204030204" pitchFamily="34" charset="0"/>
                      </a:endParaRPr>
                    </a:p>
                  </a:txBody>
                  <a:tcPr marL="10913" marR="10913" marT="10913" marB="0" anchor="b">
                    <a:noFill/>
                  </a:tcPr>
                </a:tc>
                <a:tc>
                  <a:txBody>
                    <a:bodyPr/>
                    <a:lstStyle/>
                    <a:p>
                      <a:pPr algn="ctr" rtl="0" fontAlgn="ctr"/>
                      <a:r>
                        <a:rPr lang="en-US" sz="1800" u="none" strike="noStrike" dirty="0">
                          <a:effectLst/>
                        </a:rPr>
                        <a:t>100</a:t>
                      </a:r>
                      <a:endParaRPr lang="en-US" sz="1800" b="0" i="0" u="none" strike="noStrike" dirty="0">
                        <a:solidFill>
                          <a:srgbClr val="424E59"/>
                        </a:solidFill>
                        <a:effectLst/>
                        <a:latin typeface="Calibri" panose="020F0502020204030204" pitchFamily="34" charset="0"/>
                      </a:endParaRPr>
                    </a:p>
                  </a:txBody>
                  <a:tcPr marL="10913" marR="10913" marT="10913" marB="0" anchor="ctr">
                    <a:solidFill>
                      <a:schemeClr val="accent1">
                        <a:lumMod val="20000"/>
                        <a:lumOff val="80000"/>
                      </a:schemeClr>
                    </a:solidFill>
                  </a:tcPr>
                </a:tc>
                <a:tc>
                  <a:txBody>
                    <a:bodyPr/>
                    <a:lstStyle/>
                    <a:p>
                      <a:pPr algn="ctr" fontAlgn="ctr"/>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10913" marR="10913" marT="10913" marB="0" anchor="ctr">
                    <a:solidFill>
                      <a:schemeClr val="accent1">
                        <a:lumMod val="20000"/>
                        <a:lumOff val="80000"/>
                      </a:schemeClr>
                    </a:solidFill>
                  </a:tcPr>
                </a:tc>
                <a:extLst>
                  <a:ext uri="{0D108BD9-81ED-4DB2-BD59-A6C34878D82A}">
                    <a16:rowId xmlns:a16="http://schemas.microsoft.com/office/drawing/2014/main" val="1914686465"/>
                  </a:ext>
                </a:extLst>
              </a:tr>
              <a:tr h="671502">
                <a:tc>
                  <a:txBody>
                    <a:bodyPr/>
                    <a:lstStyle/>
                    <a:p>
                      <a:pPr algn="ctr" fontAlgn="b"/>
                      <a:r>
                        <a:rPr lang="en-US" sz="1600" u="none" strike="noStrike" dirty="0">
                          <a:effectLst/>
                        </a:rPr>
                        <a:t>FINAL SURVEY         </a:t>
                      </a:r>
                      <a:endParaRPr lang="en-US" sz="1600" b="1" i="0" u="none" strike="noStrike" dirty="0">
                        <a:solidFill>
                          <a:srgbClr val="000000"/>
                        </a:solidFill>
                        <a:effectLst/>
                        <a:latin typeface="Calibri" panose="020F0502020204030204" pitchFamily="34" charset="0"/>
                      </a:endParaRPr>
                    </a:p>
                  </a:txBody>
                  <a:tcPr marL="10913" marR="10913" marT="10913" marB="0" anchor="ctr">
                    <a:solidFill>
                      <a:schemeClr val="accent1">
                        <a:lumMod val="40000"/>
                        <a:lumOff val="60000"/>
                      </a:schemeClr>
                    </a:solidFill>
                  </a:tcPr>
                </a:tc>
                <a:tc>
                  <a:txBody>
                    <a:bodyPr/>
                    <a:lstStyle/>
                    <a:p>
                      <a:pPr algn="ctr" fontAlgn="ctr"/>
                      <a:r>
                        <a:rPr lang="en-US" sz="1600" u="none" strike="noStrike" dirty="0">
                          <a:effectLst/>
                        </a:rPr>
                        <a:t>RTI PARTICIPANT PERCEPTIONS OF LEARNING OUTCOMES (n=29)</a:t>
                      </a:r>
                      <a:endParaRPr lang="en-US" sz="1600" b="1" i="0" u="none" strike="noStrike" dirty="0">
                        <a:solidFill>
                          <a:srgbClr val="000000"/>
                        </a:solidFill>
                        <a:effectLst/>
                        <a:latin typeface="Calibri" panose="020F0502020204030204" pitchFamily="34" charset="0"/>
                      </a:endParaRPr>
                    </a:p>
                  </a:txBody>
                  <a:tcPr marL="10913" marR="10913" marT="10913" marB="0" anchor="ctr">
                    <a:solidFill>
                      <a:schemeClr val="accent1">
                        <a:lumMod val="40000"/>
                        <a:lumOff val="60000"/>
                      </a:schemeClr>
                    </a:solidFill>
                  </a:tcPr>
                </a:tc>
                <a:tc>
                  <a:txBody>
                    <a:bodyPr/>
                    <a:lstStyle/>
                    <a:p>
                      <a:pPr algn="ctr" fontAlgn="ctr"/>
                      <a:r>
                        <a:rPr lang="en-US" sz="1600" u="none" strike="noStrike" dirty="0">
                          <a:effectLst/>
                        </a:rPr>
                        <a:t>2021 % STRONGLY AGREE &amp; AGREE</a:t>
                      </a:r>
                      <a:endParaRPr lang="en-US" sz="1600" b="1" i="0" u="none" strike="noStrike" dirty="0">
                        <a:solidFill>
                          <a:srgbClr val="000000"/>
                        </a:solidFill>
                        <a:effectLst/>
                        <a:latin typeface="Calibri" panose="020F0502020204030204" pitchFamily="34" charset="0"/>
                      </a:endParaRPr>
                    </a:p>
                  </a:txBody>
                  <a:tcPr marL="10913" marR="10913" marT="10913" marB="0" anchor="ctr">
                    <a:solidFill>
                      <a:schemeClr val="accent1">
                        <a:lumMod val="40000"/>
                        <a:lumOff val="60000"/>
                      </a:schemeClr>
                    </a:solidFill>
                  </a:tcPr>
                </a:tc>
                <a:tc>
                  <a:txBody>
                    <a:bodyPr/>
                    <a:lstStyle/>
                    <a:p>
                      <a:pPr algn="ctr" rtl="0" fontAlgn="ctr"/>
                      <a:r>
                        <a:rPr lang="en-US" sz="1600" u="none" strike="noStrike" dirty="0">
                          <a:effectLst/>
                        </a:rPr>
                        <a:t>2021 MEDIAN</a:t>
                      </a:r>
                      <a:endParaRPr lang="en-US" sz="1600" b="1" i="0" u="none" strike="noStrike" dirty="0">
                        <a:solidFill>
                          <a:srgbClr val="000000"/>
                        </a:solidFill>
                        <a:effectLst/>
                        <a:latin typeface="Calibri" panose="020F0502020204030204" pitchFamily="34" charset="0"/>
                      </a:endParaRPr>
                    </a:p>
                  </a:txBody>
                  <a:tcPr marL="10913" marR="10913" marT="10913" marB="0" anchor="ctr">
                    <a:solidFill>
                      <a:schemeClr val="accent1">
                        <a:lumMod val="40000"/>
                        <a:lumOff val="60000"/>
                      </a:schemeClr>
                    </a:solidFill>
                  </a:tcPr>
                </a:tc>
                <a:extLst>
                  <a:ext uri="{0D108BD9-81ED-4DB2-BD59-A6C34878D82A}">
                    <a16:rowId xmlns:a16="http://schemas.microsoft.com/office/drawing/2014/main" val="2389196793"/>
                  </a:ext>
                </a:extLst>
              </a:tr>
              <a:tr h="833873">
                <a:tc>
                  <a:txBody>
                    <a:bodyPr/>
                    <a:lstStyle/>
                    <a:p>
                      <a:pPr algn="ctr" fontAlgn="b"/>
                      <a:r>
                        <a:rPr lang="en-US" sz="1800" u="none" strike="noStrike" dirty="0">
                          <a:effectLst/>
                        </a:rPr>
                        <a:t>Q31</a:t>
                      </a:r>
                      <a:endParaRPr lang="en-US" sz="1800" b="0" i="0" u="none" strike="noStrike" dirty="0">
                        <a:solidFill>
                          <a:srgbClr val="000000"/>
                        </a:solidFill>
                        <a:effectLst/>
                        <a:latin typeface="Calibri" panose="020F0502020204030204" pitchFamily="34" charset="0"/>
                      </a:endParaRPr>
                    </a:p>
                  </a:txBody>
                  <a:tcPr marL="10913" marR="10913" marT="10913" marB="0" anchor="ctr">
                    <a:noFill/>
                  </a:tcPr>
                </a:tc>
                <a:tc>
                  <a:txBody>
                    <a:bodyPr/>
                    <a:lstStyle/>
                    <a:p>
                      <a:pPr algn="l" fontAlgn="t"/>
                      <a:endParaRPr lang="en-US" sz="1800" u="none" strike="noStrike" dirty="0">
                        <a:effectLst/>
                      </a:endParaRPr>
                    </a:p>
                    <a:p>
                      <a:pPr algn="l" fontAlgn="t"/>
                      <a:r>
                        <a:rPr lang="en-US" sz="1800" u="none" strike="noStrike" dirty="0">
                          <a:effectLst/>
                        </a:rPr>
                        <a:t>My interest in research has Increased as a result of the RTI program.</a:t>
                      </a:r>
                    </a:p>
                    <a:p>
                      <a:pPr algn="l" fontAlgn="t"/>
                      <a:endParaRPr lang="en-US" sz="1800" b="0" i="0" u="none" strike="noStrike" dirty="0">
                        <a:solidFill>
                          <a:srgbClr val="333E48"/>
                        </a:solidFill>
                        <a:effectLst/>
                        <a:latin typeface="Calibri" panose="020F0502020204030204" pitchFamily="34" charset="0"/>
                      </a:endParaRPr>
                    </a:p>
                  </a:txBody>
                  <a:tcPr marL="10913" marR="10913" marT="10913" marB="0" anchor="b">
                    <a:noFill/>
                  </a:tcPr>
                </a:tc>
                <a:tc>
                  <a:txBody>
                    <a:bodyPr/>
                    <a:lstStyle/>
                    <a:p>
                      <a:pPr algn="ctr" fontAlgn="ctr"/>
                      <a:r>
                        <a:rPr lang="en-US" sz="1800" u="none" strike="noStrike" dirty="0">
                          <a:effectLst/>
                        </a:rPr>
                        <a:t>97</a:t>
                      </a:r>
                      <a:endParaRPr lang="en-US" sz="1800" b="0" i="0" u="none" strike="noStrike" dirty="0">
                        <a:solidFill>
                          <a:srgbClr val="000000"/>
                        </a:solidFill>
                        <a:effectLst/>
                        <a:latin typeface="Calibri" panose="020F0502020204030204" pitchFamily="34" charset="0"/>
                      </a:endParaRPr>
                    </a:p>
                  </a:txBody>
                  <a:tcPr marL="10913" marR="10913" marT="10913" marB="0" anchor="ctr">
                    <a:solidFill>
                      <a:schemeClr val="accent1">
                        <a:lumMod val="20000"/>
                        <a:lumOff val="80000"/>
                      </a:schemeClr>
                    </a:solidFill>
                  </a:tcPr>
                </a:tc>
                <a:tc>
                  <a:txBody>
                    <a:bodyPr/>
                    <a:lstStyle/>
                    <a:p>
                      <a:pPr algn="ctr" fontAlgn="ctr"/>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10913" marR="10913" marT="10913" marB="0" anchor="ctr">
                    <a:solidFill>
                      <a:schemeClr val="accent1">
                        <a:lumMod val="20000"/>
                        <a:lumOff val="80000"/>
                      </a:schemeClr>
                    </a:solidFill>
                  </a:tcPr>
                </a:tc>
                <a:extLst>
                  <a:ext uri="{0D108BD9-81ED-4DB2-BD59-A6C34878D82A}">
                    <a16:rowId xmlns:a16="http://schemas.microsoft.com/office/drawing/2014/main" val="1701019034"/>
                  </a:ext>
                </a:extLst>
              </a:tr>
              <a:tr h="559553">
                <a:tc>
                  <a:txBody>
                    <a:bodyPr/>
                    <a:lstStyle/>
                    <a:p>
                      <a:pPr algn="ctr" fontAlgn="b"/>
                      <a:r>
                        <a:rPr lang="en-US" sz="1800" u="none" strike="noStrike" dirty="0">
                          <a:effectLst/>
                        </a:rPr>
                        <a:t>Q32</a:t>
                      </a:r>
                      <a:endParaRPr lang="en-US" sz="1800" b="0" i="0" u="none" strike="noStrike" dirty="0">
                        <a:solidFill>
                          <a:srgbClr val="000000"/>
                        </a:solidFill>
                        <a:effectLst/>
                        <a:latin typeface="Calibri" panose="020F0502020204030204" pitchFamily="34" charset="0"/>
                      </a:endParaRPr>
                    </a:p>
                  </a:txBody>
                  <a:tcPr marL="10913" marR="10913" marT="10913" marB="0">
                    <a:noFill/>
                  </a:tcPr>
                </a:tc>
                <a:tc>
                  <a:txBody>
                    <a:bodyPr/>
                    <a:lstStyle/>
                    <a:p>
                      <a:pPr algn="l" fontAlgn="t"/>
                      <a:r>
                        <a:rPr lang="en-US" sz="1800" u="none" strike="noStrike" dirty="0">
                          <a:effectLst/>
                        </a:rPr>
                        <a:t>My understanding of research has increased as a result of the RTI program.</a:t>
                      </a:r>
                    </a:p>
                    <a:p>
                      <a:pPr algn="l" fontAlgn="t"/>
                      <a:endParaRPr lang="en-US" sz="1800" b="0" i="0" u="none" strike="noStrike" dirty="0">
                        <a:solidFill>
                          <a:srgbClr val="333D47"/>
                        </a:solidFill>
                        <a:effectLst/>
                        <a:latin typeface="Calibri" panose="020F0502020204030204" pitchFamily="34" charset="0"/>
                      </a:endParaRPr>
                    </a:p>
                  </a:txBody>
                  <a:tcPr marL="10913" marR="10913" marT="10913" marB="0" anchor="b">
                    <a:noFill/>
                  </a:tcPr>
                </a:tc>
                <a:tc>
                  <a:txBody>
                    <a:bodyPr/>
                    <a:lstStyle/>
                    <a:p>
                      <a:pPr algn="ctr" fontAlgn="ctr"/>
                      <a:r>
                        <a:rPr lang="en-US" sz="1800" u="none" strike="noStrike" dirty="0">
                          <a:effectLst/>
                        </a:rPr>
                        <a:t>100</a:t>
                      </a:r>
                      <a:endParaRPr lang="en-US" sz="1800" b="0" i="0" u="none" strike="noStrike" dirty="0">
                        <a:solidFill>
                          <a:srgbClr val="333D47"/>
                        </a:solidFill>
                        <a:effectLst/>
                        <a:latin typeface="Calibri" panose="020F0502020204030204" pitchFamily="34" charset="0"/>
                      </a:endParaRPr>
                    </a:p>
                  </a:txBody>
                  <a:tcPr marL="10913" marR="10913" marT="10913" marB="0" anchor="ctr">
                    <a:solidFill>
                      <a:schemeClr val="accent1">
                        <a:lumMod val="20000"/>
                        <a:lumOff val="80000"/>
                      </a:schemeClr>
                    </a:solidFill>
                  </a:tcPr>
                </a:tc>
                <a:tc>
                  <a:txBody>
                    <a:bodyPr/>
                    <a:lstStyle/>
                    <a:p>
                      <a:pPr algn="ctr" fontAlgn="ctr"/>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10913" marR="10913" marT="10913" marB="0" anchor="ctr">
                    <a:solidFill>
                      <a:schemeClr val="accent1">
                        <a:lumMod val="20000"/>
                        <a:lumOff val="80000"/>
                      </a:schemeClr>
                    </a:solidFill>
                  </a:tcPr>
                </a:tc>
                <a:extLst>
                  <a:ext uri="{0D108BD9-81ED-4DB2-BD59-A6C34878D82A}">
                    <a16:rowId xmlns:a16="http://schemas.microsoft.com/office/drawing/2014/main" val="4262903835"/>
                  </a:ext>
                </a:extLst>
              </a:tr>
              <a:tr h="559553">
                <a:tc>
                  <a:txBody>
                    <a:bodyPr/>
                    <a:lstStyle/>
                    <a:p>
                      <a:pPr algn="ctr" fontAlgn="b"/>
                      <a:r>
                        <a:rPr lang="en-US" sz="1800" u="none" strike="noStrike" dirty="0">
                          <a:effectLst/>
                        </a:rPr>
                        <a:t>Q33</a:t>
                      </a:r>
                      <a:endParaRPr lang="en-US" sz="1800" b="0" i="0" u="none" strike="noStrike" dirty="0">
                        <a:solidFill>
                          <a:srgbClr val="000000"/>
                        </a:solidFill>
                        <a:effectLst/>
                        <a:latin typeface="Calibri" panose="020F0502020204030204" pitchFamily="34" charset="0"/>
                      </a:endParaRPr>
                    </a:p>
                  </a:txBody>
                  <a:tcPr marL="10913" marR="10913" marT="10913" marB="0">
                    <a:noFill/>
                  </a:tcPr>
                </a:tc>
                <a:tc>
                  <a:txBody>
                    <a:bodyPr/>
                    <a:lstStyle/>
                    <a:p>
                      <a:pPr algn="l" fontAlgn="t"/>
                      <a:r>
                        <a:rPr lang="en-US" sz="1800" u="none" strike="noStrike" dirty="0">
                          <a:effectLst/>
                        </a:rPr>
                        <a:t>I am confident I can apply what I learned in the RTI </a:t>
                      </a:r>
                    </a:p>
                    <a:p>
                      <a:pPr algn="l" fontAlgn="t"/>
                      <a:endParaRPr lang="en-US" sz="1800" b="0" i="0" u="none" strike="noStrike" dirty="0">
                        <a:solidFill>
                          <a:srgbClr val="333E48"/>
                        </a:solidFill>
                        <a:effectLst/>
                        <a:latin typeface="Calibri" panose="020F0502020204030204" pitchFamily="34" charset="0"/>
                      </a:endParaRPr>
                    </a:p>
                  </a:txBody>
                  <a:tcPr marL="10913" marR="10913" marT="10913" marB="0">
                    <a:noFill/>
                  </a:tcPr>
                </a:tc>
                <a:tc>
                  <a:txBody>
                    <a:bodyPr/>
                    <a:lstStyle/>
                    <a:p>
                      <a:pPr algn="ctr" fontAlgn="ctr"/>
                      <a:r>
                        <a:rPr lang="en-US" sz="1800" u="none" strike="noStrike" dirty="0">
                          <a:effectLst/>
                        </a:rPr>
                        <a:t>100</a:t>
                      </a:r>
                      <a:endParaRPr lang="en-US" sz="1800" b="0" i="0" u="none" strike="noStrike" dirty="0">
                        <a:solidFill>
                          <a:srgbClr val="000000"/>
                        </a:solidFill>
                        <a:effectLst/>
                        <a:latin typeface="Calibri" panose="020F0502020204030204" pitchFamily="34" charset="0"/>
                      </a:endParaRPr>
                    </a:p>
                  </a:txBody>
                  <a:tcPr marL="10913" marR="10913" marT="10913" marB="0" anchor="ctr">
                    <a:solidFill>
                      <a:schemeClr val="accent1">
                        <a:lumMod val="20000"/>
                        <a:lumOff val="80000"/>
                      </a:schemeClr>
                    </a:solidFill>
                  </a:tcPr>
                </a:tc>
                <a:tc>
                  <a:txBody>
                    <a:bodyPr/>
                    <a:lstStyle/>
                    <a:p>
                      <a:pPr algn="ctr" fontAlgn="ctr"/>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10913" marR="10913" marT="10913" marB="0" anchor="ctr">
                    <a:solidFill>
                      <a:schemeClr val="accent1">
                        <a:lumMod val="20000"/>
                        <a:lumOff val="80000"/>
                      </a:schemeClr>
                    </a:solidFill>
                  </a:tcPr>
                </a:tc>
                <a:extLst>
                  <a:ext uri="{0D108BD9-81ED-4DB2-BD59-A6C34878D82A}">
                    <a16:rowId xmlns:a16="http://schemas.microsoft.com/office/drawing/2014/main" val="1820075870"/>
                  </a:ext>
                </a:extLst>
              </a:tr>
              <a:tr h="307153">
                <a:tc>
                  <a:txBody>
                    <a:bodyPr/>
                    <a:lstStyle/>
                    <a:p>
                      <a:pPr algn="ctr" fontAlgn="b"/>
                      <a:r>
                        <a:rPr lang="en-US" sz="1800" u="none" strike="noStrike">
                          <a:effectLst/>
                        </a:rPr>
                        <a:t>Q34</a:t>
                      </a:r>
                      <a:endParaRPr lang="en-US" sz="1800" b="0" i="0" u="none" strike="noStrike">
                        <a:solidFill>
                          <a:srgbClr val="000000"/>
                        </a:solidFill>
                        <a:effectLst/>
                        <a:latin typeface="Calibri" panose="020F0502020204030204" pitchFamily="34" charset="0"/>
                      </a:endParaRPr>
                    </a:p>
                  </a:txBody>
                  <a:tcPr marL="10913" marR="10913" marT="10913" marB="0" anchor="b">
                    <a:noFill/>
                  </a:tcPr>
                </a:tc>
                <a:tc>
                  <a:txBody>
                    <a:bodyPr/>
                    <a:lstStyle/>
                    <a:p>
                      <a:pPr algn="l" fontAlgn="t"/>
                      <a:r>
                        <a:rPr lang="en-US" sz="1800" u="none" strike="noStrike" dirty="0">
                          <a:effectLst/>
                        </a:rPr>
                        <a:t>I am confident that I have the ability to do research.</a:t>
                      </a:r>
                      <a:endParaRPr lang="en-US" sz="1800" b="0" i="0" u="none" strike="noStrike" dirty="0">
                        <a:solidFill>
                          <a:srgbClr val="333E48"/>
                        </a:solidFill>
                        <a:effectLst/>
                        <a:latin typeface="Calibri" panose="020F0502020204030204" pitchFamily="34" charset="0"/>
                      </a:endParaRPr>
                    </a:p>
                  </a:txBody>
                  <a:tcPr marL="10913" marR="10913" marT="10913" marB="0">
                    <a:noFill/>
                  </a:tcPr>
                </a:tc>
                <a:tc>
                  <a:txBody>
                    <a:bodyPr/>
                    <a:lstStyle/>
                    <a:p>
                      <a:pPr algn="ctr" fontAlgn="ctr"/>
                      <a:r>
                        <a:rPr lang="en-US" sz="1800" u="none" strike="noStrike">
                          <a:effectLst/>
                        </a:rPr>
                        <a:t>97</a:t>
                      </a:r>
                      <a:endParaRPr lang="en-US" sz="1800" b="0" i="0" u="none" strike="noStrike">
                        <a:solidFill>
                          <a:srgbClr val="000000"/>
                        </a:solidFill>
                        <a:effectLst/>
                        <a:latin typeface="Calibri" panose="020F0502020204030204" pitchFamily="34" charset="0"/>
                      </a:endParaRPr>
                    </a:p>
                  </a:txBody>
                  <a:tcPr marL="10913" marR="10913" marT="10913" marB="0" anchor="ctr">
                    <a:solidFill>
                      <a:schemeClr val="accent1">
                        <a:lumMod val="20000"/>
                        <a:lumOff val="80000"/>
                      </a:schemeClr>
                    </a:solidFill>
                  </a:tcPr>
                </a:tc>
                <a:tc>
                  <a:txBody>
                    <a:bodyPr/>
                    <a:lstStyle/>
                    <a:p>
                      <a:pPr algn="ctr" fontAlgn="ctr"/>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10913" marR="10913" marT="10913" marB="0" anchor="ctr">
                    <a:solidFill>
                      <a:schemeClr val="accent1">
                        <a:lumMod val="20000"/>
                        <a:lumOff val="80000"/>
                      </a:schemeClr>
                    </a:solidFill>
                  </a:tcPr>
                </a:tc>
                <a:extLst>
                  <a:ext uri="{0D108BD9-81ED-4DB2-BD59-A6C34878D82A}">
                    <a16:rowId xmlns:a16="http://schemas.microsoft.com/office/drawing/2014/main" val="3485063006"/>
                  </a:ext>
                </a:extLst>
              </a:tr>
            </a:tbl>
          </a:graphicData>
        </a:graphic>
      </p:graphicFrame>
    </p:spTree>
    <p:extLst>
      <p:ext uri="{BB962C8B-B14F-4D97-AF65-F5344CB8AC3E}">
        <p14:creationId xmlns:p14="http://schemas.microsoft.com/office/powerpoint/2010/main" val="3184167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38594" y="138102"/>
            <a:ext cx="10231784" cy="839115"/>
          </a:xfrm>
        </p:spPr>
        <p:txBody>
          <a:bodyPr>
            <a:normAutofit fontScale="90000"/>
          </a:bodyPr>
          <a:lstStyle/>
          <a:p>
            <a:pPr algn="l"/>
            <a:r>
              <a:rPr lang="en-US" sz="4400" b="1" dirty="0">
                <a:solidFill>
                  <a:srgbClr val="073C6E"/>
                </a:solidFill>
              </a:rPr>
              <a:t>Research Project Progress of 2021 RTI Fellows</a:t>
            </a:r>
            <a:br>
              <a:rPr lang="en-US" sz="2400" b="1" dirty="0">
                <a:solidFill>
                  <a:srgbClr val="073C6E"/>
                </a:solidFill>
              </a:rPr>
            </a:br>
            <a:r>
              <a:rPr lang="en-US" sz="2400" dirty="0">
                <a:solidFill>
                  <a:srgbClr val="073C6E"/>
                </a:solidFill>
              </a:rPr>
              <a:t>(As of May 2023)</a:t>
            </a:r>
            <a:endParaRPr lang="en-US" sz="2400" dirty="0"/>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1407885"/>
            <a:ext cx="9444778" cy="4151086"/>
          </a:xfrm>
        </p:spPr>
        <p:txBody>
          <a:bodyPr>
            <a:normAutofit/>
          </a:bodyPr>
          <a:lstStyle/>
          <a:p>
            <a:pPr marL="342905" indent="-342905" algn="l">
              <a:buClr>
                <a:srgbClr val="1A71A6"/>
              </a:buClr>
              <a:buFont typeface="Arial" panose="020B0604020202020204" pitchFamily="34" charset="0"/>
              <a:buChar char="•"/>
            </a:pPr>
            <a:endParaRPr lang="en-US" dirty="0"/>
          </a:p>
          <a:p>
            <a:pPr algn="l">
              <a:buClr>
                <a:srgbClr val="1A71A6"/>
              </a:buClr>
            </a:pPr>
            <a:endParaRPr lang="en-US" dirty="0"/>
          </a:p>
          <a:p>
            <a:pPr marL="342905" indent="-342905" algn="l">
              <a:buClr>
                <a:srgbClr val="1A71A6"/>
              </a:buClr>
              <a:buFont typeface="Arial" panose="020B0604020202020204" pitchFamily="34" charset="0"/>
              <a:buChar char="•"/>
            </a:pPr>
            <a:endParaRPr lang="en-US" dirty="0"/>
          </a:p>
          <a:p>
            <a:pPr marL="342905" indent="-342905" algn="l">
              <a:buClr>
                <a:srgbClr val="1A71A6"/>
              </a:buClr>
              <a:buFont typeface="Arial" panose="020B0604020202020204" pitchFamily="34" charset="0"/>
              <a:buChar char="•"/>
            </a:pPr>
            <a:endParaRPr lang="en-US" dirty="0"/>
          </a:p>
          <a:p>
            <a:pPr marL="342905" indent="-342905" algn="l">
              <a:buClr>
                <a:srgbClr val="1A71A6"/>
              </a:buClr>
              <a:buFont typeface="Arial" panose="020B0604020202020204" pitchFamily="34" charset="0"/>
              <a:buChar char="•"/>
            </a:pPr>
            <a:endParaRPr lang="en-US" dirty="0"/>
          </a:p>
          <a:p>
            <a:pPr lvl="1" algn="l">
              <a:buClr>
                <a:srgbClr val="1A71A6"/>
              </a:buClr>
            </a:pPr>
            <a:endParaRPr lang="en-US" dirty="0"/>
          </a:p>
          <a:p>
            <a:endParaRPr lang="en-US" dirty="0"/>
          </a:p>
        </p:txBody>
      </p:sp>
      <p:graphicFrame>
        <p:nvGraphicFramePr>
          <p:cNvPr id="4" name="Diagram 3">
            <a:extLst>
              <a:ext uri="{FF2B5EF4-FFF2-40B4-BE49-F238E27FC236}">
                <a16:creationId xmlns:a16="http://schemas.microsoft.com/office/drawing/2014/main" id="{72C94D1C-EEEB-49A7-B15E-9F7E2FE99D61}"/>
              </a:ext>
            </a:extLst>
          </p:cNvPr>
          <p:cNvGraphicFramePr/>
          <p:nvPr/>
        </p:nvGraphicFramePr>
        <p:xfrm>
          <a:off x="510178" y="1215506"/>
          <a:ext cx="11502753" cy="5566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AFA6CBA0-AF48-4AE2-AD9F-640A188AE1CB}"/>
              </a:ext>
            </a:extLst>
          </p:cNvPr>
          <p:cNvSpPr txBox="1"/>
          <p:nvPr/>
        </p:nvSpPr>
        <p:spPr>
          <a:xfrm>
            <a:off x="7501890" y="3818680"/>
            <a:ext cx="4511040" cy="2062103"/>
          </a:xfrm>
          <a:prstGeom prst="rect">
            <a:avLst/>
          </a:prstGeom>
          <a:noFill/>
        </p:spPr>
        <p:txBody>
          <a:bodyPr wrap="square" rtlCol="0">
            <a:spAutoFit/>
          </a:bodyPr>
          <a:lstStyle/>
          <a:p>
            <a:endParaRPr lang="en-US" sz="1600" dirty="0"/>
          </a:p>
          <a:p>
            <a:r>
              <a:rPr lang="en-US" sz="1600" dirty="0"/>
              <a:t>**Had to postpone research projects due to job changes and/or work-related issues.</a:t>
            </a:r>
          </a:p>
          <a:p>
            <a:endParaRPr lang="en-US" sz="1600" dirty="0"/>
          </a:p>
          <a:p>
            <a:r>
              <a:rPr lang="en-US" sz="1600" b="1" dirty="0"/>
              <a:t>RTI fellows have published 25 research articles in peer reviewed journals (2018-2020).</a:t>
            </a:r>
          </a:p>
          <a:p>
            <a:endParaRPr lang="en-US" sz="1600" dirty="0"/>
          </a:p>
          <a:p>
            <a:endParaRPr lang="en-US" sz="1600" dirty="0"/>
          </a:p>
        </p:txBody>
      </p:sp>
      <p:sp>
        <p:nvSpPr>
          <p:cNvPr id="14" name="Speech Bubble: Rectangle 13">
            <a:extLst>
              <a:ext uri="{FF2B5EF4-FFF2-40B4-BE49-F238E27FC236}">
                <a16:creationId xmlns:a16="http://schemas.microsoft.com/office/drawing/2014/main" id="{15E6844D-E1B5-48C2-8EFF-F7861F5705C0}"/>
              </a:ext>
            </a:extLst>
          </p:cNvPr>
          <p:cNvSpPr/>
          <p:nvPr/>
        </p:nvSpPr>
        <p:spPr>
          <a:xfrm>
            <a:off x="6066956" y="1587959"/>
            <a:ext cx="1097280" cy="687730"/>
          </a:xfrm>
          <a:prstGeom prst="wedgeRectCallout">
            <a:avLst>
              <a:gd name="adj1" fmla="val 84964"/>
              <a:gd name="adj2" fmla="val 14737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17" name="Speech Bubble: Rectangle 16">
            <a:extLst>
              <a:ext uri="{FF2B5EF4-FFF2-40B4-BE49-F238E27FC236}">
                <a16:creationId xmlns:a16="http://schemas.microsoft.com/office/drawing/2014/main" id="{4AEA7322-67A7-4CA8-9826-31AD6AF158CA}"/>
              </a:ext>
            </a:extLst>
          </p:cNvPr>
          <p:cNvSpPr/>
          <p:nvPr/>
        </p:nvSpPr>
        <p:spPr>
          <a:xfrm>
            <a:off x="7501890" y="1244093"/>
            <a:ext cx="1097280" cy="687730"/>
          </a:xfrm>
          <a:prstGeom prst="wedgeRectCallout">
            <a:avLst>
              <a:gd name="adj1" fmla="val 84964"/>
              <a:gd name="adj2" fmla="val 147373"/>
            </a:avLst>
          </a:prstGeom>
          <a:solidFill>
            <a:srgbClr val="49D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a:t>
            </a:r>
          </a:p>
        </p:txBody>
      </p:sp>
      <p:sp>
        <p:nvSpPr>
          <p:cNvPr id="20" name="Speech Bubble: Rectangle 19">
            <a:extLst>
              <a:ext uri="{FF2B5EF4-FFF2-40B4-BE49-F238E27FC236}">
                <a16:creationId xmlns:a16="http://schemas.microsoft.com/office/drawing/2014/main" id="{C8F0ECF2-6E09-4E89-8D68-700D7C844256}"/>
              </a:ext>
            </a:extLst>
          </p:cNvPr>
          <p:cNvSpPr/>
          <p:nvPr/>
        </p:nvSpPr>
        <p:spPr>
          <a:xfrm>
            <a:off x="8943506" y="893693"/>
            <a:ext cx="1097280" cy="687730"/>
          </a:xfrm>
          <a:prstGeom prst="wedgeRectCallout">
            <a:avLst>
              <a:gd name="adj1" fmla="val 84964"/>
              <a:gd name="adj2" fmla="val 147373"/>
            </a:avLst>
          </a:prstGeom>
          <a:solidFill>
            <a:srgbClr val="55B3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10</a:t>
            </a:r>
          </a:p>
        </p:txBody>
      </p:sp>
      <p:sp>
        <p:nvSpPr>
          <p:cNvPr id="22" name="Rectangle 21">
            <a:extLst>
              <a:ext uri="{FF2B5EF4-FFF2-40B4-BE49-F238E27FC236}">
                <a16:creationId xmlns:a16="http://schemas.microsoft.com/office/drawing/2014/main" id="{E8CA3139-17A4-44E7-9F89-6294E02187D5}"/>
              </a:ext>
            </a:extLst>
          </p:cNvPr>
          <p:cNvSpPr/>
          <p:nvPr/>
        </p:nvSpPr>
        <p:spPr>
          <a:xfrm>
            <a:off x="3010369" y="5581831"/>
            <a:ext cx="6000750"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30/32 fellows submitted e-posters about their research projects for the MLA Annual Meeting in May 2022.</a:t>
            </a:r>
          </a:p>
        </p:txBody>
      </p:sp>
      <p:sp>
        <p:nvSpPr>
          <p:cNvPr id="27" name="Speech Bubble: Rectangle 13">
            <a:extLst>
              <a:ext uri="{FF2B5EF4-FFF2-40B4-BE49-F238E27FC236}">
                <a16:creationId xmlns:a16="http://schemas.microsoft.com/office/drawing/2014/main" id="{62305573-56BB-FD46-B5D0-D7014C793E74}"/>
              </a:ext>
            </a:extLst>
          </p:cNvPr>
          <p:cNvSpPr/>
          <p:nvPr/>
        </p:nvSpPr>
        <p:spPr>
          <a:xfrm>
            <a:off x="3108817" y="2333219"/>
            <a:ext cx="1097280" cy="687730"/>
          </a:xfrm>
          <a:prstGeom prst="wedgeRectCallout">
            <a:avLst>
              <a:gd name="adj1" fmla="val 84964"/>
              <a:gd name="adj2" fmla="val 147373"/>
            </a:avLst>
          </a:prstGeom>
          <a:solidFill>
            <a:srgbClr val="80F1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7" name="Speech Bubble: Rectangle 13">
            <a:extLst>
              <a:ext uri="{FF2B5EF4-FFF2-40B4-BE49-F238E27FC236}">
                <a16:creationId xmlns:a16="http://schemas.microsoft.com/office/drawing/2014/main" id="{96FE9B7C-CB5A-DE92-918E-47B56DF078C0}"/>
              </a:ext>
            </a:extLst>
          </p:cNvPr>
          <p:cNvSpPr/>
          <p:nvPr/>
        </p:nvSpPr>
        <p:spPr>
          <a:xfrm>
            <a:off x="10470378" y="667682"/>
            <a:ext cx="1097280" cy="687730"/>
          </a:xfrm>
          <a:prstGeom prst="wedgeRectCallout">
            <a:avLst>
              <a:gd name="adj1" fmla="val 84964"/>
              <a:gd name="adj2" fmla="val 14737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8" name="Speech Bubble: Rectangle 13">
            <a:extLst>
              <a:ext uri="{FF2B5EF4-FFF2-40B4-BE49-F238E27FC236}">
                <a16:creationId xmlns:a16="http://schemas.microsoft.com/office/drawing/2014/main" id="{82525338-B718-786F-E49B-A6561732345A}"/>
              </a:ext>
            </a:extLst>
          </p:cNvPr>
          <p:cNvSpPr/>
          <p:nvPr/>
        </p:nvSpPr>
        <p:spPr>
          <a:xfrm>
            <a:off x="4543751" y="1931823"/>
            <a:ext cx="1097280" cy="687730"/>
          </a:xfrm>
          <a:prstGeom prst="wedgeRectCallout">
            <a:avLst>
              <a:gd name="adj1" fmla="val 84964"/>
              <a:gd name="adj2" fmla="val 147373"/>
            </a:avLst>
          </a:prstGeom>
          <a:solidFill>
            <a:srgbClr val="39EB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Tree>
    <p:extLst>
      <p:ext uri="{BB962C8B-B14F-4D97-AF65-F5344CB8AC3E}">
        <p14:creationId xmlns:p14="http://schemas.microsoft.com/office/powerpoint/2010/main" val="1443939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508001"/>
            <a:ext cx="12192002" cy="7366001"/>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004619" y="-29330"/>
            <a:ext cx="9875520" cy="682171"/>
          </a:xfrm>
        </p:spPr>
        <p:txBody>
          <a:bodyPr>
            <a:normAutofit fontScale="90000"/>
          </a:bodyPr>
          <a:lstStyle/>
          <a:p>
            <a:r>
              <a:rPr lang="en-US" sz="4000" b="1" dirty="0">
                <a:solidFill>
                  <a:srgbClr val="073C6E"/>
                </a:solidFill>
              </a:rPr>
              <a:t>2021 Fellows perceptions of RTI Program Impacts</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54000" y="969574"/>
            <a:ext cx="8182762" cy="5211230"/>
          </a:xfrm>
        </p:spPr>
        <p:txBody>
          <a:bodyPr>
            <a:normAutofit lnSpcReduction="10000"/>
          </a:bodyPr>
          <a:lstStyle/>
          <a:p>
            <a:pPr marL="914411" lvl="1" indent="-457206" algn="l">
              <a:buFont typeface="Arial" panose="020B0604020202020204" pitchFamily="34" charset="0"/>
              <a:buChar char="•"/>
            </a:pPr>
            <a:r>
              <a:rPr lang="en-US" sz="2800" dirty="0"/>
              <a:t>Fellows’ Quarterly Progress Reports that were analyzed.</a:t>
            </a:r>
          </a:p>
          <a:p>
            <a:pPr marL="914411" lvl="1" indent="-457206" algn="l">
              <a:buFont typeface="Arial" panose="020B0604020202020204" pitchFamily="34" charset="0"/>
              <a:buChar char="•"/>
            </a:pPr>
            <a:endParaRPr lang="en-US" sz="2800" dirty="0"/>
          </a:p>
          <a:p>
            <a:pPr marL="914411" lvl="1" indent="-457206" algn="l">
              <a:buFont typeface="Arial" panose="020B0604020202020204" pitchFamily="34" charset="0"/>
              <a:buChar char="•"/>
            </a:pPr>
            <a:r>
              <a:rPr lang="en-US" sz="2800" dirty="0"/>
              <a:t>Open-ended responses to a question about RTI impacts in these reports were analyzed by content analysis.</a:t>
            </a:r>
          </a:p>
          <a:p>
            <a:pPr marL="914411" lvl="1" indent="-457206" algn="l">
              <a:buFont typeface="Arial" panose="020B0604020202020204" pitchFamily="34" charset="0"/>
              <a:buChar char="•"/>
            </a:pPr>
            <a:endParaRPr lang="en-US" sz="2800" dirty="0"/>
          </a:p>
          <a:p>
            <a:pPr marL="914411" lvl="1" indent="-457206" algn="l">
              <a:buFont typeface="Arial" panose="020B0604020202020204" pitchFamily="34" charset="0"/>
              <a:buChar char="•"/>
            </a:pPr>
            <a:r>
              <a:rPr lang="en-US" sz="2800" dirty="0"/>
              <a:t>“Describe ways in which your RTI research training and project have had an impact on your institution. Please include your research related activities during this period, such as sharing the RTI experience with others, research instruction, research collaborations, and/or other institutional impacts?”</a:t>
            </a:r>
          </a:p>
          <a:p>
            <a:endParaRPr lang="en-US" dirty="0"/>
          </a:p>
          <a:p>
            <a:pPr algn="l">
              <a:lnSpc>
                <a:spcPct val="140000"/>
              </a:lnSpc>
              <a:buClr>
                <a:srgbClr val="1A71A6"/>
              </a:buClr>
            </a:pPr>
            <a:endParaRPr lang="en-US"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2456531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1" y="-109594"/>
            <a:ext cx="12058816" cy="6575305"/>
          </a:xfrm>
          <a:prstGeom prst="rect">
            <a:avLst/>
          </a:prstGeom>
        </p:spPr>
      </p:pic>
      <p:sp>
        <p:nvSpPr>
          <p:cNvPr id="5" name="Title 1">
            <a:extLst>
              <a:ext uri="{FF2B5EF4-FFF2-40B4-BE49-F238E27FC236}">
                <a16:creationId xmlns:a16="http://schemas.microsoft.com/office/drawing/2014/main" id="{E32F8CCA-D1D4-4EF7-AA0F-607BA054405E}"/>
              </a:ext>
            </a:extLst>
          </p:cNvPr>
          <p:cNvSpPr txBox="1">
            <a:spLocks/>
          </p:cNvSpPr>
          <p:nvPr/>
        </p:nvSpPr>
        <p:spPr>
          <a:xfrm>
            <a:off x="2205714" y="11430"/>
            <a:ext cx="8719294" cy="48878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rgbClr val="073C6E"/>
                </a:solidFill>
              </a:rPr>
              <a:t>Impact of RTI on Fellows &amp; their Institutions </a:t>
            </a:r>
            <a:endParaRPr lang="en-US" sz="2800" b="1" dirty="0"/>
          </a:p>
        </p:txBody>
      </p:sp>
      <p:graphicFrame>
        <p:nvGraphicFramePr>
          <p:cNvPr id="8" name="Table 7">
            <a:extLst>
              <a:ext uri="{FF2B5EF4-FFF2-40B4-BE49-F238E27FC236}">
                <a16:creationId xmlns:a16="http://schemas.microsoft.com/office/drawing/2014/main" id="{1D50AA55-728F-4D02-BA48-38841850745F}"/>
              </a:ext>
            </a:extLst>
          </p:cNvPr>
          <p:cNvGraphicFramePr>
            <a:graphicFrameLocks noGrp="1"/>
          </p:cNvGraphicFramePr>
          <p:nvPr>
            <p:extLst>
              <p:ext uri="{D42A27DB-BD31-4B8C-83A1-F6EECF244321}">
                <p14:modId xmlns:p14="http://schemas.microsoft.com/office/powerpoint/2010/main" val="3172599808"/>
              </p:ext>
            </p:extLst>
          </p:nvPr>
        </p:nvGraphicFramePr>
        <p:xfrm>
          <a:off x="1" y="-109594"/>
          <a:ext cx="12191998" cy="6956162"/>
        </p:xfrm>
        <a:graphic>
          <a:graphicData uri="http://schemas.openxmlformats.org/drawingml/2006/table">
            <a:tbl>
              <a:tblPr firstRow="1" bandRow="1">
                <a:tableStyleId>{5C22544A-7EE6-4342-B048-85BDC9FD1C3A}</a:tableStyleId>
              </a:tblPr>
              <a:tblGrid>
                <a:gridCol w="8894617">
                  <a:extLst>
                    <a:ext uri="{9D8B030D-6E8A-4147-A177-3AD203B41FA5}">
                      <a16:colId xmlns:a16="http://schemas.microsoft.com/office/drawing/2014/main" val="3098380886"/>
                    </a:ext>
                  </a:extLst>
                </a:gridCol>
                <a:gridCol w="3297381">
                  <a:extLst>
                    <a:ext uri="{9D8B030D-6E8A-4147-A177-3AD203B41FA5}">
                      <a16:colId xmlns:a16="http://schemas.microsoft.com/office/drawing/2014/main" val="839940981"/>
                    </a:ext>
                  </a:extLst>
                </a:gridCol>
              </a:tblGrid>
              <a:tr h="482477">
                <a:tc>
                  <a:txBody>
                    <a:bodyPr/>
                    <a:lstStyle/>
                    <a:p>
                      <a:pPr algn="ctr"/>
                      <a:r>
                        <a:rPr lang="en-US" sz="2400" b="1" dirty="0">
                          <a:solidFill>
                            <a:schemeClr val="bg1">
                              <a:lumMod val="95000"/>
                            </a:schemeClr>
                          </a:solidFill>
                        </a:rPr>
                        <a:t>2021 Fellows’ self-reports of RTI impacts: Types of Impacts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2400" b="1" dirty="0">
                          <a:solidFill>
                            <a:schemeClr val="bg1"/>
                          </a:solidFill>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799259016"/>
                  </a:ext>
                </a:extLst>
              </a:tr>
              <a:tr h="421172">
                <a:tc>
                  <a:txBody>
                    <a:bodyPr/>
                    <a:lstStyle/>
                    <a:p>
                      <a:r>
                        <a:rPr lang="en-US" sz="2000" b="1" dirty="0"/>
                        <a:t>Increased confidence in conducting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2318225"/>
                  </a:ext>
                </a:extLst>
              </a:tr>
              <a:tr h="473207">
                <a:tc>
                  <a:txBody>
                    <a:bodyPr/>
                    <a:lstStyle/>
                    <a:p>
                      <a:r>
                        <a:rPr lang="en-US" sz="2000" b="1" dirty="0"/>
                        <a:t>Shared RTI experience with colleagues through informal and formal venues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7722047"/>
                  </a:ext>
                </a:extLst>
              </a:tr>
              <a:tr h="421172">
                <a:tc>
                  <a:txBody>
                    <a:bodyPr/>
                    <a:lstStyle/>
                    <a:p>
                      <a:r>
                        <a:rPr lang="en-US" sz="2000" b="1" dirty="0"/>
                        <a:t>Improved or initiated new library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780066"/>
                  </a:ext>
                </a:extLst>
              </a:tr>
              <a:tr h="421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Formed internal and external research collaborations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514130"/>
                  </a:ext>
                </a:extLst>
              </a:tr>
              <a:tr h="421172">
                <a:tc>
                  <a:txBody>
                    <a:bodyPr/>
                    <a:lstStyle/>
                    <a:p>
                      <a:r>
                        <a:rPr lang="en-US" sz="2000" b="1" dirty="0"/>
                        <a:t>Guided and educated users about the research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8748902"/>
                  </a:ext>
                </a:extLst>
              </a:tr>
              <a:tr h="421172">
                <a:tc>
                  <a:txBody>
                    <a:bodyPr/>
                    <a:lstStyle/>
                    <a:p>
                      <a:r>
                        <a:rPr lang="en-US" sz="2000" b="1" dirty="0"/>
                        <a:t>Gained a better understanding of the users served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335557"/>
                  </a:ext>
                </a:extLst>
              </a:tr>
              <a:tr h="421172">
                <a:tc>
                  <a:txBody>
                    <a:bodyPr/>
                    <a:lstStyle/>
                    <a:p>
                      <a:r>
                        <a:rPr lang="en-US" sz="2000" b="1" dirty="0"/>
                        <a:t>Gained institution’s interest in study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2076585"/>
                  </a:ext>
                </a:extLst>
              </a:tr>
              <a:tr h="421172">
                <a:tc>
                  <a:txBody>
                    <a:bodyPr/>
                    <a:lstStyle/>
                    <a:p>
                      <a:r>
                        <a:rPr lang="en-US" sz="2000" b="1" dirty="0"/>
                        <a:t>Participated in other research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6148716"/>
                  </a:ext>
                </a:extLst>
              </a:tr>
              <a:tr h="421172">
                <a:tc>
                  <a:txBody>
                    <a:bodyPr/>
                    <a:lstStyle/>
                    <a:p>
                      <a:r>
                        <a:rPr lang="en-US" sz="2000" b="0" dirty="0"/>
                        <a:t>Received recognition for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613220"/>
                  </a:ext>
                </a:extLst>
              </a:tr>
              <a:tr h="421172">
                <a:tc>
                  <a:txBody>
                    <a:bodyPr/>
                    <a:lstStyle/>
                    <a:p>
                      <a:r>
                        <a:rPr lang="en-US" sz="2000" dirty="0"/>
                        <a:t>Recommended RTI program to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6890677"/>
                  </a:ext>
                </a:extLst>
              </a:tr>
              <a:tr h="421172">
                <a:tc>
                  <a:txBody>
                    <a:bodyPr/>
                    <a:lstStyle/>
                    <a:p>
                      <a:r>
                        <a:rPr lang="en-US" sz="2000" dirty="0"/>
                        <a:t>More prepared for career positions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197405"/>
                  </a:ext>
                </a:extLst>
              </a:tr>
              <a:tr h="421172">
                <a:tc>
                  <a:txBody>
                    <a:bodyPr/>
                    <a:lstStyle/>
                    <a:p>
                      <a:r>
                        <a:rPr lang="en-US" sz="2000" dirty="0"/>
                        <a:t>Increased visibility of the library and its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8291542"/>
                  </a:ext>
                </a:extLst>
              </a:tr>
              <a:tr h="473207">
                <a:tc>
                  <a:txBody>
                    <a:bodyPr/>
                    <a:lstStyle/>
                    <a:p>
                      <a:r>
                        <a:rPr lang="en-US" sz="2000" dirty="0"/>
                        <a:t>Shared RTI experience with colleagues through informal and formal venues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121053"/>
                  </a:ext>
                </a:extLst>
              </a:tr>
              <a:tr h="473207">
                <a:tc>
                  <a:txBody>
                    <a:bodyPr/>
                    <a:lstStyle/>
                    <a:p>
                      <a:r>
                        <a:rPr lang="en-US" sz="2000" dirty="0"/>
                        <a:t>Strengthened relationships with individuals outside of the library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205274"/>
                  </a:ext>
                </a:extLst>
              </a:tr>
              <a:tr h="421172">
                <a:tc>
                  <a:txBody>
                    <a:bodyPr/>
                    <a:lstStyle/>
                    <a:p>
                      <a:r>
                        <a:rPr lang="en-US" sz="2000" dirty="0"/>
                        <a:t>Increased the research culture at institution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567725"/>
                  </a:ext>
                </a:extLst>
              </a:tr>
            </a:tbl>
          </a:graphicData>
        </a:graphic>
      </p:graphicFrame>
    </p:spTree>
    <p:extLst>
      <p:ext uri="{BB962C8B-B14F-4D97-AF65-F5344CB8AC3E}">
        <p14:creationId xmlns:p14="http://schemas.microsoft.com/office/powerpoint/2010/main" val="2134621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58057"/>
            <a:ext cx="12192001" cy="6916057"/>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68855" y="-58057"/>
            <a:ext cx="9144000" cy="972457"/>
          </a:xfrm>
        </p:spPr>
        <p:txBody>
          <a:bodyPr>
            <a:normAutofit/>
          </a:bodyPr>
          <a:lstStyle/>
          <a:p>
            <a:pPr algn="l"/>
            <a:r>
              <a:rPr lang="en-US" sz="4000" b="1" dirty="0"/>
              <a:t>Conclusion</a:t>
            </a:r>
            <a:endParaRPr lang="en-US" sz="4000" b="1" dirty="0">
              <a:solidFill>
                <a:srgbClr val="073C6E"/>
              </a:solidFill>
            </a:endParaRP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68855" y="855083"/>
            <a:ext cx="9681210" cy="4937760"/>
          </a:xfrm>
        </p:spPr>
        <p:txBody>
          <a:bodyPr>
            <a:normAutofit fontScale="92500" lnSpcReduction="10000"/>
          </a:bodyPr>
          <a:lstStyle/>
          <a:p>
            <a:pPr algn="l">
              <a:buClr>
                <a:srgbClr val="1A71A6"/>
              </a:buClr>
            </a:pPr>
            <a:r>
              <a:rPr lang="en-US" sz="2900" dirty="0"/>
              <a:t>Looking at the 2021 results, we have evidence that:</a:t>
            </a:r>
          </a:p>
          <a:p>
            <a:pPr marL="800110" lvl="1" indent="-342905" algn="l">
              <a:buClr>
                <a:srgbClr val="1A71A6"/>
              </a:buClr>
              <a:buFont typeface="Arial" panose="020B0604020202020204" pitchFamily="34" charset="0"/>
              <a:buChar char="•"/>
            </a:pPr>
            <a:endParaRPr lang="en-US" sz="2300" dirty="0"/>
          </a:p>
          <a:p>
            <a:pPr marL="800110" lvl="1" indent="-342905" algn="l">
              <a:buClr>
                <a:srgbClr val="1A71A6"/>
              </a:buClr>
              <a:buFont typeface="Arial" panose="020B0604020202020204" pitchFamily="34" charset="0"/>
              <a:buChar char="•"/>
            </a:pPr>
            <a:r>
              <a:rPr lang="en-US" sz="2300" dirty="0"/>
              <a:t>The effectiveness of the  RTI online program in successfully preparing confident and competent health science librarian-researchers has been established through various assessments. </a:t>
            </a:r>
          </a:p>
          <a:p>
            <a:pPr marL="800110" lvl="1" indent="-342905" algn="l">
              <a:buClr>
                <a:srgbClr val="1A71A6"/>
              </a:buClr>
              <a:buFont typeface="Arial" panose="020B0604020202020204" pitchFamily="34" charset="0"/>
              <a:buChar char="•"/>
            </a:pPr>
            <a:endParaRPr lang="en-US" sz="2300" dirty="0"/>
          </a:p>
          <a:p>
            <a:pPr marL="800110" lvl="1" indent="-342905" algn="l">
              <a:buClr>
                <a:srgbClr val="1A71A6"/>
              </a:buClr>
              <a:buFont typeface="Arial" panose="020B0604020202020204" pitchFamily="34" charset="0"/>
              <a:buChar char="•"/>
            </a:pPr>
            <a:r>
              <a:rPr lang="en-US" sz="2300" dirty="0"/>
              <a:t>Evidence has shown that the RTI online program was very effective at increasing or sustaining the research confidence of fellows after one year of participation. </a:t>
            </a:r>
          </a:p>
          <a:p>
            <a:pPr marL="800110" lvl="1" indent="-342905" algn="l">
              <a:buClr>
                <a:srgbClr val="1A71A6"/>
              </a:buClr>
              <a:buFont typeface="Arial" panose="020B0604020202020204" pitchFamily="34" charset="0"/>
              <a:buChar char="•"/>
            </a:pPr>
            <a:endParaRPr lang="en-US" sz="2300" dirty="0"/>
          </a:p>
          <a:p>
            <a:pPr marL="800110" lvl="1" indent="-342905" algn="l">
              <a:buClr>
                <a:srgbClr val="1A71A6"/>
              </a:buClr>
              <a:buFont typeface="Arial" panose="020B0604020202020204" pitchFamily="34" charset="0"/>
              <a:buChar char="•"/>
            </a:pPr>
            <a:r>
              <a:rPr lang="en-US" sz="2300" dirty="0"/>
              <a:t>The majority of 2021 RTI fellows have made significant progress on their research projects, and over one-third are working on article manuscript submissions.</a:t>
            </a:r>
          </a:p>
          <a:p>
            <a:pPr marL="800110" lvl="1" indent="-342905" algn="l">
              <a:buClr>
                <a:srgbClr val="1A71A6"/>
              </a:buClr>
              <a:buFont typeface="Arial" panose="020B0604020202020204" pitchFamily="34" charset="0"/>
              <a:buChar char="•"/>
            </a:pPr>
            <a:endParaRPr lang="en-US" sz="2300" dirty="0"/>
          </a:p>
          <a:p>
            <a:pPr marL="800110" lvl="1" indent="-342905" algn="l">
              <a:buClr>
                <a:srgbClr val="1A71A6"/>
              </a:buClr>
              <a:buFont typeface="Arial" panose="020B0604020202020204" pitchFamily="34" charset="0"/>
              <a:buChar char="•"/>
            </a:pPr>
            <a:r>
              <a:rPr lang="en-US" sz="2300" dirty="0"/>
              <a:t>RTI online program has positively impacted Fellows’ research learning and self-efficacy, research engagement, and their home intuitions.</a:t>
            </a:r>
          </a:p>
          <a:p>
            <a:pPr marL="800110" lvl="1" indent="-342905" algn="l">
              <a:buClr>
                <a:srgbClr val="1A71A6"/>
              </a:buClr>
              <a:buFont typeface="Arial" panose="020B0604020202020204" pitchFamily="34" charset="0"/>
              <a:buChar char="•"/>
            </a:pPr>
            <a:endParaRPr lang="en-US" sz="2300" dirty="0"/>
          </a:p>
          <a:p>
            <a:pPr marL="800110" lvl="1" indent="-342905" algn="l">
              <a:buClr>
                <a:srgbClr val="1A71A6"/>
              </a:buClr>
              <a:buFont typeface="Arial" panose="020B0604020202020204" pitchFamily="34" charset="0"/>
              <a:buChar char="•"/>
            </a:pPr>
            <a:endParaRPr lang="en-US" sz="2300" dirty="0"/>
          </a:p>
          <a:p>
            <a:pPr marL="800110" lvl="1" indent="-342905" algn="l">
              <a:buClr>
                <a:srgbClr val="1A71A6"/>
              </a:buClr>
              <a:buFont typeface="Arial" panose="020B0604020202020204" pitchFamily="34" charset="0"/>
              <a:buChar char="•"/>
            </a:pPr>
            <a:endParaRPr lang="en-US" sz="2300" dirty="0"/>
          </a:p>
          <a:p>
            <a:pPr marL="800110" lvl="1" indent="-342905" algn="l">
              <a:buClr>
                <a:srgbClr val="1A71A6"/>
              </a:buClr>
              <a:buFont typeface="Arial" panose="020B0604020202020204" pitchFamily="34" charset="0"/>
              <a:buChar char="•"/>
            </a:pPr>
            <a:endParaRPr lang="en-US" sz="2300" dirty="0"/>
          </a:p>
          <a:p>
            <a:pPr marL="800110" lvl="1" indent="-342905" algn="l">
              <a:buClr>
                <a:srgbClr val="1A71A6"/>
              </a:buClr>
              <a:buFont typeface="Arial" charset="0"/>
              <a:buChar char="•"/>
            </a:pPr>
            <a:endParaRPr lang="en-US" sz="2300" dirty="0"/>
          </a:p>
          <a:p>
            <a:pPr marL="1257316" lvl="2" indent="-342905" algn="l">
              <a:buClr>
                <a:srgbClr val="1A71A6"/>
              </a:buClr>
              <a:buFont typeface="Arial" charset="0"/>
              <a:buChar char="•"/>
            </a:pPr>
            <a:endParaRPr lang="en-US" sz="2400" dirty="0"/>
          </a:p>
          <a:p>
            <a:pPr marL="342905" indent="-342905" algn="l">
              <a:buClr>
                <a:srgbClr val="1A71A6"/>
              </a:buClr>
              <a:buFont typeface="Arial" panose="020B0604020202020204" pitchFamily="34" charset="0"/>
              <a:buChar char="•"/>
            </a:pPr>
            <a:endParaRPr lang="en-US" dirty="0"/>
          </a:p>
          <a:p>
            <a:pPr marL="342905" indent="-342905" algn="l">
              <a:buClr>
                <a:srgbClr val="1A71A6"/>
              </a:buClr>
              <a:buFont typeface="Arial" panose="020B0604020202020204" pitchFamily="34" charset="0"/>
              <a:buChar char="•"/>
            </a:pPr>
            <a:endParaRPr lang="en-US" dirty="0"/>
          </a:p>
          <a:p>
            <a:pPr marL="342905" indent="-342905" algn="l">
              <a:buClr>
                <a:srgbClr val="1A71A6"/>
              </a:buClr>
              <a:buFont typeface="Arial" panose="020B0604020202020204" pitchFamily="34" charset="0"/>
              <a:buChar cha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2020635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6">
              <a:defRPr/>
            </a:pPr>
            <a:endParaRPr lang="en-US">
              <a:solidFill>
                <a:prstClr val="white"/>
              </a:solidFill>
              <a:latin typeface="Impact" panose="020B0806030902050204"/>
            </a:endParaRPr>
          </a:p>
        </p:txBody>
      </p:sp>
      <p:sp>
        <p:nvSpPr>
          <p:cNvPr id="13" name="Rectangle 1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6">
              <a:defRPr/>
            </a:pPr>
            <a:endParaRPr lang="en-US">
              <a:solidFill>
                <a:prstClr val="white"/>
              </a:solidFill>
              <a:latin typeface="Impact" panose="020B0806030902050204"/>
            </a:endParaRPr>
          </a:p>
        </p:txBody>
      </p:sp>
      <p:pic>
        <p:nvPicPr>
          <p:cNvPr id="6" name="Picture 5">
            <a:extLst>
              <a:ext uri="{FF2B5EF4-FFF2-40B4-BE49-F238E27FC236}">
                <a16:creationId xmlns:a16="http://schemas.microsoft.com/office/drawing/2014/main" id="{988B5E61-DD0F-2248-8A4D-9241FAAB5F61}"/>
              </a:ext>
            </a:extLst>
          </p:cNvPr>
          <p:cNvPicPr>
            <a:picLocks noChangeAspect="1"/>
          </p:cNvPicPr>
          <p:nvPr/>
        </p:nvPicPr>
        <p:blipFill rotWithShape="1">
          <a:blip r:embed="rId3"/>
          <a:srcRect t="26787" r="1" b="9152"/>
          <a:stretch/>
        </p:blipFill>
        <p:spPr>
          <a:xfrm rot="21480000">
            <a:off x="1136138" y="980838"/>
            <a:ext cx="9705772" cy="4663233"/>
          </a:xfrm>
          <a:prstGeom prst="rect">
            <a:avLst/>
          </a:prstGeom>
        </p:spPr>
      </p:pic>
      <p:sp>
        <p:nvSpPr>
          <p:cNvPr id="5" name="TextBox 4">
            <a:extLst>
              <a:ext uri="{FF2B5EF4-FFF2-40B4-BE49-F238E27FC236}">
                <a16:creationId xmlns:a16="http://schemas.microsoft.com/office/drawing/2014/main" id="{93D7853D-7BE9-A448-9E57-E8C03A075266}"/>
              </a:ext>
            </a:extLst>
          </p:cNvPr>
          <p:cNvSpPr txBox="1"/>
          <p:nvPr/>
        </p:nvSpPr>
        <p:spPr>
          <a:xfrm>
            <a:off x="3851564" y="6194746"/>
            <a:ext cx="7616180" cy="461665"/>
          </a:xfrm>
          <a:prstGeom prst="rect">
            <a:avLst/>
          </a:prstGeom>
          <a:noFill/>
        </p:spPr>
        <p:txBody>
          <a:bodyPr wrap="square" rtlCol="0">
            <a:spAutoFit/>
          </a:bodyPr>
          <a:lstStyle/>
          <a:p>
            <a:pPr algn="r"/>
            <a:r>
              <a:rPr lang="en-US" sz="2400" dirty="0">
                <a:latin typeface="Segoe Script" panose="020B0804020000000003" pitchFamily="34" charset="0"/>
              </a:rPr>
              <a:t>Thank You and Congrats 2021 RTI Fellows!</a:t>
            </a:r>
            <a:endParaRPr lang="en-US" dirty="0">
              <a:latin typeface="Segoe Script" panose="020B0804020000000003" pitchFamily="34" charset="0"/>
            </a:endParaRPr>
          </a:p>
        </p:txBody>
      </p:sp>
      <p:pic>
        <p:nvPicPr>
          <p:cNvPr id="3" name="Picture 2" descr="A collage of a person&#10;&#10;Description automatically generated with medium confidence">
            <a:extLst>
              <a:ext uri="{FF2B5EF4-FFF2-40B4-BE49-F238E27FC236}">
                <a16:creationId xmlns:a16="http://schemas.microsoft.com/office/drawing/2014/main" id="{114DF22F-3688-E446-F8F8-685BCAC43CAB}"/>
              </a:ext>
            </a:extLst>
          </p:cNvPr>
          <p:cNvPicPr>
            <a:picLocks noChangeAspect="1"/>
          </p:cNvPicPr>
          <p:nvPr/>
        </p:nvPicPr>
        <p:blipFill>
          <a:blip r:embed="rId4"/>
          <a:stretch>
            <a:fillRect/>
          </a:stretch>
        </p:blipFill>
        <p:spPr>
          <a:xfrm rot="21413405">
            <a:off x="1058890" y="822717"/>
            <a:ext cx="9848079" cy="4988237"/>
          </a:xfrm>
          <a:prstGeom prst="rect">
            <a:avLst/>
          </a:prstGeom>
        </p:spPr>
      </p:pic>
    </p:spTree>
    <p:extLst>
      <p:ext uri="{BB962C8B-B14F-4D97-AF65-F5344CB8AC3E}">
        <p14:creationId xmlns:p14="http://schemas.microsoft.com/office/powerpoint/2010/main" val="1536480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294" y="0"/>
            <a:ext cx="9039413" cy="6858000"/>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74592D93-7656-86E3-FFCC-F539A7AAD5C4}"/>
              </a:ext>
            </a:extLst>
          </p:cNvPr>
          <p:cNvPicPr>
            <a:picLocks noChangeAspect="1"/>
          </p:cNvPicPr>
          <p:nvPr/>
        </p:nvPicPr>
        <p:blipFill>
          <a:blip r:embed="rId4"/>
          <a:stretch>
            <a:fillRect/>
          </a:stretch>
        </p:blipFill>
        <p:spPr>
          <a:xfrm>
            <a:off x="1183341" y="0"/>
            <a:ext cx="9776012" cy="6858000"/>
          </a:xfrm>
          <a:prstGeom prst="rect">
            <a:avLst/>
          </a:prstGeom>
        </p:spPr>
      </p:pic>
    </p:spTree>
    <p:extLst>
      <p:ext uri="{BB962C8B-B14F-4D97-AF65-F5344CB8AC3E}">
        <p14:creationId xmlns:p14="http://schemas.microsoft.com/office/powerpoint/2010/main" val="2518575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282765" y="68502"/>
            <a:ext cx="9144000" cy="780585"/>
          </a:xfrm>
        </p:spPr>
        <p:txBody>
          <a:bodyPr>
            <a:normAutofit/>
          </a:bodyPr>
          <a:lstStyle/>
          <a:p>
            <a:pPr algn="l"/>
            <a:r>
              <a:rPr lang="en-US" sz="4000" b="1" dirty="0">
                <a:solidFill>
                  <a:srgbClr val="073C6E"/>
                </a:solidFill>
              </a:rPr>
              <a:t>Comments/Questions?</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282765" y="849087"/>
            <a:ext cx="9144000" cy="4626163"/>
          </a:xfrm>
        </p:spPr>
        <p:txBody>
          <a:bodyPr>
            <a:noAutofit/>
          </a:bodyPr>
          <a:lstStyle/>
          <a:p>
            <a:pPr algn="l">
              <a:buClr>
                <a:srgbClr val="27649D"/>
              </a:buClr>
            </a:pPr>
            <a:r>
              <a:rPr lang="en-US" sz="1800" b="1" dirty="0">
                <a:solidFill>
                  <a:schemeClr val="tx1">
                    <a:lumMod val="95000"/>
                    <a:lumOff val="5000"/>
                  </a:schemeClr>
                </a:solidFill>
              </a:rPr>
              <a:t>For additional information about the RTI:</a:t>
            </a:r>
            <a:br>
              <a:rPr lang="en-US" sz="1800" b="1" dirty="0">
                <a:solidFill>
                  <a:schemeClr val="tx1">
                    <a:lumMod val="95000"/>
                    <a:lumOff val="5000"/>
                  </a:schemeClr>
                </a:solidFill>
              </a:rPr>
            </a:br>
            <a:r>
              <a:rPr lang="en-US" sz="1800" b="1" dirty="0">
                <a:solidFill>
                  <a:schemeClr val="tx1">
                    <a:lumMod val="95000"/>
                    <a:lumOff val="5000"/>
                  </a:schemeClr>
                </a:solidFill>
              </a:rPr>
              <a:t>	</a:t>
            </a:r>
          </a:p>
          <a:p>
            <a:pPr marL="342905" indent="-342905" algn="l">
              <a:buClr>
                <a:srgbClr val="27649D"/>
              </a:buClr>
              <a:buFont typeface="Arial" panose="020B0604020202020204" pitchFamily="34" charset="0"/>
              <a:buChar char="•"/>
            </a:pPr>
            <a:r>
              <a:rPr lang="en-US" sz="1800" b="1" dirty="0"/>
              <a:t>RTI web site:</a:t>
            </a:r>
          </a:p>
          <a:p>
            <a:pPr marL="1257316" lvl="2" indent="-342905" algn="l">
              <a:buClr>
                <a:srgbClr val="27649D"/>
              </a:buClr>
              <a:buFont typeface="Arial" panose="020B0604020202020204" pitchFamily="34" charset="0"/>
              <a:buChar char="•"/>
            </a:pPr>
            <a:r>
              <a:rPr lang="en-US" dirty="0"/>
              <a:t>MLANET, under “Professional Development” link at top of page</a:t>
            </a:r>
          </a:p>
          <a:p>
            <a:pPr marL="1257316" lvl="2" indent="-342905" algn="l">
              <a:buClr>
                <a:srgbClr val="27649D"/>
              </a:buClr>
              <a:buFont typeface="Arial" panose="020B0604020202020204" pitchFamily="34" charset="0"/>
              <a:buChar char="•"/>
            </a:pPr>
            <a:r>
              <a:rPr lang="en-US" dirty="0">
                <a:hlinkClick r:id="rId4"/>
              </a:rPr>
              <a:t>http://www.mlanet.org/p/cm/ld/fid=1333</a:t>
            </a:r>
            <a:endParaRPr lang="en-US" dirty="0"/>
          </a:p>
          <a:p>
            <a:pPr marL="342905" indent="-342905" algn="l">
              <a:buClr>
                <a:srgbClr val="27649D"/>
              </a:buClr>
              <a:buFont typeface="Arial" panose="020B0604020202020204" pitchFamily="34" charset="0"/>
              <a:buChar char="•"/>
            </a:pPr>
            <a:r>
              <a:rPr lang="en-US" sz="1800" b="1" dirty="0">
                <a:solidFill>
                  <a:schemeClr val="tx1">
                    <a:lumMod val="95000"/>
                    <a:lumOff val="5000"/>
                  </a:schemeClr>
                </a:solidFill>
              </a:rPr>
              <a:t>Today’s presentation (details):</a:t>
            </a:r>
          </a:p>
          <a:p>
            <a:pPr marL="1257316" lvl="2" indent="-342905" algn="l">
              <a:buClr>
                <a:srgbClr val="27649D"/>
              </a:buClr>
              <a:buFont typeface="Arial" panose="020B0604020202020204" pitchFamily="34" charset="0"/>
              <a:buChar char="•"/>
            </a:pPr>
            <a:r>
              <a:rPr lang="en-US" b="1" dirty="0">
                <a:solidFill>
                  <a:schemeClr val="tx1">
                    <a:lumMod val="95000"/>
                    <a:lumOff val="5000"/>
                  </a:schemeClr>
                </a:solidFill>
                <a:hlinkClick r:id="rId5"/>
              </a:rPr>
              <a:t>https://www.mlanet.org/p/cm/ld/fid=1460</a:t>
            </a:r>
            <a:endParaRPr lang="en-US" b="1" dirty="0">
              <a:solidFill>
                <a:schemeClr val="tx1">
                  <a:lumMod val="95000"/>
                  <a:lumOff val="5000"/>
                </a:schemeClr>
              </a:solidFill>
            </a:endParaRPr>
          </a:p>
          <a:p>
            <a:pPr marL="1257316" lvl="2" indent="-342905" algn="l">
              <a:buClr>
                <a:srgbClr val="27649D"/>
              </a:buClr>
              <a:buFont typeface="Arial" panose="020B0604020202020204" pitchFamily="34" charset="0"/>
              <a:buChar char="•"/>
            </a:pPr>
            <a:endParaRPr lang="en-US" b="1" dirty="0">
              <a:solidFill>
                <a:schemeClr val="tx1">
                  <a:lumMod val="95000"/>
                  <a:lumOff val="5000"/>
                </a:schemeClr>
              </a:solidFill>
            </a:endParaRPr>
          </a:p>
          <a:p>
            <a:pPr marL="342905" indent="-342905" algn="l">
              <a:buClr>
                <a:srgbClr val="27649D"/>
              </a:buClr>
              <a:buFont typeface="Arial" panose="020B0604020202020204" pitchFamily="34" charset="0"/>
              <a:buChar char="•"/>
            </a:pPr>
            <a:r>
              <a:rPr lang="en-US" sz="1800" b="1" dirty="0">
                <a:solidFill>
                  <a:schemeClr val="tx1">
                    <a:lumMod val="95000"/>
                    <a:lumOff val="5000"/>
                  </a:schemeClr>
                </a:solidFill>
              </a:rPr>
              <a:t>Contact Us:</a:t>
            </a:r>
          </a:p>
          <a:p>
            <a:pPr marL="800110" lvl="1" indent="-342905" algn="l">
              <a:buClr>
                <a:srgbClr val="27649D"/>
              </a:buClr>
              <a:buFont typeface="Arial" panose="020B0604020202020204" pitchFamily="34" charset="0"/>
              <a:buChar char="•"/>
            </a:pPr>
            <a:r>
              <a:rPr lang="en-US" sz="1800" dirty="0">
                <a:solidFill>
                  <a:schemeClr val="tx1">
                    <a:lumMod val="95000"/>
                    <a:lumOff val="5000"/>
                  </a:schemeClr>
                </a:solidFill>
              </a:rPr>
              <a:t>Susan Lessick (</a:t>
            </a:r>
            <a:r>
              <a:rPr lang="en-US" sz="1800" dirty="0">
                <a:solidFill>
                  <a:schemeClr val="tx1">
                    <a:lumMod val="95000"/>
                    <a:lumOff val="5000"/>
                  </a:schemeClr>
                </a:solidFill>
                <a:hlinkClick r:id="rId6"/>
              </a:rPr>
              <a:t>slessick@uci.edu</a:t>
            </a:r>
            <a:r>
              <a:rPr lang="en-US" sz="1800" dirty="0">
                <a:solidFill>
                  <a:schemeClr val="tx1">
                    <a:lumMod val="95000"/>
                    <a:lumOff val="5000"/>
                  </a:schemeClr>
                </a:solidFill>
              </a:rPr>
              <a:t>)</a:t>
            </a:r>
          </a:p>
          <a:p>
            <a:pPr marL="800110" lvl="1" indent="-342905" algn="l">
              <a:buClr>
                <a:srgbClr val="27649D"/>
              </a:buClr>
              <a:buFont typeface="Arial" panose="020B0604020202020204" pitchFamily="34" charset="0"/>
              <a:buChar char="•"/>
            </a:pPr>
            <a:r>
              <a:rPr lang="en-US" sz="1800" dirty="0">
                <a:solidFill>
                  <a:schemeClr val="tx1">
                    <a:lumMod val="95000"/>
                    <a:lumOff val="5000"/>
                  </a:schemeClr>
                </a:solidFill>
              </a:rPr>
              <a:t>Jodi Philbrick (</a:t>
            </a:r>
            <a:r>
              <a:rPr lang="en-US" sz="1800" dirty="0">
                <a:solidFill>
                  <a:schemeClr val="tx1">
                    <a:lumMod val="95000"/>
                    <a:lumOff val="5000"/>
                  </a:schemeClr>
                </a:solidFill>
                <a:hlinkClick r:id="rId7"/>
              </a:rPr>
              <a:t>Jodi.Philbrick@unt.edu</a:t>
            </a:r>
            <a:r>
              <a:rPr lang="en-US" sz="1800" dirty="0">
                <a:solidFill>
                  <a:schemeClr val="tx1">
                    <a:lumMod val="95000"/>
                    <a:lumOff val="5000"/>
                  </a:schemeClr>
                </a:solidFill>
              </a:rPr>
              <a:t>)</a:t>
            </a:r>
          </a:p>
          <a:p>
            <a:pPr marL="800110" lvl="1" indent="-342905" algn="l">
              <a:buClr>
                <a:srgbClr val="27649D"/>
              </a:buClr>
              <a:buFont typeface="Arial" panose="020B0604020202020204" pitchFamily="34" charset="0"/>
              <a:buChar char="•"/>
            </a:pPr>
            <a:r>
              <a:rPr lang="en-US" sz="1800" dirty="0">
                <a:solidFill>
                  <a:schemeClr val="tx1">
                    <a:lumMod val="95000"/>
                    <a:lumOff val="5000"/>
                  </a:schemeClr>
                </a:solidFill>
              </a:rPr>
              <a:t>Emily Vardell (</a:t>
            </a:r>
            <a:r>
              <a:rPr lang="en-US" sz="1800" dirty="0">
                <a:solidFill>
                  <a:schemeClr val="tx1">
                    <a:lumMod val="95000"/>
                    <a:lumOff val="5000"/>
                  </a:schemeClr>
                </a:solidFill>
                <a:hlinkClick r:id="rId8"/>
              </a:rPr>
              <a:t>evardell@emporia.edu</a:t>
            </a:r>
            <a:r>
              <a:rPr lang="en-US" sz="1800" dirty="0">
                <a:solidFill>
                  <a:schemeClr val="tx1">
                    <a:lumMod val="95000"/>
                    <a:lumOff val="5000"/>
                  </a:schemeClr>
                </a:solidFill>
              </a:rPr>
              <a:t>)</a:t>
            </a:r>
          </a:p>
          <a:p>
            <a:pPr marL="800110" lvl="1" indent="-342905" algn="l">
              <a:buClr>
                <a:srgbClr val="27649D"/>
              </a:buClr>
              <a:buFont typeface="Arial" panose="020B0604020202020204" pitchFamily="34" charset="0"/>
              <a:buChar char="•"/>
            </a:pPr>
            <a:r>
              <a:rPr lang="en-US" sz="1800" dirty="0">
                <a:solidFill>
                  <a:schemeClr val="tx1">
                    <a:lumMod val="95000"/>
                    <a:lumOff val="5000"/>
                  </a:schemeClr>
                </a:solidFill>
              </a:rPr>
              <a:t>Ana Cleveland (</a:t>
            </a:r>
            <a:r>
              <a:rPr lang="en-US" sz="1800" dirty="0">
                <a:solidFill>
                  <a:schemeClr val="tx1">
                    <a:lumMod val="95000"/>
                    <a:lumOff val="5000"/>
                  </a:schemeClr>
                </a:solidFill>
                <a:hlinkClick r:id="rId9"/>
              </a:rPr>
              <a:t>Ana.Cleveland@unt.edu</a:t>
            </a:r>
            <a:r>
              <a:rPr lang="en-US" sz="1800" dirty="0">
                <a:solidFill>
                  <a:schemeClr val="tx1">
                    <a:lumMod val="95000"/>
                    <a:lumOff val="5000"/>
                  </a:schemeClr>
                </a:solidFill>
              </a:rPr>
              <a:t>)</a:t>
            </a:r>
          </a:p>
          <a:p>
            <a:pPr marL="800110" lvl="1" indent="-342905" algn="l">
              <a:buClr>
                <a:srgbClr val="27649D"/>
              </a:buClr>
              <a:buFont typeface="Arial" panose="020B0604020202020204" pitchFamily="34" charset="0"/>
              <a:buChar char="•"/>
            </a:pPr>
            <a:endParaRPr lang="en-US" sz="1800" dirty="0">
              <a:solidFill>
                <a:schemeClr val="tx1">
                  <a:lumMod val="95000"/>
                  <a:lumOff val="5000"/>
                </a:schemeClr>
              </a:solidFill>
            </a:endParaRPr>
          </a:p>
          <a:p>
            <a:pPr algn="l">
              <a:buClr>
                <a:srgbClr val="27649D"/>
              </a:buClr>
            </a:pPr>
            <a:r>
              <a:rPr lang="en-US" sz="1800" dirty="0"/>
              <a:t>This project was made possible in part by the Institute of Museum and Library Services (RE-246568-OLS-20).</a:t>
            </a:r>
          </a:p>
        </p:txBody>
      </p:sp>
    </p:spTree>
    <p:extLst>
      <p:ext uri="{BB962C8B-B14F-4D97-AF65-F5344CB8AC3E}">
        <p14:creationId xmlns:p14="http://schemas.microsoft.com/office/powerpoint/2010/main" val="94596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01" y="335160"/>
            <a:ext cx="11508705" cy="6065639"/>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9F046FA8-C9F4-3141-37C1-E5F7322CCD78}"/>
              </a:ext>
            </a:extLst>
          </p:cNvPr>
          <p:cNvPicPr>
            <a:picLocks noChangeAspect="1"/>
          </p:cNvPicPr>
          <p:nvPr/>
        </p:nvPicPr>
        <p:blipFill>
          <a:blip r:embed="rId4"/>
          <a:stretch>
            <a:fillRect/>
          </a:stretch>
        </p:blipFill>
        <p:spPr>
          <a:xfrm>
            <a:off x="484095" y="335161"/>
            <a:ext cx="11376211" cy="6187680"/>
          </a:xfrm>
          <a:prstGeom prst="rect">
            <a:avLst/>
          </a:prstGeom>
        </p:spPr>
      </p:pic>
    </p:spTree>
    <p:extLst>
      <p:ext uri="{BB962C8B-B14F-4D97-AF65-F5344CB8AC3E}">
        <p14:creationId xmlns:p14="http://schemas.microsoft.com/office/powerpoint/2010/main" val="89116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499" y="0"/>
            <a:ext cx="4976788" cy="6858000"/>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93661D1D-9A38-4FE3-34B0-88C4E843DA34}"/>
              </a:ext>
            </a:extLst>
          </p:cNvPr>
          <p:cNvPicPr>
            <a:picLocks noChangeAspect="1"/>
          </p:cNvPicPr>
          <p:nvPr/>
        </p:nvPicPr>
        <p:blipFill>
          <a:blip r:embed="rId4"/>
          <a:stretch>
            <a:fillRect/>
          </a:stretch>
        </p:blipFill>
        <p:spPr>
          <a:xfrm>
            <a:off x="2130499" y="-2"/>
            <a:ext cx="6863475" cy="6858001"/>
          </a:xfrm>
          <a:prstGeom prst="rect">
            <a:avLst/>
          </a:prstGeom>
        </p:spPr>
      </p:pic>
    </p:spTree>
    <p:extLst>
      <p:ext uri="{BB962C8B-B14F-4D97-AF65-F5344CB8AC3E}">
        <p14:creationId xmlns:p14="http://schemas.microsoft.com/office/powerpoint/2010/main" val="18785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114300" y="1"/>
            <a:ext cx="12192002" cy="7366001"/>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1931656" y="101826"/>
            <a:ext cx="9875520" cy="682171"/>
          </a:xfrm>
        </p:spPr>
        <p:txBody>
          <a:bodyPr>
            <a:noAutofit/>
          </a:bodyPr>
          <a:lstStyle/>
          <a:p>
            <a:pPr algn="l"/>
            <a:r>
              <a:rPr lang="en-US" sz="3000" b="1" dirty="0">
                <a:solidFill>
                  <a:srgbClr val="073C6E"/>
                </a:solidFill>
              </a:rPr>
              <a:t>Multiple Assessments of Program Effectiveness (RTI ’21 &amp; ‘22)</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1488744" y="1189796"/>
            <a:ext cx="10318433" cy="5225292"/>
          </a:xfrm>
        </p:spPr>
        <p:txBody>
          <a:bodyPr>
            <a:normAutofit fontScale="40000" lnSpcReduction="20000"/>
          </a:bodyPr>
          <a:lstStyle/>
          <a:p>
            <a:pPr marL="457206" indent="-457206" algn="l">
              <a:buFont typeface="Arial" panose="020B0604020202020204" pitchFamily="34" charset="0"/>
              <a:buChar char="•"/>
            </a:pPr>
            <a:r>
              <a:rPr lang="en-US" sz="6000" dirty="0"/>
              <a:t>Prior research engagement of participants (2021 &amp; 2022)</a:t>
            </a:r>
          </a:p>
          <a:p>
            <a:pPr marL="457206" indent="-457206" algn="l">
              <a:buFont typeface="Arial" panose="020B0604020202020204" pitchFamily="34" charset="0"/>
              <a:buChar char="•"/>
            </a:pPr>
            <a:endParaRPr lang="en-US" sz="5100" dirty="0"/>
          </a:p>
          <a:p>
            <a:pPr marL="457206" indent="-457206" algn="l">
              <a:buFont typeface="Arial" panose="020B0604020202020204" pitchFamily="34" charset="0"/>
              <a:buChar char="•"/>
            </a:pPr>
            <a:r>
              <a:rPr lang="en-US" sz="6000" dirty="0"/>
              <a:t>Research confidence of participants across 3 time points</a:t>
            </a:r>
          </a:p>
          <a:p>
            <a:pPr marL="914411" lvl="1" indent="-457206" algn="l">
              <a:buFont typeface="Courier New" panose="02070309020205020404" pitchFamily="49" charset="0"/>
              <a:buChar char="o"/>
            </a:pPr>
            <a:r>
              <a:rPr lang="en-US" sz="5100" dirty="0"/>
              <a:t>Pre- and midpoint confidence assessment (2021 &amp; 2022)</a:t>
            </a:r>
          </a:p>
          <a:p>
            <a:pPr marL="914411" lvl="1" indent="-457206" algn="l">
              <a:buFont typeface="Courier New" panose="02070309020205020404" pitchFamily="49" charset="0"/>
              <a:buChar char="o"/>
            </a:pPr>
            <a:r>
              <a:rPr lang="en-US" sz="5100" dirty="0"/>
              <a:t>Pre- and one-year after assessment (2021)</a:t>
            </a:r>
          </a:p>
          <a:p>
            <a:pPr marL="457206" indent="-457206" algn="l">
              <a:buFont typeface="Arial" panose="020B0604020202020204" pitchFamily="34" charset="0"/>
              <a:buChar char="•"/>
            </a:pPr>
            <a:endParaRPr lang="en-US" sz="5100" dirty="0"/>
          </a:p>
          <a:p>
            <a:pPr marL="457206" indent="-457206" algn="l">
              <a:buFont typeface="Arial" panose="020B0604020202020204" pitchFamily="34" charset="0"/>
              <a:buChar char="•"/>
            </a:pPr>
            <a:r>
              <a:rPr lang="en-US" sz="6000" dirty="0"/>
              <a:t>Participant perceptions re program performance and learning outcomes (2021)</a:t>
            </a:r>
          </a:p>
          <a:p>
            <a:pPr marL="457206" indent="-457206" algn="l">
              <a:buFont typeface="Arial" panose="020B0604020202020204" pitchFamily="34" charset="0"/>
              <a:buChar char="•"/>
            </a:pPr>
            <a:endParaRPr lang="en-US" sz="5100" dirty="0"/>
          </a:p>
          <a:p>
            <a:pPr marL="457206" indent="-457206" algn="l">
              <a:buFont typeface="Arial" panose="020B0604020202020204" pitchFamily="34" charset="0"/>
              <a:buChar char="•"/>
            </a:pPr>
            <a:r>
              <a:rPr lang="en-US" sz="6000" dirty="0"/>
              <a:t>Participant perceptions of program impacts (2021)</a:t>
            </a:r>
          </a:p>
          <a:p>
            <a:pPr algn="l"/>
            <a:endParaRPr lang="en-US" sz="5100" dirty="0"/>
          </a:p>
          <a:p>
            <a:pPr marL="457206" indent="-457206" algn="l">
              <a:buFont typeface="Arial" panose="020B0604020202020204" pitchFamily="34" charset="0"/>
              <a:buChar char="•"/>
            </a:pPr>
            <a:r>
              <a:rPr lang="en-US" sz="6000" dirty="0"/>
              <a:t>A full discussion of results is available</a:t>
            </a:r>
            <a:r>
              <a:rPr lang="en-US" sz="5100" dirty="0"/>
              <a:t>: https://</a:t>
            </a:r>
            <a:r>
              <a:rPr lang="en-US" sz="5100" dirty="0" err="1"/>
              <a:t>www.mlanet.org</a:t>
            </a:r>
            <a:r>
              <a:rPr lang="en-US" sz="5100" dirty="0"/>
              <a:t>/p/cm/</a:t>
            </a:r>
            <a:r>
              <a:rPr lang="en-US" sz="5100" dirty="0" err="1"/>
              <a:t>ld</a:t>
            </a:r>
            <a:r>
              <a:rPr lang="en-US" sz="5100" dirty="0"/>
              <a:t>/fid=1460</a:t>
            </a:r>
          </a:p>
          <a:p>
            <a:pPr marL="457206" indent="-457206" algn="l">
              <a:buFont typeface="Arial" panose="020B0604020202020204" pitchFamily="34" charset="0"/>
              <a:buChar char="•"/>
            </a:pPr>
            <a:endParaRPr lang="en-US" sz="5100" dirty="0"/>
          </a:p>
          <a:p>
            <a:pPr algn="l"/>
            <a:r>
              <a:rPr lang="en-US" sz="5100" dirty="0"/>
              <a:t> </a:t>
            </a:r>
          </a:p>
          <a:p>
            <a:endParaRPr lang="en-US" dirty="0"/>
          </a:p>
          <a:p>
            <a:pPr algn="l">
              <a:lnSpc>
                <a:spcPct val="140000"/>
              </a:lnSpc>
              <a:buClr>
                <a:srgbClr val="1A71A6"/>
              </a:buClr>
            </a:pPr>
            <a:endParaRPr lang="en-US"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72753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832EC1-37AC-054A-ACBE-E981EE09A81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05030B-973D-874B-8254-31CDC5DE8D2F}"/>
              </a:ext>
            </a:extLst>
          </p:cNvPr>
          <p:cNvSpPr>
            <a:spLocks noGrp="1"/>
          </p:cNvSpPr>
          <p:nvPr>
            <p:ph type="ctrTitle"/>
          </p:nvPr>
        </p:nvSpPr>
        <p:spPr>
          <a:xfrm>
            <a:off x="2778238" y="188687"/>
            <a:ext cx="8121991" cy="682171"/>
          </a:xfrm>
        </p:spPr>
        <p:txBody>
          <a:bodyPr>
            <a:normAutofit/>
          </a:bodyPr>
          <a:lstStyle/>
          <a:p>
            <a:r>
              <a:rPr lang="en-US" sz="4000" b="1" dirty="0">
                <a:solidFill>
                  <a:srgbClr val="073C6E"/>
                </a:solidFill>
              </a:rPr>
              <a:t>Research Questions</a:t>
            </a:r>
          </a:p>
        </p:txBody>
      </p:sp>
      <p:sp>
        <p:nvSpPr>
          <p:cNvPr id="3" name="Subtitle 2">
            <a:extLst>
              <a:ext uri="{FF2B5EF4-FFF2-40B4-BE49-F238E27FC236}">
                <a16:creationId xmlns:a16="http://schemas.microsoft.com/office/drawing/2014/main" id="{141FE1D9-F6C8-AE47-A2C7-A30FC32F860E}"/>
              </a:ext>
            </a:extLst>
          </p:cNvPr>
          <p:cNvSpPr>
            <a:spLocks noGrp="1"/>
          </p:cNvSpPr>
          <p:nvPr>
            <p:ph type="subTitle" idx="1"/>
          </p:nvPr>
        </p:nvSpPr>
        <p:spPr>
          <a:xfrm>
            <a:off x="2778238" y="870857"/>
            <a:ext cx="7953763" cy="5211230"/>
          </a:xfrm>
        </p:spPr>
        <p:txBody>
          <a:bodyPr>
            <a:normAutofit/>
          </a:bodyPr>
          <a:lstStyle/>
          <a:p>
            <a:pPr algn="l">
              <a:lnSpc>
                <a:spcPct val="140000"/>
              </a:lnSpc>
              <a:buClr>
                <a:srgbClr val="1A71A6"/>
              </a:buClr>
            </a:pPr>
            <a:endParaRPr lang="en-US" sz="2000" dirty="0"/>
          </a:p>
          <a:p>
            <a:pPr marL="342905" indent="-342905" algn="l">
              <a:buFont typeface="Arial" panose="020B0604020202020204" pitchFamily="34" charset="0"/>
              <a:buChar char="•"/>
            </a:pPr>
            <a:r>
              <a:rPr lang="en-US" sz="2200" dirty="0"/>
              <a:t>What were RTI 2021 and 2022 participants’ </a:t>
            </a:r>
            <a:r>
              <a:rPr lang="en-US" sz="2200" b="1" dirty="0"/>
              <a:t>prior research education and experience</a:t>
            </a:r>
            <a:r>
              <a:rPr lang="en-US" sz="2200" dirty="0"/>
              <a:t>?</a:t>
            </a:r>
          </a:p>
          <a:p>
            <a:pPr marL="342905" indent="-342905" algn="l">
              <a:buFont typeface="Arial" panose="020B0604020202020204" pitchFamily="34" charset="0"/>
              <a:buChar char="•"/>
            </a:pPr>
            <a:r>
              <a:rPr lang="en-US" sz="2200" dirty="0"/>
              <a:t>Were the RTI 2021 and 2022 online programs effective for increasing fellows’ </a:t>
            </a:r>
            <a:r>
              <a:rPr lang="en-US" sz="2200" b="1" dirty="0"/>
              <a:t>research confidence at midpoint </a:t>
            </a:r>
            <a:r>
              <a:rPr lang="en-US" sz="2200" dirty="0"/>
              <a:t>in the program (after the core modules)?</a:t>
            </a:r>
          </a:p>
          <a:p>
            <a:pPr marL="342905" indent="-342905" algn="l">
              <a:buFont typeface="Arial" panose="020B0604020202020204" pitchFamily="34" charset="0"/>
              <a:buChar char="•"/>
            </a:pPr>
            <a:r>
              <a:rPr lang="en-US" sz="2200" dirty="0"/>
              <a:t>Was the the RTI 2021 online program effective in increasing the </a:t>
            </a:r>
            <a:r>
              <a:rPr lang="en-US" sz="2200" b="1" dirty="0"/>
              <a:t>research confidence</a:t>
            </a:r>
            <a:r>
              <a:rPr lang="en-US" sz="2200" dirty="0"/>
              <a:t> of RTI fellows after one year of participation?</a:t>
            </a:r>
          </a:p>
          <a:p>
            <a:pPr marL="342905" indent="-342905" algn="l">
              <a:buFont typeface="Arial" panose="020B0604020202020204" pitchFamily="34" charset="0"/>
              <a:buChar char="•"/>
            </a:pPr>
            <a:r>
              <a:rPr lang="en-US" sz="2200" dirty="0"/>
              <a:t>What were RTI 2021 participants’ perceptions concerning key </a:t>
            </a:r>
            <a:r>
              <a:rPr lang="en-US" sz="2200" b="1" dirty="0"/>
              <a:t>performance and learning outcomes</a:t>
            </a:r>
            <a:r>
              <a:rPr lang="en-US" sz="2200" dirty="0"/>
              <a:t>? Did these perceptions affirm the research confidence findings?</a:t>
            </a:r>
          </a:p>
          <a:p>
            <a:pPr marL="342905" indent="-342905" algn="l">
              <a:buFont typeface="Arial" panose="020B0604020202020204" pitchFamily="34" charset="0"/>
              <a:buChar char="•"/>
            </a:pPr>
            <a:r>
              <a:rPr lang="en-US" sz="2200" dirty="0"/>
              <a:t>What were RTI 2021 participants’ perceptions of the </a:t>
            </a:r>
            <a:r>
              <a:rPr lang="en-US" sz="2200" b="1" dirty="0"/>
              <a:t>impact</a:t>
            </a:r>
            <a:r>
              <a:rPr lang="en-US" sz="2200" dirty="0"/>
              <a:t> of the RTI program?</a:t>
            </a:r>
            <a:endParaRPr lang="en-US" sz="3200" dirty="0"/>
          </a:p>
          <a:p>
            <a:pPr algn="l"/>
            <a:endParaRPr lang="en-US" sz="3200" dirty="0"/>
          </a:p>
          <a:p>
            <a:pPr algn="l"/>
            <a:endParaRPr lang="en-US" sz="3200" dirty="0"/>
          </a:p>
          <a:p>
            <a:endParaRPr lang="en-US" dirty="0"/>
          </a:p>
          <a:p>
            <a:pPr algn="l">
              <a:lnSpc>
                <a:spcPct val="140000"/>
              </a:lnSpc>
              <a:buClr>
                <a:srgbClr val="1A71A6"/>
              </a:buClr>
            </a:pPr>
            <a:endParaRPr lang="en-US" dirty="0"/>
          </a:p>
          <a:p>
            <a:pPr algn="l">
              <a:buClr>
                <a:srgbClr val="1A71A6"/>
              </a:buClr>
            </a:pPr>
            <a:endParaRPr lang="en-US" dirty="0"/>
          </a:p>
          <a:p>
            <a:pPr lvl="1" algn="l">
              <a:buClr>
                <a:srgbClr val="1A71A6"/>
              </a:buClr>
            </a:pPr>
            <a:endParaRPr lang="en-US" dirty="0"/>
          </a:p>
          <a:p>
            <a:endParaRPr lang="en-US" dirty="0"/>
          </a:p>
        </p:txBody>
      </p:sp>
    </p:spTree>
    <p:extLst>
      <p:ext uri="{BB962C8B-B14F-4D97-AF65-F5344CB8AC3E}">
        <p14:creationId xmlns:p14="http://schemas.microsoft.com/office/powerpoint/2010/main" val="422253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3EC96B3-4076-7A7C-437F-B8E007187752}"/>
              </a:ext>
            </a:extLst>
          </p:cNvPr>
          <p:cNvGraphicFramePr>
            <a:graphicFrameLocks noGrp="1"/>
          </p:cNvGraphicFramePr>
          <p:nvPr>
            <p:extLst>
              <p:ext uri="{D42A27DB-BD31-4B8C-83A1-F6EECF244321}">
                <p14:modId xmlns:p14="http://schemas.microsoft.com/office/powerpoint/2010/main" val="3527077432"/>
              </p:ext>
            </p:extLst>
          </p:nvPr>
        </p:nvGraphicFramePr>
        <p:xfrm>
          <a:off x="0" y="722671"/>
          <a:ext cx="11995595" cy="6046236"/>
        </p:xfrm>
        <a:graphic>
          <a:graphicData uri="http://schemas.openxmlformats.org/drawingml/2006/table">
            <a:tbl>
              <a:tblPr firstRow="1" bandRow="1">
                <a:tableStyleId>{FABFCF23-3B69-468F-B69F-88F6DE6A72F2}</a:tableStyleId>
              </a:tblPr>
              <a:tblGrid>
                <a:gridCol w="5540777">
                  <a:extLst>
                    <a:ext uri="{9D8B030D-6E8A-4147-A177-3AD203B41FA5}">
                      <a16:colId xmlns:a16="http://schemas.microsoft.com/office/drawing/2014/main" val="3913364072"/>
                    </a:ext>
                  </a:extLst>
                </a:gridCol>
                <a:gridCol w="1135380">
                  <a:extLst>
                    <a:ext uri="{9D8B030D-6E8A-4147-A177-3AD203B41FA5}">
                      <a16:colId xmlns:a16="http://schemas.microsoft.com/office/drawing/2014/main" val="3458229940"/>
                    </a:ext>
                  </a:extLst>
                </a:gridCol>
                <a:gridCol w="1416032">
                  <a:extLst>
                    <a:ext uri="{9D8B030D-6E8A-4147-A177-3AD203B41FA5}">
                      <a16:colId xmlns:a16="http://schemas.microsoft.com/office/drawing/2014/main" val="2121862761"/>
                    </a:ext>
                  </a:extLst>
                </a:gridCol>
                <a:gridCol w="1294719">
                  <a:extLst>
                    <a:ext uri="{9D8B030D-6E8A-4147-A177-3AD203B41FA5}">
                      <a16:colId xmlns:a16="http://schemas.microsoft.com/office/drawing/2014/main" val="1543336074"/>
                    </a:ext>
                  </a:extLst>
                </a:gridCol>
                <a:gridCol w="1297715">
                  <a:extLst>
                    <a:ext uri="{9D8B030D-6E8A-4147-A177-3AD203B41FA5}">
                      <a16:colId xmlns:a16="http://schemas.microsoft.com/office/drawing/2014/main" val="74737767"/>
                    </a:ext>
                  </a:extLst>
                </a:gridCol>
                <a:gridCol w="1310972">
                  <a:extLst>
                    <a:ext uri="{9D8B030D-6E8A-4147-A177-3AD203B41FA5}">
                      <a16:colId xmlns:a16="http://schemas.microsoft.com/office/drawing/2014/main" val="1168324123"/>
                    </a:ext>
                  </a:extLst>
                </a:gridCol>
              </a:tblGrid>
              <a:tr h="7086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PRIOR RESEARCH EXPERIENCE &amp; EDUCTION</a:t>
                      </a:r>
                    </a:p>
                    <a:p>
                      <a:pPr algn="ctr"/>
                      <a:endParaRPr lang="en-US" sz="20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0" dirty="0">
                          <a:solidFill>
                            <a:schemeClr val="bg1"/>
                          </a:solidFill>
                        </a:rPr>
                        <a:t>Cohort 1</a:t>
                      </a:r>
                    </a:p>
                    <a:p>
                      <a:pPr algn="ctr"/>
                      <a:r>
                        <a:rPr lang="en-US" sz="2000" b="0" dirty="0">
                          <a:solidFill>
                            <a:schemeClr val="bg1"/>
                          </a:solidFill>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0" dirty="0">
                          <a:solidFill>
                            <a:schemeClr val="bg1"/>
                          </a:solidFill>
                        </a:rPr>
                        <a:t>Cohort 2</a:t>
                      </a:r>
                    </a:p>
                    <a:p>
                      <a:pPr algn="ctr"/>
                      <a:r>
                        <a:rPr lang="en-US" sz="2000" b="0" dirty="0">
                          <a:solidFill>
                            <a:schemeClr val="bg1"/>
                          </a:solidFill>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0" dirty="0">
                          <a:solidFill>
                            <a:schemeClr val="bg1"/>
                          </a:solidFill>
                        </a:rPr>
                        <a:t>Cohort 3</a:t>
                      </a:r>
                    </a:p>
                    <a:p>
                      <a:pPr algn="ctr"/>
                      <a:r>
                        <a:rPr lang="en-US" sz="2000" b="0" dirty="0">
                          <a:solidFill>
                            <a:schemeClr val="bg1"/>
                          </a:solidFill>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0" dirty="0">
                          <a:solidFill>
                            <a:schemeClr val="bg1"/>
                          </a:solidFill>
                        </a:rPr>
                        <a:t>Cohort 4</a:t>
                      </a:r>
                    </a:p>
                    <a:p>
                      <a:pPr algn="ctr"/>
                      <a:r>
                        <a:rPr lang="en-US" sz="2000" b="0" dirty="0">
                          <a:solidFill>
                            <a:schemeClr val="bg1"/>
                          </a:solidFill>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0" dirty="0">
                          <a:solidFill>
                            <a:schemeClr val="bg1"/>
                          </a:solidFill>
                        </a:rPr>
                        <a:t>Cohort 5</a:t>
                      </a:r>
                    </a:p>
                    <a:p>
                      <a:pPr algn="ctr"/>
                      <a:r>
                        <a:rPr lang="en-US" sz="2000" b="0" dirty="0">
                          <a:solidFill>
                            <a:schemeClr val="bg1"/>
                          </a:solidFill>
                        </a:rPr>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93364636"/>
                  </a:ext>
                </a:extLst>
              </a:tr>
              <a:tr h="400050">
                <a:tc>
                  <a:txBody>
                    <a:bodyPr/>
                    <a:lstStyle/>
                    <a:p>
                      <a:pPr algn="l"/>
                      <a:r>
                        <a:rPr lang="en-US" sz="2000" b="0" dirty="0">
                          <a:solidFill>
                            <a:schemeClr val="bg1"/>
                          </a:solidFill>
                        </a:rPr>
                        <a:t>Prior research education activities of participants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0" dirty="0">
                          <a:solidFill>
                            <a:schemeClr val="bg1"/>
                          </a:solidFill>
                        </a:rPr>
                        <a:t>(N=20)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0" dirty="0">
                          <a:solidFill>
                            <a:schemeClr val="bg1"/>
                          </a:solidFill>
                        </a:rPr>
                        <a:t>(N=20)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0" dirty="0">
                          <a:solidFill>
                            <a:schemeClr val="bg1"/>
                          </a:solidFill>
                        </a:rPr>
                        <a:t>(N=20)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0" dirty="0">
                          <a:solidFill>
                            <a:schemeClr val="bg1"/>
                          </a:solidFill>
                        </a:rPr>
                        <a:t>(N=26)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b="0" dirty="0">
                          <a:solidFill>
                            <a:schemeClr val="bg1"/>
                          </a:solidFill>
                        </a:rPr>
                        <a:t>(N=26)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224473475"/>
                  </a:ext>
                </a:extLst>
              </a:tr>
              <a:tr h="708660">
                <a:tc>
                  <a:txBody>
                    <a:bodyPr/>
                    <a:lstStyle/>
                    <a:p>
                      <a:r>
                        <a:rPr lang="en-US" sz="2000" dirty="0"/>
                        <a:t>Formal master’s degree and information science course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2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55324510"/>
                  </a:ext>
                </a:extLst>
              </a:tr>
              <a:tr h="400050">
                <a:tc>
                  <a:txBody>
                    <a:bodyPr/>
                    <a:lstStyle/>
                    <a:p>
                      <a:r>
                        <a:rPr lang="en-US" sz="2000" dirty="0"/>
                        <a:t>Continuing education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20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14981986"/>
                  </a:ext>
                </a:extLst>
              </a:tr>
              <a:tr h="400050">
                <a:tc>
                  <a:txBody>
                    <a:bodyPr/>
                    <a:lstStyle/>
                    <a:p>
                      <a:r>
                        <a:rPr lang="en-US" sz="2000" dirty="0"/>
                        <a:t>Self-education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0213044"/>
                  </a:ext>
                </a:extLst>
              </a:tr>
              <a:tr h="400050">
                <a:tc>
                  <a:txBody>
                    <a:bodyPr/>
                    <a:lstStyle/>
                    <a:p>
                      <a:r>
                        <a:rPr lang="en-US" sz="2000" dirty="0"/>
                        <a:t>Formal degree non-LIS course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2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58276025"/>
                  </a:ext>
                </a:extLst>
              </a:tr>
              <a:tr h="708660">
                <a:tc>
                  <a:txBody>
                    <a:bodyPr/>
                    <a:lstStyle/>
                    <a:p>
                      <a:r>
                        <a:rPr lang="en-US" sz="2000" dirty="0"/>
                        <a:t>Staff development programs provided by your institution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9859504"/>
                  </a:ext>
                </a:extLst>
              </a:tr>
              <a:tr h="400050">
                <a:tc>
                  <a:txBody>
                    <a:bodyPr/>
                    <a:lstStyle/>
                    <a:p>
                      <a:r>
                        <a:rPr lang="en-US" sz="2000" dirty="0"/>
                        <a:t>Formal doctoral degree LIS course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66959259"/>
                  </a:ext>
                </a:extLst>
              </a:tr>
              <a:tr h="400050">
                <a:tc>
                  <a:txBody>
                    <a:bodyPr/>
                    <a:lstStyle/>
                    <a:p>
                      <a:r>
                        <a:rPr lang="en-US" sz="2000" dirty="0"/>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66254143"/>
                  </a:ext>
                </a:extLst>
              </a:tr>
              <a:tr h="400050">
                <a:tc>
                  <a:txBody>
                    <a:bodyPr/>
                    <a:lstStyle/>
                    <a:p>
                      <a:r>
                        <a:rPr lang="en-US" sz="2000" dirty="0">
                          <a:solidFill>
                            <a:schemeClr val="bg1"/>
                          </a:solidFill>
                        </a:rPr>
                        <a:t>Have conducted research since master’s degree?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dirty="0">
                          <a:solidFill>
                            <a:schemeClr val="bg1"/>
                          </a:solidFill>
                        </a:rPr>
                        <a:t>(N=19)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dirty="0">
                          <a:solidFill>
                            <a:schemeClr val="bg1"/>
                          </a:solidFill>
                        </a:rPr>
                        <a:t>(N=20)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dirty="0">
                          <a:solidFill>
                            <a:schemeClr val="bg1"/>
                          </a:solidFill>
                        </a:rPr>
                        <a:t>(N=20)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dirty="0">
                          <a:solidFill>
                            <a:schemeClr val="bg1"/>
                          </a:solidFill>
                        </a:rPr>
                        <a:t>(N=26)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000" dirty="0">
                          <a:solidFill>
                            <a:schemeClr val="bg1"/>
                          </a:solidFill>
                        </a:rPr>
                        <a:t>(N=26)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80920258"/>
                  </a:ext>
                </a:extLst>
              </a:tr>
              <a:tr h="36576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5">
                  <a:txBody>
                    <a:bodyPr/>
                    <a:lstStyle/>
                    <a:p>
                      <a:pPr algn="ctr"/>
                      <a:r>
                        <a:rPr lang="en-US" sz="1600" b="0" dirty="0">
                          <a:solidFill>
                            <a:schemeClr val="bg1"/>
                          </a:solidFill>
                        </a:rPr>
                        <a:t>RESPONSES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algn="ct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99047930"/>
                  </a:ext>
                </a:extLst>
              </a:tr>
              <a:tr h="36576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600" b="0" dirty="0">
                          <a:solidFill>
                            <a:schemeClr val="tx1"/>
                          </a:solidFill>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600" b="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0" dirty="0">
                          <a:solidFill>
                            <a:schemeClr val="tx1"/>
                          </a:solidFill>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0" dirty="0">
                          <a:solidFill>
                            <a:schemeClr val="tx1"/>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51866602"/>
                  </a:ext>
                </a:extLst>
              </a:tr>
              <a:tr h="38838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0" dirty="0">
                          <a:solidFill>
                            <a:schemeClr val="tx1"/>
                          </a:solidFill>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CFF"/>
                    </a:solidFill>
                  </a:tcPr>
                </a:tc>
                <a:tc>
                  <a:txBody>
                    <a:bodyPr/>
                    <a:lstStyle/>
                    <a:p>
                      <a:pPr algn="ctr"/>
                      <a:r>
                        <a:rPr lang="en-US" sz="1600" b="0"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600" b="0" dirty="0">
                          <a:solidFill>
                            <a:schemeClr val="tx1"/>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b="0"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b="0"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96896201"/>
                  </a:ext>
                </a:extLst>
              </a:tr>
            </a:tbl>
          </a:graphicData>
        </a:graphic>
      </p:graphicFrame>
      <p:sp>
        <p:nvSpPr>
          <p:cNvPr id="6" name="TextBox 5">
            <a:extLst>
              <a:ext uri="{FF2B5EF4-FFF2-40B4-BE49-F238E27FC236}">
                <a16:creationId xmlns:a16="http://schemas.microsoft.com/office/drawing/2014/main" id="{67B3E0F6-91F3-0F6F-3295-F47AC93BD09E}"/>
              </a:ext>
            </a:extLst>
          </p:cNvPr>
          <p:cNvSpPr txBox="1"/>
          <p:nvPr/>
        </p:nvSpPr>
        <p:spPr>
          <a:xfrm rot="10800000" flipV="1">
            <a:off x="352911" y="147067"/>
            <a:ext cx="11486178" cy="461665"/>
          </a:xfrm>
          <a:prstGeom prst="rect">
            <a:avLst/>
          </a:prstGeom>
          <a:noFill/>
        </p:spPr>
        <p:txBody>
          <a:bodyPr wrap="square" rtlCol="0">
            <a:spAutoFit/>
          </a:bodyPr>
          <a:lstStyle/>
          <a:p>
            <a:pPr algn="ctr"/>
            <a:r>
              <a:rPr lang="en-US" sz="2400" b="1" dirty="0"/>
              <a:t>RTI Fellows’ Prior Research Education &amp; Experience (Librarians) </a:t>
            </a:r>
          </a:p>
        </p:txBody>
      </p:sp>
    </p:spTree>
    <p:extLst>
      <p:ext uri="{BB962C8B-B14F-4D97-AF65-F5344CB8AC3E}">
        <p14:creationId xmlns:p14="http://schemas.microsoft.com/office/powerpoint/2010/main" val="62496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C76E2EC-D039-1E4D-97DE-9C427D86193C}"/>
              </a:ext>
            </a:extLst>
          </p:cNvPr>
          <p:cNvGraphicFramePr>
            <a:graphicFrameLocks noGrp="1"/>
          </p:cNvGraphicFramePr>
          <p:nvPr>
            <p:extLst>
              <p:ext uri="{D42A27DB-BD31-4B8C-83A1-F6EECF244321}">
                <p14:modId xmlns:p14="http://schemas.microsoft.com/office/powerpoint/2010/main" val="1224550392"/>
              </p:ext>
            </p:extLst>
          </p:nvPr>
        </p:nvGraphicFramePr>
        <p:xfrm>
          <a:off x="2669458" y="1550505"/>
          <a:ext cx="7093974" cy="3426898"/>
        </p:xfrm>
        <a:graphic>
          <a:graphicData uri="http://schemas.openxmlformats.org/drawingml/2006/table">
            <a:tbl>
              <a:tblPr firstRow="1" bandRow="1">
                <a:tableStyleId>{FABFCF23-3B69-468F-B69F-88F6DE6A72F2}</a:tableStyleId>
              </a:tblPr>
              <a:tblGrid>
                <a:gridCol w="5174736">
                  <a:extLst>
                    <a:ext uri="{9D8B030D-6E8A-4147-A177-3AD203B41FA5}">
                      <a16:colId xmlns:a16="http://schemas.microsoft.com/office/drawing/2014/main" val="1399435913"/>
                    </a:ext>
                  </a:extLst>
                </a:gridCol>
                <a:gridCol w="931096">
                  <a:extLst>
                    <a:ext uri="{9D8B030D-6E8A-4147-A177-3AD203B41FA5}">
                      <a16:colId xmlns:a16="http://schemas.microsoft.com/office/drawing/2014/main" val="99370573"/>
                    </a:ext>
                  </a:extLst>
                </a:gridCol>
                <a:gridCol w="988142">
                  <a:extLst>
                    <a:ext uri="{9D8B030D-6E8A-4147-A177-3AD203B41FA5}">
                      <a16:colId xmlns:a16="http://schemas.microsoft.com/office/drawing/2014/main" val="3675035817"/>
                    </a:ext>
                  </a:extLst>
                </a:gridCol>
              </a:tblGrid>
              <a:tr h="579120">
                <a:tc>
                  <a:txBody>
                    <a:bodyPr/>
                    <a:lstStyle/>
                    <a:p>
                      <a:pPr algn="ctr"/>
                      <a:r>
                        <a:rPr lang="en-US" sz="2000" b="0" dirty="0">
                          <a:solidFill>
                            <a:schemeClr val="bg1"/>
                          </a:solidFill>
                        </a:rPr>
                        <a:t>PRIOR RESEARCH EXPERIENCE &amp;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0" dirty="0">
                          <a:solidFill>
                            <a:schemeClr val="bg1"/>
                          </a:solidFill>
                        </a:rPr>
                        <a:t>Cohort 4</a:t>
                      </a:r>
                    </a:p>
                    <a:p>
                      <a:pPr algn="ctr"/>
                      <a:r>
                        <a:rPr lang="en-US" sz="1600" b="0" dirty="0">
                          <a:solidFill>
                            <a:schemeClr val="bg1"/>
                          </a:solidFill>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1600" b="0" dirty="0">
                          <a:solidFill>
                            <a:schemeClr val="bg1"/>
                          </a:solidFill>
                        </a:rPr>
                        <a:t>Cohort 5</a:t>
                      </a:r>
                    </a:p>
                    <a:p>
                      <a:pPr algn="ctr"/>
                      <a:r>
                        <a:rPr lang="en-US" sz="1600" b="0" dirty="0">
                          <a:solidFill>
                            <a:schemeClr val="bg1"/>
                          </a:solidFill>
                        </a:rPr>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865245719"/>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How often have you participated on a research team since obtaining LIS master’s degree?</a:t>
                      </a:r>
                      <a:endParaRPr lang="en-US"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endParaRPr lang="en-US" sz="1600" b="0" dirty="0">
                        <a:solidFill>
                          <a:schemeClr val="bg1"/>
                        </a:solidFill>
                      </a:endParaRPr>
                    </a:p>
                    <a:p>
                      <a:pPr algn="ctr"/>
                      <a:r>
                        <a:rPr lang="en-US" sz="1600" b="0" dirty="0">
                          <a:solidFill>
                            <a:schemeClr val="bg1"/>
                          </a:solidFill>
                        </a:rPr>
                        <a:t>(N=26)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endParaRPr lang="en-US" sz="1600" b="0" dirty="0">
                        <a:solidFill>
                          <a:schemeClr val="bg1"/>
                        </a:solidFill>
                      </a:endParaRPr>
                    </a:p>
                    <a:p>
                      <a:pPr algn="ctr"/>
                      <a:r>
                        <a:rPr lang="en-US" sz="1600" b="0" dirty="0">
                          <a:solidFill>
                            <a:schemeClr val="bg1"/>
                          </a:solidFill>
                        </a:rPr>
                        <a:t>(N=18)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418833505"/>
                  </a:ext>
                </a:extLst>
              </a:tr>
              <a:tr h="562776">
                <a:tc>
                  <a:txBody>
                    <a:bodyPr/>
                    <a:lstStyle/>
                    <a:p>
                      <a:pPr algn="r"/>
                      <a:r>
                        <a:rPr lang="en-US" sz="1800" dirty="0"/>
                        <a:t>  Always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47185048"/>
                  </a:ext>
                </a:extLst>
              </a:tr>
              <a:tr h="405402">
                <a:tc>
                  <a:txBody>
                    <a:bodyPr/>
                    <a:lstStyle/>
                    <a:p>
                      <a:pPr algn="r"/>
                      <a:r>
                        <a:rPr lang="en-US" sz="1800" dirty="0"/>
                        <a:t>Often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6157651"/>
                  </a:ext>
                </a:extLst>
              </a:tr>
              <a:tr h="405402">
                <a:tc>
                  <a:txBody>
                    <a:bodyPr/>
                    <a:lstStyle/>
                    <a:p>
                      <a:pPr algn="r"/>
                      <a:r>
                        <a:rPr lang="en-US" sz="1800" dirty="0"/>
                        <a:t>Sometimes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50131553"/>
                  </a:ext>
                </a:extLst>
              </a:tr>
              <a:tr h="428716">
                <a:tc>
                  <a:txBody>
                    <a:bodyPr/>
                    <a:lstStyle/>
                    <a:p>
                      <a:pPr algn="r"/>
                      <a:r>
                        <a:rPr lang="en-US" sz="1800" dirty="0"/>
                        <a:t>Rarely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45094930"/>
                  </a:ext>
                </a:extLst>
              </a:tr>
              <a:tr h="405402">
                <a:tc>
                  <a:txBody>
                    <a:bodyPr/>
                    <a:lstStyle/>
                    <a:p>
                      <a:pPr algn="r"/>
                      <a:r>
                        <a:rPr lang="en-US" sz="1800" dirty="0"/>
                        <a:t>Never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37868337"/>
                  </a:ext>
                </a:extLst>
              </a:tr>
            </a:tbl>
          </a:graphicData>
        </a:graphic>
      </p:graphicFrame>
      <p:sp>
        <p:nvSpPr>
          <p:cNvPr id="3" name="TextBox 2"/>
          <p:cNvSpPr txBox="1"/>
          <p:nvPr/>
        </p:nvSpPr>
        <p:spPr>
          <a:xfrm rot="10800000" flipV="1">
            <a:off x="397565" y="702954"/>
            <a:ext cx="11608905" cy="461665"/>
          </a:xfrm>
          <a:prstGeom prst="rect">
            <a:avLst/>
          </a:prstGeom>
          <a:noFill/>
        </p:spPr>
        <p:txBody>
          <a:bodyPr wrap="square" rtlCol="0">
            <a:spAutoFit/>
          </a:bodyPr>
          <a:lstStyle/>
          <a:p>
            <a:pPr algn="ctr"/>
            <a:r>
              <a:rPr lang="en-US" sz="2400" b="1" dirty="0"/>
              <a:t>RTI Fellows’ Prior Research Experience &amp; Activities (Librarians)</a:t>
            </a:r>
          </a:p>
        </p:txBody>
      </p:sp>
    </p:spTree>
    <p:extLst>
      <p:ext uri="{BB962C8B-B14F-4D97-AF65-F5344CB8AC3E}">
        <p14:creationId xmlns:p14="http://schemas.microsoft.com/office/powerpoint/2010/main" val="3882260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38108</TotalTime>
  <Words>6401</Words>
  <Application>Microsoft Macintosh PowerPoint</Application>
  <PresentationFormat>Widescreen</PresentationFormat>
  <Paragraphs>1102</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Courier New</vt:lpstr>
      <vt:lpstr>Impact</vt:lpstr>
      <vt:lpstr>Segoe Script</vt:lpstr>
      <vt:lpstr>Times New Roman</vt:lpstr>
      <vt:lpstr>Office Theme</vt:lpstr>
      <vt:lpstr>Deepening Research Capacity of Health Sciences Librarians: Effectiveness of the MLA Research Training Institute (RTI) Online Program</vt:lpstr>
      <vt:lpstr>Features of RTI online program</vt:lpstr>
      <vt:lpstr>PowerPoint Presentation</vt:lpstr>
      <vt:lpstr>PowerPoint Presentation</vt:lpstr>
      <vt:lpstr>PowerPoint Presentation</vt:lpstr>
      <vt:lpstr>Multiple Assessments of Program Effectiveness (RTI ’21 &amp; ‘22)</vt:lpstr>
      <vt:lpstr>Research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Midpoint Confidence Levels of 2021 Participants (Cohort 4)</vt:lpstr>
      <vt:lpstr>PowerPoint Presentation</vt:lpstr>
      <vt:lpstr>PowerPoint Presentation</vt:lpstr>
      <vt:lpstr>PowerPoint Presentation</vt:lpstr>
      <vt:lpstr>PowerPoint Presentation</vt:lpstr>
      <vt:lpstr>Midpoint Confidence Levels of 2022 Participants: Results</vt:lpstr>
      <vt:lpstr>One-Year Later Confidence Levels of 2021 Participants (Cohort 4)</vt:lpstr>
      <vt:lpstr>One-Year-Later Confidence Levels of 2021 Participants: Results</vt:lpstr>
      <vt:lpstr>2021 Fellows Perceptions of Program and Learning Performance</vt:lpstr>
      <vt:lpstr>PowerPoint Presentation</vt:lpstr>
      <vt:lpstr>Research Project Progress of 2021 RTI Fellows (As of May 2023)</vt:lpstr>
      <vt:lpstr>2021 Fellows perceptions of RTI Program Impacts</vt:lpstr>
      <vt:lpstr>PowerPoint Presentation</vt:lpstr>
      <vt:lpstr>Conclusion</vt:lpstr>
      <vt:lpstr>PowerPoint Presentation</vt:lpstr>
      <vt:lpstr>Comments/Questions?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Elevating Health Sciences Librarians’ Research Capacity Through an Innovative Research Training Institute (RTI)</dc:title>
  <dc:creator>Susan Lessick</dc:creator>
  <cp:lastModifiedBy>Susan Lessick</cp:lastModifiedBy>
  <cp:revision>283</cp:revision>
  <cp:lastPrinted>2023-05-14T02:31:54Z</cp:lastPrinted>
  <dcterms:created xsi:type="dcterms:W3CDTF">2019-04-09T22:53:40Z</dcterms:created>
  <dcterms:modified xsi:type="dcterms:W3CDTF">2023-05-25T21:27:22Z</dcterms:modified>
</cp:coreProperties>
</file>