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310" r:id="rId5"/>
    <p:sldId id="348" r:id="rId6"/>
    <p:sldId id="349" r:id="rId7"/>
    <p:sldId id="350" r:id="rId8"/>
    <p:sldId id="351" r:id="rId9"/>
    <p:sldId id="352" r:id="rId10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brick, Jodi" initials="P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FCFF"/>
    <a:srgbClr val="A9F415"/>
    <a:srgbClr val="39EB29"/>
    <a:srgbClr val="CEE1E4"/>
    <a:srgbClr val="49DCCC"/>
    <a:srgbClr val="CDEA27"/>
    <a:srgbClr val="55B3D7"/>
    <a:srgbClr val="3DE290"/>
    <a:srgbClr val="E6FCED"/>
    <a:srgbClr val="FBE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70952" autoAdjust="0"/>
  </p:normalViewPr>
  <p:slideViewPr>
    <p:cSldViewPr snapToGrid="0" snapToObjects="1">
      <p:cViewPr varScale="1">
        <p:scale>
          <a:sx n="89" d="100"/>
          <a:sy n="89" d="100"/>
        </p:scale>
        <p:origin x="968" y="1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-104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709D51E-434C-974A-9142-632C8BE79EE2}" type="datetimeFigureOut">
              <a:rPr lang="en-US" smtClean="0"/>
              <a:t>9/27/21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8B83925-F481-864B-8FF1-2AFC3047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0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pre-and post-assessment workshop surveys, and the one-year after survey were based on the Librarian Research Confidence Scale by Brancolini &amp; Kennedy used for the Institute for</a:t>
            </a:r>
            <a:r>
              <a:rPr lang="en-US" baseline="0" dirty="0"/>
              <a:t> Research Design in Librarianship -- </a:t>
            </a:r>
            <a:r>
              <a:rPr lang="en-US" dirty="0"/>
              <a:t>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except for one item (# 21).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6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6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79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3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5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2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0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1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1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DDBC-212F-B547-BF68-7C3B83416A5D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2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144000" cy="115503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73C6E"/>
                </a:solidFill>
              </a:rPr>
              <a:t>Confidence Levels of 2019 RTI Fellows: Before, Immediately After, and One Year After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507958"/>
            <a:ext cx="9612140" cy="4523874"/>
          </a:xfrm>
        </p:spPr>
        <p:txBody>
          <a:bodyPr>
            <a:normAutofit fontScale="550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 and post-workshop, and one-year post-assessment instruments were based on the Librarian Research Confidence Scale (LRCS-10) (Brancolini &amp; Kennedy, 2017)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Survey deployments: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2019 Pre-assessment workshop survey: 6 weeks prior to workshop: May 15-31, 2019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2019 Post-assessment workshop survey: 4 weeks after workshop: August 22-29, 2019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2019 One-year later assessment survey: 1 weeks after program ended (8/5/2020): August 13-26 (MLA delayed due to COVID-19 pandemic)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non-parametric Friedman’s test of differences to analyze repeated-measures data and evaluate the differences in median research confidence levels of RTI Fellows across three different time points.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Data shows there was a statistically significant difference in the self-reported research confidence of the 2019 Fellows before, immediately after, and one-year after the RTI workshop on every question in the instrument, except one question.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The median rating (pre-, post-, and one year after), Chi-square values and p-values are reported on the following slides for each question. 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2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11347"/>
              </p:ext>
            </p:extLst>
          </p:nvPr>
        </p:nvGraphicFramePr>
        <p:xfrm>
          <a:off x="145140" y="1034945"/>
          <a:ext cx="11756571" cy="523375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986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46609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0727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26.793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28.557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24.295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45296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14.649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Fellows’ Research Confidence Levels Before, Immediately After, and    One Year After Workshop (1)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55250"/>
              </p:ext>
            </p:extLst>
          </p:nvPr>
        </p:nvGraphicFramePr>
        <p:xfrm>
          <a:off x="145140" y="1034946"/>
          <a:ext cx="11756571" cy="5466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11.302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14.880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Z-score</a:t>
                      </a:r>
                    </a:p>
                    <a:p>
                      <a:pPr algn="ctr"/>
                      <a:r>
                        <a:rPr lang="en-US" dirty="0"/>
                        <a:t>-2.614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Fellows’ Research Confidence Levels: Before, Immediately After, and     One Year After Workshop (2)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1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740754"/>
              </p:ext>
            </p:extLst>
          </p:nvPr>
        </p:nvGraphicFramePr>
        <p:xfrm>
          <a:off x="145140" y="1034946"/>
          <a:ext cx="11756571" cy="541229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20.698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23.639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26.655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27.898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Fellows’ Research Confidence Levels Before, Immediately After, and     One Year After Workshop (3)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2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19126"/>
              </p:ext>
            </p:extLst>
          </p:nvPr>
        </p:nvGraphicFramePr>
        <p:xfrm>
          <a:off x="145140" y="1034946"/>
          <a:ext cx="11756571" cy="562827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581141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3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Z-score</a:t>
                      </a:r>
                    </a:p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22.291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27.594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25.733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Fellows’ Research Confidence Levels Before, Immediately After, and     One Year After Workshop (4)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06826"/>
              </p:ext>
            </p:extLst>
          </p:nvPr>
        </p:nvGraphicFramePr>
        <p:xfrm>
          <a:off x="0" y="1259839"/>
          <a:ext cx="12192000" cy="574861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83202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64807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63595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635957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608231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91502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41704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Confident95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053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691123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31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5.434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1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and sub-themes.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26.333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578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23.705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460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23.186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58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17.273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658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19.283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50169"/>
                  </a:ext>
                </a:extLst>
              </a:tr>
              <a:tr h="658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106.5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533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Fellows’ Research Confidence Levels Before, Immediately After, and     One Year After Workshop (5)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4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EE81FCD6A245B24383BEC9A5D922" ma:contentTypeVersion="15" ma:contentTypeDescription="Create a new document." ma:contentTypeScope="" ma:versionID="b28d18acdf838fe87ea9a12845f3ecd5">
  <xsd:schema xmlns:xsd="http://www.w3.org/2001/XMLSchema" xmlns:xs="http://www.w3.org/2001/XMLSchema" xmlns:p="http://schemas.microsoft.com/office/2006/metadata/properties" xmlns:ns1="http://schemas.microsoft.com/sharepoint/v3" xmlns:ns3="27df08d8-be9b-4568-aa5b-46bba901423f" xmlns:ns4="6b61d45e-54df-4b2d-8daa-ab01e2e6a605" targetNamespace="http://schemas.microsoft.com/office/2006/metadata/properties" ma:root="true" ma:fieldsID="65201f83be627d04cc13e9798f8b1943" ns1:_="" ns3:_="" ns4:_="">
    <xsd:import namespace="http://schemas.microsoft.com/sharepoint/v3"/>
    <xsd:import namespace="27df08d8-be9b-4568-aa5b-46bba901423f"/>
    <xsd:import namespace="6b61d45e-54df-4b2d-8daa-ab01e2e6a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f08d8-be9b-4568-aa5b-46bba90142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1d45e-54df-4b2d-8daa-ab01e2e6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D9249-9997-4B34-AA1E-717F4FECEF88}">
  <ds:schemaRefs>
    <ds:schemaRef ds:uri="http://schemas.openxmlformats.org/package/2006/metadata/core-properties"/>
    <ds:schemaRef ds:uri="27df08d8-be9b-4568-aa5b-46bba901423f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purl.org/dc/elements/1.1/"/>
    <ds:schemaRef ds:uri="http://schemas.microsoft.com/office/infopath/2007/PartnerControls"/>
    <ds:schemaRef ds:uri="6b61d45e-54df-4b2d-8daa-ab01e2e6a60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14E155-1C5B-4AC0-BFA4-D78DD60864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88086C-A49E-4897-829A-EAD2E4001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df08d8-be9b-4568-aa5b-46bba901423f"/>
    <ds:schemaRef ds:uri="6b61d45e-54df-4b2d-8daa-ab01e2e6a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14168</TotalTime>
  <Words>2068</Words>
  <Application>Microsoft Macintosh PowerPoint</Application>
  <PresentationFormat>Widescreen</PresentationFormat>
  <Paragraphs>304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Confidence Levels of 2019 RTI Fellows: Before, Immediately After, and One Year After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Training Institute</dc:title>
  <dc:creator>Susan Lessick</dc:creator>
  <cp:lastModifiedBy>Susan Lessick</cp:lastModifiedBy>
  <cp:revision>254</cp:revision>
  <cp:lastPrinted>2019-06-04T15:26:22Z</cp:lastPrinted>
  <dcterms:created xsi:type="dcterms:W3CDTF">2019-04-09T22:53:40Z</dcterms:created>
  <dcterms:modified xsi:type="dcterms:W3CDTF">2021-09-27T23:09:05Z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0x0101003C34EE81FCD6A245B24383BEC9A5D922</vt:lpwstr>
  </property>
</Properties>
</file>