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50" r:id="rId2"/>
    <p:sldId id="256" r:id="rId3"/>
    <p:sldId id="353" r:id="rId4"/>
    <p:sldId id="352" r:id="rId5"/>
    <p:sldId id="361" r:id="rId6"/>
    <p:sldId id="355" r:id="rId7"/>
    <p:sldId id="354" r:id="rId8"/>
    <p:sldId id="359" r:id="rId9"/>
    <p:sldId id="358" r:id="rId10"/>
    <p:sldId id="357" r:id="rId11"/>
    <p:sldId id="3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0"/>
    <p:restoredTop sz="53516"/>
  </p:normalViewPr>
  <p:slideViewPr>
    <p:cSldViewPr snapToGrid="0" snapToObjects="1">
      <p:cViewPr varScale="1">
        <p:scale>
          <a:sx n="68" d="100"/>
          <a:sy n="68" d="100"/>
        </p:scale>
        <p:origin x="1696" y="200"/>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Grid="0" snapToObjects="1">
      <p:cViewPr varScale="1">
        <p:scale>
          <a:sx n="111" d="100"/>
          <a:sy n="111" d="100"/>
        </p:scale>
        <p:origin x="290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97FDA-918A-814F-80E4-C02D856A7BCF}" type="datetimeFigureOut">
              <a:rPr lang="en-US" smtClean="0"/>
              <a:t>5/12/21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C1EFE-8EF0-BC4D-85BB-81EDA5CC9828}" type="slidenum">
              <a:rPr lang="en-US" smtClean="0"/>
              <a:t>‹#›</a:t>
            </a:fld>
            <a:endParaRPr lang="en-US"/>
          </a:p>
        </p:txBody>
      </p:sp>
    </p:spTree>
    <p:extLst>
      <p:ext uri="{BB962C8B-B14F-4D97-AF65-F5344CB8AC3E}">
        <p14:creationId xmlns:p14="http://schemas.microsoft.com/office/powerpoint/2010/main" val="252486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and thank you all for coming to the 2021 RTI Ignite Session as part of this year’s MLA </a:t>
            </a:r>
            <a:r>
              <a:rPr lang="en-US" dirty="0" err="1"/>
              <a:t>vConference</a:t>
            </a:r>
            <a:r>
              <a:rPr lang="en-US" dirty="0"/>
              <a:t>. </a:t>
            </a:r>
            <a:r>
              <a:rPr lang="en-US" dirty="0">
                <a:effectLst/>
                <a:latin typeface="Apple Color Emoji" pitchFamily="2" charset="0"/>
              </a:rPr>
              <a: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Susan Lessick, RTI Project Director, and I am joined today by our two lead RTI faculty (Jodi Philbrick and Emily Vardell) AND three RTI peer coaches (Laura Menard, Hilary Jasmin, and Robin O’Hanlon). We are also joined by many RTI Fellows who will be presenting their research projects that they are developing at the Institute.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a:t>
            </a:r>
          </a:p>
          <a:p>
            <a:r>
              <a:rPr lang="en-US" dirty="0"/>
              <a:t>Next slide</a:t>
            </a:r>
          </a:p>
        </p:txBody>
      </p:sp>
      <p:sp>
        <p:nvSpPr>
          <p:cNvPr id="4" name="Slide Number Placeholder 3"/>
          <p:cNvSpPr>
            <a:spLocks noGrp="1"/>
          </p:cNvSpPr>
          <p:nvPr>
            <p:ph type="sldNum" sz="quarter" idx="5"/>
          </p:nvPr>
        </p:nvSpPr>
        <p:spPr/>
        <p:txBody>
          <a:bodyPr/>
          <a:lstStyle/>
          <a:p>
            <a:fld id="{B09C1EFE-8EF0-BC4D-85BB-81EDA5CC9828}" type="slidenum">
              <a:rPr lang="en-US" smtClean="0"/>
              <a:t>1</a:t>
            </a:fld>
            <a:endParaRPr lang="en-US"/>
          </a:p>
        </p:txBody>
      </p:sp>
    </p:spTree>
    <p:extLst>
      <p:ext uri="{BB962C8B-B14F-4D97-AF65-F5344CB8AC3E}">
        <p14:creationId xmlns:p14="http://schemas.microsoft.com/office/powerpoint/2010/main" val="218685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 is a list of the 2020 RTI Fellows – those in highlights are presenting their research work today.</a:t>
            </a:r>
          </a:p>
          <a:p>
            <a:endParaRPr lang="en-US" dirty="0"/>
          </a:p>
          <a:p>
            <a:r>
              <a:rPr lang="en-US" dirty="0"/>
              <a:t>--------------------------</a:t>
            </a:r>
          </a:p>
          <a:p>
            <a:endParaRPr lang="en-US" dirty="0"/>
          </a:p>
          <a:p>
            <a:r>
              <a:rPr lang="en-US" dirty="0"/>
              <a:t>NEXT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9C1EFE-8EF0-BC4D-85BB-81EDA5CC9828}" type="slidenum">
              <a:rPr lang="en-US" smtClean="0"/>
              <a:t>10</a:t>
            </a:fld>
            <a:endParaRPr lang="en-US"/>
          </a:p>
        </p:txBody>
      </p:sp>
    </p:spTree>
    <p:extLst>
      <p:ext uri="{BB962C8B-B14F-4D97-AF65-F5344CB8AC3E}">
        <p14:creationId xmlns:p14="http://schemas.microsoft.com/office/powerpoint/2010/main" val="47126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our official 2020 RTI fellows photo!  … in the zoom environment with our pets!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t>
            </a:r>
          </a:p>
          <a:p>
            <a:r>
              <a:rPr lang="en-US" dirty="0"/>
              <a:t>I will now turn the session over to Emily who will introduce and facilitate the fellows’ presentations. We hope you enjoy the session and that it inspires your own research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09C1EFE-8EF0-BC4D-85BB-81EDA5CC9828}" type="slidenum">
              <a:rPr lang="en-US" smtClean="0"/>
              <a:t>11</a:t>
            </a:fld>
            <a:endParaRPr lang="en-US"/>
          </a:p>
        </p:txBody>
      </p:sp>
    </p:spTree>
    <p:extLst>
      <p:ext uri="{BB962C8B-B14F-4D97-AF65-F5344CB8AC3E}">
        <p14:creationId xmlns:p14="http://schemas.microsoft.com/office/powerpoint/2010/main" val="321174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today’s session I will provide a brief overview of the program and recognize all those who have made the program possible and so successful.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then have three ignite sessions consisting of brief talks by our RTI Fellow presenters followed by a panel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these sessions, there will be an opportunity for our presenters to answer questions from the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time permitting, we will have an open Q &amp; A period for everyone.</a:t>
            </a:r>
          </a:p>
          <a:p>
            <a:endParaRPr lang="en-US" dirty="0"/>
          </a:p>
        </p:txBody>
      </p:sp>
      <p:sp>
        <p:nvSpPr>
          <p:cNvPr id="4" name="Slide Number Placeholder 3"/>
          <p:cNvSpPr>
            <a:spLocks noGrp="1"/>
          </p:cNvSpPr>
          <p:nvPr>
            <p:ph type="sldNum" sz="quarter" idx="5"/>
          </p:nvPr>
        </p:nvSpPr>
        <p:spPr/>
        <p:txBody>
          <a:bodyPr/>
          <a:lstStyle/>
          <a:p>
            <a:fld id="{B09C1EFE-8EF0-BC4D-85BB-81EDA5CC9828}" type="slidenum">
              <a:rPr lang="en-US" smtClean="0"/>
              <a:t>2</a:t>
            </a:fld>
            <a:endParaRPr lang="en-US"/>
          </a:p>
        </p:txBody>
      </p:sp>
    </p:spTree>
    <p:extLst>
      <p:ext uri="{BB962C8B-B14F-4D97-AF65-F5344CB8AC3E}">
        <p14:creationId xmlns:p14="http://schemas.microsoft.com/office/powerpoint/2010/main" val="11159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632113" lvl="1" indent="-174913" defTabSz="932871">
              <a:buFont typeface="Arial" panose="020B0604020202020204" pitchFamily="34" charset="0"/>
              <a:buChar char="•"/>
              <a:defRPr/>
            </a:pPr>
            <a:endParaRPr lang="en-US" dirty="0"/>
          </a:p>
          <a:p>
            <a:pPr marL="174913" indent="-174913" defTabSz="932871">
              <a:buFont typeface="Arial" panose="020B0604020202020204" pitchFamily="34" charset="0"/>
              <a:buChar char="•"/>
              <a:defRPr/>
            </a:pPr>
            <a:r>
              <a:rPr lang="en-US" dirty="0"/>
              <a:t>WHAT EXACTLY IS THE RTI PROGRAM?</a:t>
            </a:r>
          </a:p>
          <a:p>
            <a:pPr marL="174913" indent="-174913" defTabSz="932871">
              <a:buFont typeface="Arial" panose="020B0604020202020204" pitchFamily="34" charset="0"/>
              <a:buChar char="•"/>
              <a:defRPr/>
            </a:pPr>
            <a:endParaRPr lang="en-US" dirty="0"/>
          </a:p>
          <a:p>
            <a:pPr marL="174913" indent="-174913" defTabSz="932871">
              <a:buFont typeface="Arial" panose="020B0604020202020204" pitchFamily="34" charset="0"/>
              <a:buChar char="•"/>
              <a:defRPr/>
            </a:pPr>
            <a:r>
              <a:rPr lang="en-US" dirty="0"/>
              <a:t>The goals of the RTI are to inc</a:t>
            </a:r>
            <a:r>
              <a:rPr lang="en-US" sz="1200" dirty="0"/>
              <a:t>rease research competencies; increase the quality, quantity, and dissemination of librarian-led research; and build research capacity among Health Sciences librarians to contribute to health and library improvements throughout the country.</a:t>
            </a:r>
          </a:p>
          <a:p>
            <a:pPr marL="174913" indent="-174913" defTabSz="932871">
              <a:buFont typeface="Arial" panose="020B0604020202020204" pitchFamily="34" charset="0"/>
              <a:buChar char="•"/>
              <a:defRPr/>
            </a:pPr>
            <a:endParaRPr lang="en-US" dirty="0"/>
          </a:p>
          <a:p>
            <a:pPr marL="174913" indent="-174913" defTabSz="932871">
              <a:buFont typeface="Arial" panose="020B0604020202020204" pitchFamily="34" charset="0"/>
              <a:buChar char="•"/>
              <a:defRPr/>
            </a:pPr>
            <a:r>
              <a:rPr lang="en-US" dirty="0"/>
              <a:t>We aspire to do all that…by offering:</a:t>
            </a:r>
          </a:p>
          <a:p>
            <a:pPr marL="632113" lvl="1" indent="-174913" defTabSz="932871">
              <a:buFont typeface="Arial" panose="020B0604020202020204" pitchFamily="34" charset="0"/>
              <a:buChar char="•"/>
              <a:defRPr/>
            </a:pPr>
            <a:r>
              <a:rPr lang="en-US" dirty="0"/>
              <a:t>A unique immersive training experience in advanced research design</a:t>
            </a:r>
          </a:p>
          <a:p>
            <a:pPr marL="632113" lvl="1" indent="-174913" defTabSz="932871">
              <a:buFont typeface="Arial" panose="020B0604020202020204" pitchFamily="34" charset="0"/>
              <a:buChar char="•"/>
              <a:defRPr/>
            </a:pPr>
            <a:r>
              <a:rPr lang="en-US" dirty="0"/>
              <a:t>Providing mentoring and monitoring as participants complete a research project</a:t>
            </a:r>
          </a:p>
          <a:p>
            <a:pPr marL="632113" lvl="1" indent="-174913" defTabSz="932871">
              <a:buFont typeface="Arial" panose="020B0604020202020204" pitchFamily="34" charset="0"/>
              <a:buChar char="•"/>
              <a:defRPr/>
            </a:pPr>
            <a:r>
              <a:rPr lang="en-US" dirty="0"/>
              <a:t>Providing an online community of practice FOR DISCUSSIONS</a:t>
            </a:r>
          </a:p>
          <a:p>
            <a:pPr marL="632113" lvl="1" indent="-174913" defTabSz="932871">
              <a:buFont typeface="Arial" panose="020B0604020202020204" pitchFamily="34" charset="0"/>
              <a:buChar char="•"/>
              <a:defRPr/>
            </a:pPr>
            <a:r>
              <a:rPr lang="en-US" dirty="0"/>
              <a:t>A capstone presentation at MLA annual meetings – that is what is taking place right now – the annual presentation of fellows’ research projects.</a:t>
            </a:r>
          </a:p>
          <a:p>
            <a:pPr marL="0"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HAVE WE BEEN SUCCESSFUL?</a:t>
            </a:r>
          </a:p>
          <a:p>
            <a:pPr marL="0"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All of our assessment findings demonstrate that the program has significantly increased the research skills and confidence of our participants! Data from the first two cohorts show that an overwhelming majority of participants complete their research projects. So far, our 2018 and 2019 fellows have generated 12 research publications in peer reviewed journals. Fellows also report many institutional impacts of RTI training – with the most frequent being, forming new internal and external research partnerships.</a:t>
            </a:r>
          </a:p>
          <a:p>
            <a:pPr marL="0"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We </a:t>
            </a:r>
            <a:r>
              <a:rPr lang="en-US" dirty="0"/>
              <a:t>share our results publicly and use them for program improvement. The link to our findings is on the slide. I also have a link to an amazing list of research publications authored or co-authored by our 2018 and 2019 Fellows since they completed our program. Good work RTI researchers!</a:t>
            </a:r>
          </a:p>
          <a:p>
            <a:pPr marL="0"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more information about our assessment findings - we have a paper later in the conference that does a deep dive into our results, so please join us for our video chat session.</a:t>
            </a:r>
          </a:p>
          <a:p>
            <a:pPr marL="0"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OUR RTI LEARNING MODEL CONTINUES TO EVOLVE AND GET BETTER!</a:t>
            </a:r>
          </a:p>
          <a:p>
            <a:pPr marL="0"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were awarded a second IMLS grant to create an ONLINE program (new online program starts in June).  </a:t>
            </a:r>
          </a:p>
          <a:p>
            <a:pPr marL="0" lvl="0" indent="0" defTabSz="932871">
              <a:buFont typeface="Arial" panose="020B0604020202020204" pitchFamily="34" charset="0"/>
              <a:buNone/>
              <a:defRPr/>
            </a:pPr>
            <a:endParaRPr lang="en-US" dirty="0"/>
          </a:p>
          <a:p>
            <a:pPr marL="171450" lvl="0" indent="-171450" defTabSz="932871">
              <a:buFont typeface="Arial" panose="020B0604020202020204" pitchFamily="34" charset="0"/>
              <a:buChar char="•"/>
              <a:defRPr/>
            </a:pPr>
            <a:r>
              <a:rPr lang="en-US" dirty="0"/>
              <a:t>This RTI Online program has many new features:</a:t>
            </a:r>
          </a:p>
          <a:p>
            <a:pPr marL="628650" lvl="1" indent="-171450" defTabSz="932871">
              <a:buFont typeface="Arial" panose="020B0604020202020204" pitchFamily="34" charset="0"/>
              <a:buChar char="•"/>
              <a:defRPr/>
            </a:pPr>
            <a:r>
              <a:rPr lang="en-US" dirty="0"/>
              <a:t>We have expanded the curriculum and increased the number of participants per institute;</a:t>
            </a:r>
          </a:p>
          <a:p>
            <a:pPr marL="628650" lvl="1" indent="-171450" defTabSz="932871">
              <a:buFont typeface="Arial" panose="020B0604020202020204" pitchFamily="34" charset="0"/>
              <a:buChar char="•"/>
              <a:defRPr/>
            </a:pPr>
            <a:r>
              <a:rPr lang="en-US" dirty="0"/>
              <a:t>We are offering instruction on research dissemination using social media and we are building an active Twitter presence for disseminating RTI and librarian-led research news;</a:t>
            </a:r>
          </a:p>
          <a:p>
            <a:pPr marL="628650" lvl="1" indent="-171450" defTabSz="932871">
              <a:buFont typeface="Arial" panose="020B0604020202020204" pitchFamily="34" charset="0"/>
              <a:buChar char="•"/>
              <a:defRPr/>
            </a:pPr>
            <a:r>
              <a:rPr lang="en-US" dirty="0"/>
              <a:t>We are piloting a new peer coaching program with 5 peer coaches who are former RTI fellows;</a:t>
            </a:r>
          </a:p>
          <a:p>
            <a:pPr marL="628650" lvl="1" indent="-171450" defTabSz="932871">
              <a:buFont typeface="Arial" panose="020B0604020202020204" pitchFamily="34" charset="0"/>
              <a:buChar char="•"/>
              <a:defRPr/>
            </a:pPr>
            <a:r>
              <a:rPr lang="en-US" dirty="0"/>
              <a:t>We are also including for the first time ever,  6 LIS Master’s students from the University of North Texas and Emporia State University.</a:t>
            </a:r>
          </a:p>
          <a:p>
            <a:pPr marL="171450" lvl="0" indent="-171450" defTabSz="932871">
              <a:buFont typeface="Arial" panose="020B0604020202020204" pitchFamily="34" charset="0"/>
              <a:buChar char="•"/>
              <a:defRPr/>
            </a:pPr>
            <a:endParaRPr lang="en-US" dirty="0"/>
          </a:p>
          <a:p>
            <a:pPr marL="171450" lvl="0" indent="-171450" defTabSz="932871">
              <a:buFont typeface="Arial" panose="020B0604020202020204" pitchFamily="34" charset="0"/>
              <a:buChar char="•"/>
              <a:defRPr/>
            </a:pPr>
            <a:r>
              <a:rPr lang="en-US" dirty="0"/>
              <a:t>The new grant and learning model provides an opportunity to embrace our past success while building an even better future for our program and the health sciences librarians we educate. </a:t>
            </a:r>
          </a:p>
          <a:p>
            <a:pPr marL="0" lvl="0" indent="0" defTabSz="932871">
              <a:buFont typeface="Arial" panose="020B0604020202020204" pitchFamily="34" charset="0"/>
              <a:buNone/>
              <a:defRPr/>
            </a:pPr>
            <a:endParaRPr lang="en-US" dirty="0"/>
          </a:p>
          <a:p>
            <a:pPr marL="0" lvl="0" indent="0" defTabSz="932871">
              <a:buFont typeface="Arial" panose="020B0604020202020204" pitchFamily="34" charset="0"/>
              <a:buNone/>
              <a:defRPr/>
            </a:pPr>
            <a:r>
              <a:rPr lang="en-US" dirty="0"/>
              <a:t> </a:t>
            </a:r>
          </a:p>
          <a:p>
            <a:pPr marL="0" lvl="0" indent="0" defTabSz="932871">
              <a:buFont typeface="Arial" panose="020B0604020202020204" pitchFamily="34" charset="0"/>
              <a:buNone/>
              <a:defRPr/>
            </a:pPr>
            <a:r>
              <a:rPr lang="en-US" dirty="0"/>
              <a:t>NEXT SLIDE</a:t>
            </a:r>
          </a:p>
          <a:p>
            <a:endParaRPr lang="en-US" dirty="0"/>
          </a:p>
        </p:txBody>
      </p:sp>
      <p:sp>
        <p:nvSpPr>
          <p:cNvPr id="4" name="Slide Number Placeholder 3"/>
          <p:cNvSpPr>
            <a:spLocks noGrp="1"/>
          </p:cNvSpPr>
          <p:nvPr>
            <p:ph type="sldNum" sz="quarter" idx="5"/>
          </p:nvPr>
        </p:nvSpPr>
        <p:spPr/>
        <p:txBody>
          <a:bodyPr/>
          <a:lstStyle/>
          <a:p>
            <a:fld id="{B09C1EFE-8EF0-BC4D-85BB-81EDA5CC9828}" type="slidenum">
              <a:rPr lang="en-US" smtClean="0"/>
              <a:t>3</a:t>
            </a:fld>
            <a:endParaRPr lang="en-US"/>
          </a:p>
        </p:txBody>
      </p:sp>
    </p:spTree>
    <p:extLst>
      <p:ext uri="{BB962C8B-B14F-4D97-AF65-F5344CB8AC3E}">
        <p14:creationId xmlns:p14="http://schemas.microsoft.com/office/powerpoint/2010/main" val="230129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We could not have offered a quality RTI program without the help of our sponsors and program staff. </a:t>
            </a:r>
            <a:r>
              <a:rPr lang="en-US" dirty="0">
                <a:effectLst/>
                <a:latin typeface="Apple Color Emoji"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RTI program has received lots of support from our IMLS grant and academic partners, including AAHSL scholarships, since 2018. In the past we have also received scholarship donations from MLA Sections, MLA operations, and individual donations. Currently scholarship support has been generously provided by MLA Chapters and the MLA Fellows. This scholarship support is deeply appreciated by the RTI Fellows!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NEXT SLIDE</a:t>
            </a:r>
          </a:p>
          <a:p>
            <a:endParaRPr lang="en-US" dirty="0"/>
          </a:p>
        </p:txBody>
      </p:sp>
      <p:sp>
        <p:nvSpPr>
          <p:cNvPr id="4" name="Slide Number Placeholder 3"/>
          <p:cNvSpPr>
            <a:spLocks noGrp="1"/>
          </p:cNvSpPr>
          <p:nvPr>
            <p:ph type="sldNum" sz="quarter" idx="5"/>
          </p:nvPr>
        </p:nvSpPr>
        <p:spPr/>
        <p:txBody>
          <a:bodyPr/>
          <a:lstStyle/>
          <a:p>
            <a:fld id="{B09C1EFE-8EF0-BC4D-85BB-81EDA5CC9828}" type="slidenum">
              <a:rPr lang="en-US" smtClean="0"/>
              <a:t>4</a:t>
            </a:fld>
            <a:endParaRPr lang="en-US"/>
          </a:p>
        </p:txBody>
      </p:sp>
    </p:spTree>
    <p:extLst>
      <p:ext uri="{BB962C8B-B14F-4D97-AF65-F5344CB8AC3E}">
        <p14:creationId xmlns:p14="http://schemas.microsoft.com/office/powerpoint/2010/main" val="250364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also have a dedicated RTI program staff who are the heart of RTI’s excellence!</a:t>
            </a:r>
          </a:p>
          <a:p>
            <a:endParaRPr lang="en-US" dirty="0"/>
          </a:p>
          <a:p>
            <a:r>
              <a:rPr lang="en-US" dirty="0"/>
              <a:t>I’m so thankful for our outstanding faculty of research experts for the past 3 years; we have been fortunate to add team members this year with new areas of expertise, including a digital dissemination coordinator, an academic liaison, and our talented peer coaches; and we have a very hardworking leadership team!  </a:t>
            </a:r>
          </a:p>
          <a:p>
            <a:endParaRPr lang="en-US" dirty="0"/>
          </a:p>
          <a:p>
            <a:r>
              <a:rPr lang="en-US" dirty="0"/>
              <a:t>Thank you all!</a:t>
            </a:r>
          </a:p>
          <a:p>
            <a:endParaRPr lang="en-US" dirty="0"/>
          </a:p>
          <a:p>
            <a:r>
              <a:rPr lang="en-US" dirty="0"/>
              <a:t>------------------------</a:t>
            </a:r>
          </a:p>
          <a:p>
            <a:endParaRPr lang="en-US" dirty="0"/>
          </a:p>
          <a:p>
            <a:r>
              <a:rPr lang="en-US" dirty="0"/>
              <a:t>NEXT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9C1EFE-8EF0-BC4D-85BB-81EDA5CC9828}" type="slidenum">
              <a:rPr lang="en-US" smtClean="0"/>
              <a:t>5</a:t>
            </a:fld>
            <a:endParaRPr lang="en-US"/>
          </a:p>
        </p:txBody>
      </p:sp>
    </p:spTree>
    <p:extLst>
      <p:ext uri="{BB962C8B-B14F-4D97-AF65-F5344CB8AC3E}">
        <p14:creationId xmlns:p14="http://schemas.microsoft.com/office/powerpoint/2010/main" val="421879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Last but most important of all…we want to recognize our RTI Fellows – here is a list of all the 2018 RTI Fellows – I’ve highlighted those Fellows who will be presenting today along with our peer coaches!</a:t>
            </a:r>
          </a:p>
          <a:p>
            <a:endParaRPr lang="en-US" dirty="0"/>
          </a:p>
          <a:p>
            <a:endParaRPr lang="en-US" dirty="0"/>
          </a:p>
          <a:p>
            <a:r>
              <a:rPr lang="en-US" dirty="0"/>
              <a:t>--------------------------</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fld id="{B09C1EFE-8EF0-BC4D-85BB-81EDA5CC9828}" type="slidenum">
              <a:rPr lang="en-US" smtClean="0"/>
              <a:t>6</a:t>
            </a:fld>
            <a:endParaRPr lang="en-US"/>
          </a:p>
        </p:txBody>
      </p:sp>
    </p:spTree>
    <p:extLst>
      <p:ext uri="{BB962C8B-B14F-4D97-AF65-F5344CB8AC3E}">
        <p14:creationId xmlns:p14="http://schemas.microsoft.com/office/powerpoint/2010/main" val="161012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our official 2018 RTI fellows photo! In our grey RTI T-shirts on the front steps of the Health Sciences Library on the UIC campus in Chicago!</a:t>
            </a:r>
          </a:p>
          <a:p>
            <a:endParaRPr lang="en-US" dirty="0"/>
          </a:p>
        </p:txBody>
      </p:sp>
      <p:sp>
        <p:nvSpPr>
          <p:cNvPr id="4" name="Slide Number Placeholder 3"/>
          <p:cNvSpPr>
            <a:spLocks noGrp="1"/>
          </p:cNvSpPr>
          <p:nvPr>
            <p:ph type="sldNum" sz="quarter" idx="5"/>
          </p:nvPr>
        </p:nvSpPr>
        <p:spPr/>
        <p:txBody>
          <a:bodyPr/>
          <a:lstStyle/>
          <a:p>
            <a:fld id="{B09C1EFE-8EF0-BC4D-85BB-81EDA5CC9828}" type="slidenum">
              <a:rPr lang="en-US" smtClean="0"/>
              <a:t>7</a:t>
            </a:fld>
            <a:endParaRPr lang="en-US"/>
          </a:p>
        </p:txBody>
      </p:sp>
    </p:spTree>
    <p:extLst>
      <p:ext uri="{BB962C8B-B14F-4D97-AF65-F5344CB8AC3E}">
        <p14:creationId xmlns:p14="http://schemas.microsoft.com/office/powerpoint/2010/main" val="31495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 is a list of the 2019 RTI Fellows…Today’s presenters and peer coaches are highlighted in bold type… </a:t>
            </a:r>
          </a:p>
          <a:p>
            <a:endParaRPr lang="en-US" dirty="0"/>
          </a:p>
          <a:p>
            <a:endParaRPr lang="en-US" dirty="0"/>
          </a:p>
          <a:p>
            <a:r>
              <a:rPr lang="en-US" dirty="0"/>
              <a:t>--------------------------</a:t>
            </a:r>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fld id="{B09C1EFE-8EF0-BC4D-85BB-81EDA5CC9828}" type="slidenum">
              <a:rPr lang="en-US" smtClean="0"/>
              <a:t>8</a:t>
            </a:fld>
            <a:endParaRPr lang="en-US"/>
          </a:p>
        </p:txBody>
      </p:sp>
    </p:spTree>
    <p:extLst>
      <p:ext uri="{BB962C8B-B14F-4D97-AF65-F5344CB8AC3E}">
        <p14:creationId xmlns:p14="http://schemas.microsoft.com/office/powerpoint/2010/main" val="286826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official 2019 RTI fellows’ photo! In our</a:t>
            </a:r>
            <a:r>
              <a:rPr lang="en-US" b="1" dirty="0"/>
              <a:t> blue </a:t>
            </a:r>
            <a:r>
              <a:rPr lang="en-US" dirty="0"/>
              <a:t>RTI t-shirts on the front steps of the Health Sciences Library on the UIC campus in Chicago!</a:t>
            </a:r>
          </a:p>
          <a:p>
            <a:endParaRPr lang="en-US" dirty="0"/>
          </a:p>
        </p:txBody>
      </p:sp>
      <p:sp>
        <p:nvSpPr>
          <p:cNvPr id="4" name="Slide Number Placeholder 3"/>
          <p:cNvSpPr>
            <a:spLocks noGrp="1"/>
          </p:cNvSpPr>
          <p:nvPr>
            <p:ph type="sldNum" sz="quarter" idx="5"/>
          </p:nvPr>
        </p:nvSpPr>
        <p:spPr/>
        <p:txBody>
          <a:bodyPr/>
          <a:lstStyle/>
          <a:p>
            <a:fld id="{B09C1EFE-8EF0-BC4D-85BB-81EDA5CC9828}" type="slidenum">
              <a:rPr lang="en-US" smtClean="0"/>
              <a:t>9</a:t>
            </a:fld>
            <a:endParaRPr lang="en-US"/>
          </a:p>
        </p:txBody>
      </p:sp>
    </p:spTree>
    <p:extLst>
      <p:ext uri="{BB962C8B-B14F-4D97-AF65-F5344CB8AC3E}">
        <p14:creationId xmlns:p14="http://schemas.microsoft.com/office/powerpoint/2010/main" val="25472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35C2B-0653-2E48-B0A8-B6D3B16320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1C298B-A73C-BE44-9AE4-C039DE6B9E69}"/>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06B176-2663-134E-83A0-EA6373D8882B}"/>
              </a:ext>
            </a:extLst>
          </p:cNvPr>
          <p:cNvSpPr>
            <a:spLocks noGrp="1"/>
          </p:cNvSpPr>
          <p:nvPr>
            <p:ph type="dt" sz="half" idx="10"/>
          </p:nvPr>
        </p:nvSpPr>
        <p:spPr/>
        <p:txBody>
          <a:bodyPr/>
          <a:lstStyle/>
          <a:p>
            <a:fld id="{C7E37753-FFB2-454A-92B9-66FAD95A4FE7}" type="datetimeFigureOut">
              <a:rPr lang="en-US" smtClean="0"/>
              <a:t>5/12/21</a:t>
            </a:fld>
            <a:endParaRPr lang="en-US"/>
          </a:p>
        </p:txBody>
      </p:sp>
      <p:sp>
        <p:nvSpPr>
          <p:cNvPr id="5" name="Footer Placeholder 4">
            <a:extLst>
              <a:ext uri="{FF2B5EF4-FFF2-40B4-BE49-F238E27FC236}">
                <a16:creationId xmlns:a16="http://schemas.microsoft.com/office/drawing/2014/main" id="{99D476E8-B82D-2449-A742-46E5F0D05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AF4A8-6383-294D-8610-E88B52EC3A9D}"/>
              </a:ext>
            </a:extLst>
          </p:cNvPr>
          <p:cNvSpPr>
            <a:spLocks noGrp="1"/>
          </p:cNvSpPr>
          <p:nvPr>
            <p:ph type="sldNum" sz="quarter" idx="12"/>
          </p:nvPr>
        </p:nvSpPr>
        <p:spPr/>
        <p:txBody>
          <a:bodyPr/>
          <a:lstStyle/>
          <a:p>
            <a:fld id="{E0E69F35-35BD-E046-8318-FD60359F0464}" type="slidenum">
              <a:rPr lang="en-US" smtClean="0"/>
              <a:t>‹#›</a:t>
            </a:fld>
            <a:endParaRPr lang="en-US"/>
          </a:p>
        </p:txBody>
      </p:sp>
    </p:spTree>
    <p:extLst>
      <p:ext uri="{BB962C8B-B14F-4D97-AF65-F5344CB8AC3E}">
        <p14:creationId xmlns:p14="http://schemas.microsoft.com/office/powerpoint/2010/main" val="2236453850"/>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AD3C-54DA-6E4F-8B63-4CBD82E08D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4C76A-8576-7644-9E9D-5DB08EC499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95775-5E0D-FB42-B3EC-0C26BA4DCFF3}"/>
              </a:ext>
            </a:extLst>
          </p:cNvPr>
          <p:cNvSpPr>
            <a:spLocks noGrp="1"/>
          </p:cNvSpPr>
          <p:nvPr>
            <p:ph type="dt" sz="half" idx="10"/>
          </p:nvPr>
        </p:nvSpPr>
        <p:spPr/>
        <p:txBody>
          <a:bodyPr/>
          <a:lstStyle/>
          <a:p>
            <a:fld id="{C7E37753-FFB2-454A-92B9-66FAD95A4FE7}" type="datetimeFigureOut">
              <a:rPr lang="en-US" smtClean="0"/>
              <a:t>5/12/21</a:t>
            </a:fld>
            <a:endParaRPr lang="en-US"/>
          </a:p>
        </p:txBody>
      </p:sp>
      <p:sp>
        <p:nvSpPr>
          <p:cNvPr id="5" name="Footer Placeholder 4">
            <a:extLst>
              <a:ext uri="{FF2B5EF4-FFF2-40B4-BE49-F238E27FC236}">
                <a16:creationId xmlns:a16="http://schemas.microsoft.com/office/drawing/2014/main" id="{560BB439-A90E-C64A-AC28-96D5A5E6A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174DB-45F3-934E-80BE-A5819A211DF5}"/>
              </a:ext>
            </a:extLst>
          </p:cNvPr>
          <p:cNvSpPr>
            <a:spLocks noGrp="1"/>
          </p:cNvSpPr>
          <p:nvPr>
            <p:ph type="sldNum" sz="quarter" idx="12"/>
          </p:nvPr>
        </p:nvSpPr>
        <p:spPr/>
        <p:txBody>
          <a:bodyPr/>
          <a:lstStyle/>
          <a:p>
            <a:fld id="{E0E69F35-35BD-E046-8318-FD60359F0464}" type="slidenum">
              <a:rPr lang="en-US" smtClean="0"/>
              <a:t>‹#›</a:t>
            </a:fld>
            <a:endParaRPr lang="en-US"/>
          </a:p>
        </p:txBody>
      </p:sp>
    </p:spTree>
    <p:extLst>
      <p:ext uri="{BB962C8B-B14F-4D97-AF65-F5344CB8AC3E}">
        <p14:creationId xmlns:p14="http://schemas.microsoft.com/office/powerpoint/2010/main" val="2105640803"/>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7AE6A-FA17-F34A-A018-45D61AE187B6}"/>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DE2C9C-E3A6-D744-B39C-07CFB5618D57}"/>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01951-CE44-D047-B6E7-970CBABEDC89}"/>
              </a:ext>
            </a:extLst>
          </p:cNvPr>
          <p:cNvSpPr>
            <a:spLocks noGrp="1"/>
          </p:cNvSpPr>
          <p:nvPr>
            <p:ph type="dt" sz="half" idx="10"/>
          </p:nvPr>
        </p:nvSpPr>
        <p:spPr/>
        <p:txBody>
          <a:bodyPr/>
          <a:lstStyle/>
          <a:p>
            <a:fld id="{C7E37753-FFB2-454A-92B9-66FAD95A4FE7}" type="datetimeFigureOut">
              <a:rPr lang="en-US" smtClean="0"/>
              <a:t>5/12/21</a:t>
            </a:fld>
            <a:endParaRPr lang="en-US"/>
          </a:p>
        </p:txBody>
      </p:sp>
      <p:sp>
        <p:nvSpPr>
          <p:cNvPr id="5" name="Footer Placeholder 4">
            <a:extLst>
              <a:ext uri="{FF2B5EF4-FFF2-40B4-BE49-F238E27FC236}">
                <a16:creationId xmlns:a16="http://schemas.microsoft.com/office/drawing/2014/main" id="{BD8C9E85-943D-E149-BA82-AFC1E82A6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C5F7C-F327-8C42-99DE-D8637B36EAB9}"/>
              </a:ext>
            </a:extLst>
          </p:cNvPr>
          <p:cNvSpPr>
            <a:spLocks noGrp="1"/>
          </p:cNvSpPr>
          <p:nvPr>
            <p:ph type="sldNum" sz="quarter" idx="12"/>
          </p:nvPr>
        </p:nvSpPr>
        <p:spPr/>
        <p:txBody>
          <a:bodyPr/>
          <a:lstStyle/>
          <a:p>
            <a:fld id="{E0E69F35-35BD-E046-8318-FD60359F0464}" type="slidenum">
              <a:rPr lang="en-US" smtClean="0"/>
              <a:t>‹#›</a:t>
            </a:fld>
            <a:endParaRPr lang="en-US"/>
          </a:p>
        </p:txBody>
      </p:sp>
    </p:spTree>
    <p:extLst>
      <p:ext uri="{BB962C8B-B14F-4D97-AF65-F5344CB8AC3E}">
        <p14:creationId xmlns:p14="http://schemas.microsoft.com/office/powerpoint/2010/main" val="4072519214"/>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BFD4-B475-A244-A175-E0BC3F208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8A33A-B1E8-AC44-91A0-2FF463AADA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39D05-049E-B548-9108-930AC8E53FA1}"/>
              </a:ext>
            </a:extLst>
          </p:cNvPr>
          <p:cNvSpPr>
            <a:spLocks noGrp="1"/>
          </p:cNvSpPr>
          <p:nvPr>
            <p:ph type="dt" sz="half" idx="10"/>
          </p:nvPr>
        </p:nvSpPr>
        <p:spPr/>
        <p:txBody>
          <a:bodyPr/>
          <a:lstStyle/>
          <a:p>
            <a:fld id="{C7E37753-FFB2-454A-92B9-66FAD95A4FE7}" type="datetimeFigureOut">
              <a:rPr lang="en-US" smtClean="0"/>
              <a:t>5/12/21</a:t>
            </a:fld>
            <a:endParaRPr lang="en-US"/>
          </a:p>
        </p:txBody>
      </p:sp>
      <p:sp>
        <p:nvSpPr>
          <p:cNvPr id="5" name="Footer Placeholder 4">
            <a:extLst>
              <a:ext uri="{FF2B5EF4-FFF2-40B4-BE49-F238E27FC236}">
                <a16:creationId xmlns:a16="http://schemas.microsoft.com/office/drawing/2014/main" id="{78CDE198-0ED3-644B-9007-E636B6570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BD977-3FB6-8A43-8F98-49FA41904A4C}"/>
              </a:ext>
            </a:extLst>
          </p:cNvPr>
          <p:cNvSpPr>
            <a:spLocks noGrp="1"/>
          </p:cNvSpPr>
          <p:nvPr>
            <p:ph type="sldNum" sz="quarter" idx="12"/>
          </p:nvPr>
        </p:nvSpPr>
        <p:spPr/>
        <p:txBody>
          <a:bodyPr/>
          <a:lstStyle/>
          <a:p>
            <a:fld id="{E0E69F35-35BD-E046-8318-FD60359F0464}" type="slidenum">
              <a:rPr lang="en-US" smtClean="0"/>
              <a:t>‹#›</a:t>
            </a:fld>
            <a:endParaRPr lang="en-US"/>
          </a:p>
        </p:txBody>
      </p:sp>
    </p:spTree>
    <p:extLst>
      <p:ext uri="{BB962C8B-B14F-4D97-AF65-F5344CB8AC3E}">
        <p14:creationId xmlns:p14="http://schemas.microsoft.com/office/powerpoint/2010/main" val="519145468"/>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EC73-B5B4-1049-A3DD-F076D39C5A60}"/>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A6D9F8-C613-8646-87E8-4CAFA634F4DA}"/>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54919-41A3-C542-8589-7697AC0C1F5F}"/>
              </a:ext>
            </a:extLst>
          </p:cNvPr>
          <p:cNvSpPr>
            <a:spLocks noGrp="1"/>
          </p:cNvSpPr>
          <p:nvPr>
            <p:ph type="dt" sz="half" idx="10"/>
          </p:nvPr>
        </p:nvSpPr>
        <p:spPr/>
        <p:txBody>
          <a:bodyPr/>
          <a:lstStyle/>
          <a:p>
            <a:fld id="{C7E37753-FFB2-454A-92B9-66FAD95A4FE7}" type="datetimeFigureOut">
              <a:rPr lang="en-US" smtClean="0"/>
              <a:t>5/12/21</a:t>
            </a:fld>
            <a:endParaRPr lang="en-US"/>
          </a:p>
        </p:txBody>
      </p:sp>
      <p:sp>
        <p:nvSpPr>
          <p:cNvPr id="5" name="Footer Placeholder 4">
            <a:extLst>
              <a:ext uri="{FF2B5EF4-FFF2-40B4-BE49-F238E27FC236}">
                <a16:creationId xmlns:a16="http://schemas.microsoft.com/office/drawing/2014/main" id="{95F91087-1BBA-0F44-A356-67A2CAD32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C19BE-9859-D741-AAB1-D67624611350}"/>
              </a:ext>
            </a:extLst>
          </p:cNvPr>
          <p:cNvSpPr>
            <a:spLocks noGrp="1"/>
          </p:cNvSpPr>
          <p:nvPr>
            <p:ph type="sldNum" sz="quarter" idx="12"/>
          </p:nvPr>
        </p:nvSpPr>
        <p:spPr/>
        <p:txBody>
          <a:bodyPr/>
          <a:lstStyle/>
          <a:p>
            <a:fld id="{E0E69F35-35BD-E046-8318-FD60359F0464}" type="slidenum">
              <a:rPr lang="en-US" smtClean="0"/>
              <a:t>‹#›</a:t>
            </a:fld>
            <a:endParaRPr lang="en-US"/>
          </a:p>
        </p:txBody>
      </p:sp>
    </p:spTree>
    <p:extLst>
      <p:ext uri="{BB962C8B-B14F-4D97-AF65-F5344CB8AC3E}">
        <p14:creationId xmlns:p14="http://schemas.microsoft.com/office/powerpoint/2010/main" val="3994270877"/>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EB95-4174-E34A-8E08-62351A2EE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A1A5C-C9E6-814A-BD7A-7C330BD0F9C8}"/>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135760-CC0C-FA4B-81F3-0B27184EEF41}"/>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6D5C4D-28C2-064F-A60F-D2D8313ABD25}"/>
              </a:ext>
            </a:extLst>
          </p:cNvPr>
          <p:cNvSpPr>
            <a:spLocks noGrp="1"/>
          </p:cNvSpPr>
          <p:nvPr>
            <p:ph type="dt" sz="half" idx="10"/>
          </p:nvPr>
        </p:nvSpPr>
        <p:spPr/>
        <p:txBody>
          <a:bodyPr/>
          <a:lstStyle/>
          <a:p>
            <a:fld id="{C7E37753-FFB2-454A-92B9-66FAD95A4FE7}" type="datetimeFigureOut">
              <a:rPr lang="en-US" smtClean="0"/>
              <a:t>5/12/21</a:t>
            </a:fld>
            <a:endParaRPr lang="en-US"/>
          </a:p>
        </p:txBody>
      </p:sp>
      <p:sp>
        <p:nvSpPr>
          <p:cNvPr id="6" name="Footer Placeholder 5">
            <a:extLst>
              <a:ext uri="{FF2B5EF4-FFF2-40B4-BE49-F238E27FC236}">
                <a16:creationId xmlns:a16="http://schemas.microsoft.com/office/drawing/2014/main" id="{545BA79B-5FB6-6746-AE0D-93F142B4C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272CF-2E2F-854A-854E-6AE48CB710E0}"/>
              </a:ext>
            </a:extLst>
          </p:cNvPr>
          <p:cNvSpPr>
            <a:spLocks noGrp="1"/>
          </p:cNvSpPr>
          <p:nvPr>
            <p:ph type="sldNum" sz="quarter" idx="12"/>
          </p:nvPr>
        </p:nvSpPr>
        <p:spPr/>
        <p:txBody>
          <a:bodyPr/>
          <a:lstStyle/>
          <a:p>
            <a:fld id="{E0E69F35-35BD-E046-8318-FD60359F0464}" type="slidenum">
              <a:rPr lang="en-US" smtClean="0"/>
              <a:t>‹#›</a:t>
            </a:fld>
            <a:endParaRPr lang="en-US"/>
          </a:p>
        </p:txBody>
      </p:sp>
    </p:spTree>
    <p:extLst>
      <p:ext uri="{BB962C8B-B14F-4D97-AF65-F5344CB8AC3E}">
        <p14:creationId xmlns:p14="http://schemas.microsoft.com/office/powerpoint/2010/main" val="2039447092"/>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2F8E-E695-3743-AB75-FB0DE7DC0CE6}"/>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239143-51B2-9B4E-8436-C65ACB42EDA5}"/>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04E89F-8422-DC41-B382-390BC8471498}"/>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85D57-224E-3B48-A93E-E9FEB0DF5091}"/>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247707-810F-994F-B494-AD91F2BAE325}"/>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8512D6-5CB9-7343-A8D5-2066F75B96B2}"/>
              </a:ext>
            </a:extLst>
          </p:cNvPr>
          <p:cNvSpPr>
            <a:spLocks noGrp="1"/>
          </p:cNvSpPr>
          <p:nvPr>
            <p:ph type="dt" sz="half" idx="10"/>
          </p:nvPr>
        </p:nvSpPr>
        <p:spPr/>
        <p:txBody>
          <a:bodyPr/>
          <a:lstStyle/>
          <a:p>
            <a:fld id="{C7E37753-FFB2-454A-92B9-66FAD95A4FE7}" type="datetimeFigureOut">
              <a:rPr lang="en-US" smtClean="0"/>
              <a:t>5/12/21</a:t>
            </a:fld>
            <a:endParaRPr lang="en-US"/>
          </a:p>
        </p:txBody>
      </p:sp>
      <p:sp>
        <p:nvSpPr>
          <p:cNvPr id="8" name="Footer Placeholder 7">
            <a:extLst>
              <a:ext uri="{FF2B5EF4-FFF2-40B4-BE49-F238E27FC236}">
                <a16:creationId xmlns:a16="http://schemas.microsoft.com/office/drawing/2014/main" id="{C6E0AADA-F1BD-2142-A240-0217E9770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0F12D-B331-284F-96F4-A7F7FDDF8E04}"/>
              </a:ext>
            </a:extLst>
          </p:cNvPr>
          <p:cNvSpPr>
            <a:spLocks noGrp="1"/>
          </p:cNvSpPr>
          <p:nvPr>
            <p:ph type="sldNum" sz="quarter" idx="12"/>
          </p:nvPr>
        </p:nvSpPr>
        <p:spPr/>
        <p:txBody>
          <a:bodyPr/>
          <a:lstStyle/>
          <a:p>
            <a:fld id="{E0E69F35-35BD-E046-8318-FD60359F0464}" type="slidenum">
              <a:rPr lang="en-US" smtClean="0"/>
              <a:t>‹#›</a:t>
            </a:fld>
            <a:endParaRPr lang="en-US"/>
          </a:p>
        </p:txBody>
      </p:sp>
    </p:spTree>
    <p:extLst>
      <p:ext uri="{BB962C8B-B14F-4D97-AF65-F5344CB8AC3E}">
        <p14:creationId xmlns:p14="http://schemas.microsoft.com/office/powerpoint/2010/main" val="2929658345"/>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D60D-0FF9-4D4F-8E57-7382289342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A114EE-EB81-D04B-80E7-30389221A48D}"/>
              </a:ext>
            </a:extLst>
          </p:cNvPr>
          <p:cNvSpPr>
            <a:spLocks noGrp="1"/>
          </p:cNvSpPr>
          <p:nvPr>
            <p:ph type="dt" sz="half" idx="10"/>
          </p:nvPr>
        </p:nvSpPr>
        <p:spPr/>
        <p:txBody>
          <a:bodyPr/>
          <a:lstStyle/>
          <a:p>
            <a:fld id="{C7E37753-FFB2-454A-92B9-66FAD95A4FE7}" type="datetimeFigureOut">
              <a:rPr lang="en-US" smtClean="0"/>
              <a:t>5/12/21</a:t>
            </a:fld>
            <a:endParaRPr lang="en-US"/>
          </a:p>
        </p:txBody>
      </p:sp>
      <p:sp>
        <p:nvSpPr>
          <p:cNvPr id="4" name="Footer Placeholder 3">
            <a:extLst>
              <a:ext uri="{FF2B5EF4-FFF2-40B4-BE49-F238E27FC236}">
                <a16:creationId xmlns:a16="http://schemas.microsoft.com/office/drawing/2014/main" id="{FF2B7364-57F8-9A41-B7E6-3C4B51BE8C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0BD1AB-AABB-4240-8931-DED0428594C8}"/>
              </a:ext>
            </a:extLst>
          </p:cNvPr>
          <p:cNvSpPr>
            <a:spLocks noGrp="1"/>
          </p:cNvSpPr>
          <p:nvPr>
            <p:ph type="sldNum" sz="quarter" idx="12"/>
          </p:nvPr>
        </p:nvSpPr>
        <p:spPr/>
        <p:txBody>
          <a:bodyPr/>
          <a:lstStyle/>
          <a:p>
            <a:fld id="{E0E69F35-35BD-E046-8318-FD60359F0464}" type="slidenum">
              <a:rPr lang="en-US" smtClean="0"/>
              <a:t>‹#›</a:t>
            </a:fld>
            <a:endParaRPr lang="en-US"/>
          </a:p>
        </p:txBody>
      </p:sp>
    </p:spTree>
    <p:extLst>
      <p:ext uri="{BB962C8B-B14F-4D97-AF65-F5344CB8AC3E}">
        <p14:creationId xmlns:p14="http://schemas.microsoft.com/office/powerpoint/2010/main" val="3321544785"/>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3C18FC-E723-F540-BB9C-C2A878871794}"/>
              </a:ext>
            </a:extLst>
          </p:cNvPr>
          <p:cNvSpPr>
            <a:spLocks noGrp="1"/>
          </p:cNvSpPr>
          <p:nvPr>
            <p:ph type="dt" sz="half" idx="10"/>
          </p:nvPr>
        </p:nvSpPr>
        <p:spPr/>
        <p:txBody>
          <a:bodyPr/>
          <a:lstStyle/>
          <a:p>
            <a:fld id="{C7E37753-FFB2-454A-92B9-66FAD95A4FE7}" type="datetimeFigureOut">
              <a:rPr lang="en-US" smtClean="0"/>
              <a:t>5/12/21</a:t>
            </a:fld>
            <a:endParaRPr lang="en-US"/>
          </a:p>
        </p:txBody>
      </p:sp>
      <p:sp>
        <p:nvSpPr>
          <p:cNvPr id="3" name="Footer Placeholder 2">
            <a:extLst>
              <a:ext uri="{FF2B5EF4-FFF2-40B4-BE49-F238E27FC236}">
                <a16:creationId xmlns:a16="http://schemas.microsoft.com/office/drawing/2014/main" id="{10505848-B2E6-B849-8944-A7FD92DBD8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B23CF9-8634-7E42-AE2D-5A5E5C53F842}"/>
              </a:ext>
            </a:extLst>
          </p:cNvPr>
          <p:cNvSpPr>
            <a:spLocks noGrp="1"/>
          </p:cNvSpPr>
          <p:nvPr>
            <p:ph type="sldNum" sz="quarter" idx="12"/>
          </p:nvPr>
        </p:nvSpPr>
        <p:spPr/>
        <p:txBody>
          <a:bodyPr/>
          <a:lstStyle/>
          <a:p>
            <a:fld id="{E0E69F35-35BD-E046-8318-FD60359F0464}" type="slidenum">
              <a:rPr lang="en-US" smtClean="0"/>
              <a:t>‹#›</a:t>
            </a:fld>
            <a:endParaRPr lang="en-US"/>
          </a:p>
        </p:txBody>
      </p:sp>
    </p:spTree>
    <p:extLst>
      <p:ext uri="{BB962C8B-B14F-4D97-AF65-F5344CB8AC3E}">
        <p14:creationId xmlns:p14="http://schemas.microsoft.com/office/powerpoint/2010/main" val="1647366538"/>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17A5-0A17-2D48-B869-3E1F6B0ECCEA}"/>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237E4C-2B88-E04F-9D46-FDBC2503FAD6}"/>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9C8F65-7E2A-2241-A3BB-27E8620F237B}"/>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363C9-96AD-474E-AD80-A98AD50989D9}"/>
              </a:ext>
            </a:extLst>
          </p:cNvPr>
          <p:cNvSpPr>
            <a:spLocks noGrp="1"/>
          </p:cNvSpPr>
          <p:nvPr>
            <p:ph type="dt" sz="half" idx="10"/>
          </p:nvPr>
        </p:nvSpPr>
        <p:spPr/>
        <p:txBody>
          <a:bodyPr/>
          <a:lstStyle/>
          <a:p>
            <a:fld id="{C7E37753-FFB2-454A-92B9-66FAD95A4FE7}" type="datetimeFigureOut">
              <a:rPr lang="en-US" smtClean="0"/>
              <a:t>5/12/21</a:t>
            </a:fld>
            <a:endParaRPr lang="en-US"/>
          </a:p>
        </p:txBody>
      </p:sp>
      <p:sp>
        <p:nvSpPr>
          <p:cNvPr id="6" name="Footer Placeholder 5">
            <a:extLst>
              <a:ext uri="{FF2B5EF4-FFF2-40B4-BE49-F238E27FC236}">
                <a16:creationId xmlns:a16="http://schemas.microsoft.com/office/drawing/2014/main" id="{B2231952-CD5F-094B-BE2D-F4BAC87CA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9D158-B834-554B-8028-1AFD41EBA8AF}"/>
              </a:ext>
            </a:extLst>
          </p:cNvPr>
          <p:cNvSpPr>
            <a:spLocks noGrp="1"/>
          </p:cNvSpPr>
          <p:nvPr>
            <p:ph type="sldNum" sz="quarter" idx="12"/>
          </p:nvPr>
        </p:nvSpPr>
        <p:spPr/>
        <p:txBody>
          <a:bodyPr/>
          <a:lstStyle/>
          <a:p>
            <a:fld id="{E0E69F35-35BD-E046-8318-FD60359F0464}" type="slidenum">
              <a:rPr lang="en-US" smtClean="0"/>
              <a:t>‹#›</a:t>
            </a:fld>
            <a:endParaRPr lang="en-US"/>
          </a:p>
        </p:txBody>
      </p:sp>
    </p:spTree>
    <p:extLst>
      <p:ext uri="{BB962C8B-B14F-4D97-AF65-F5344CB8AC3E}">
        <p14:creationId xmlns:p14="http://schemas.microsoft.com/office/powerpoint/2010/main" val="4093902749"/>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C930-F8DC-A748-B0D4-177CBDACE0D4}"/>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EB18BC-BD04-2B47-A76E-F73DB68D3C21}"/>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71DD745A-42FF-014B-A9B2-24E9A5DEEA2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D2FF7-431A-024F-954F-F64FCBCAB941}"/>
              </a:ext>
            </a:extLst>
          </p:cNvPr>
          <p:cNvSpPr>
            <a:spLocks noGrp="1"/>
          </p:cNvSpPr>
          <p:nvPr>
            <p:ph type="dt" sz="half" idx="10"/>
          </p:nvPr>
        </p:nvSpPr>
        <p:spPr/>
        <p:txBody>
          <a:bodyPr/>
          <a:lstStyle/>
          <a:p>
            <a:fld id="{C7E37753-FFB2-454A-92B9-66FAD95A4FE7}" type="datetimeFigureOut">
              <a:rPr lang="en-US" smtClean="0"/>
              <a:t>5/12/21</a:t>
            </a:fld>
            <a:endParaRPr lang="en-US"/>
          </a:p>
        </p:txBody>
      </p:sp>
      <p:sp>
        <p:nvSpPr>
          <p:cNvPr id="6" name="Footer Placeholder 5">
            <a:extLst>
              <a:ext uri="{FF2B5EF4-FFF2-40B4-BE49-F238E27FC236}">
                <a16:creationId xmlns:a16="http://schemas.microsoft.com/office/drawing/2014/main" id="{A9D81F28-EBFB-414B-AC33-8802FC0FF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B0F1D-B7DC-B441-84D0-97B9FA682076}"/>
              </a:ext>
            </a:extLst>
          </p:cNvPr>
          <p:cNvSpPr>
            <a:spLocks noGrp="1"/>
          </p:cNvSpPr>
          <p:nvPr>
            <p:ph type="sldNum" sz="quarter" idx="12"/>
          </p:nvPr>
        </p:nvSpPr>
        <p:spPr/>
        <p:txBody>
          <a:bodyPr/>
          <a:lstStyle/>
          <a:p>
            <a:fld id="{E0E69F35-35BD-E046-8318-FD60359F0464}" type="slidenum">
              <a:rPr lang="en-US" smtClean="0"/>
              <a:t>‹#›</a:t>
            </a:fld>
            <a:endParaRPr lang="en-US"/>
          </a:p>
        </p:txBody>
      </p:sp>
    </p:spTree>
    <p:extLst>
      <p:ext uri="{BB962C8B-B14F-4D97-AF65-F5344CB8AC3E}">
        <p14:creationId xmlns:p14="http://schemas.microsoft.com/office/powerpoint/2010/main" val="2438130135"/>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0BCD7F-D971-3348-8CAA-66550B67D93B}"/>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1A4210-022B-E54C-8E3D-3622B8573B73}"/>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6F009-28D2-A74B-831B-488FC67C6B9C}"/>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37753-FFB2-454A-92B9-66FAD95A4FE7}" type="datetimeFigureOut">
              <a:rPr lang="en-US" smtClean="0"/>
              <a:t>5/12/21</a:t>
            </a:fld>
            <a:endParaRPr lang="en-US"/>
          </a:p>
        </p:txBody>
      </p:sp>
      <p:sp>
        <p:nvSpPr>
          <p:cNvPr id="5" name="Footer Placeholder 4">
            <a:extLst>
              <a:ext uri="{FF2B5EF4-FFF2-40B4-BE49-F238E27FC236}">
                <a16:creationId xmlns:a16="http://schemas.microsoft.com/office/drawing/2014/main" id="{FEDF59FF-B197-6F40-85E6-743803C37AE6}"/>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82C867-0E69-1F44-ACEA-CD6FABF8E37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69F35-35BD-E046-8318-FD60359F0464}" type="slidenum">
              <a:rPr lang="en-US" smtClean="0"/>
              <a:t>‹#›</a:t>
            </a:fld>
            <a:endParaRPr lang="en-US"/>
          </a:p>
        </p:txBody>
      </p:sp>
    </p:spTree>
    <p:extLst>
      <p:ext uri="{BB962C8B-B14F-4D97-AF65-F5344CB8AC3E}">
        <p14:creationId xmlns:p14="http://schemas.microsoft.com/office/powerpoint/2010/main" val="252071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mlanet.org/p/cm/ld/fid=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id="{F6021C58-AE01-FC4B-A693-9628BA0BB0D5}"/>
              </a:ext>
            </a:extLst>
          </p:cNvPr>
          <p:cNvPicPr>
            <a:picLocks noChangeAspect="1"/>
          </p:cNvPicPr>
          <p:nvPr/>
        </p:nvPicPr>
        <p:blipFill>
          <a:blip r:embed="rId3"/>
          <a:stretch>
            <a:fillRect/>
          </a:stretch>
        </p:blipFill>
        <p:spPr>
          <a:xfrm>
            <a:off x="0" y="0"/>
            <a:ext cx="12192000" cy="6858000"/>
          </a:xfrm>
          <a:prstGeom prst="rect">
            <a:avLst/>
          </a:prstGeom>
        </p:spPr>
      </p:pic>
      <p:sp>
        <p:nvSpPr>
          <p:cNvPr id="9" name="Subtitle 2">
            <a:extLst>
              <a:ext uri="{FF2B5EF4-FFF2-40B4-BE49-F238E27FC236}">
                <a16:creationId xmlns:a16="http://schemas.microsoft.com/office/drawing/2014/main" id="{001AA8C4-A072-984E-8D76-72E2E5D772AE}"/>
              </a:ext>
            </a:extLst>
          </p:cNvPr>
          <p:cNvSpPr txBox="1">
            <a:spLocks/>
          </p:cNvSpPr>
          <p:nvPr/>
        </p:nvSpPr>
        <p:spPr>
          <a:xfrm>
            <a:off x="2688535" y="4110357"/>
            <a:ext cx="8115300" cy="2587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5" name="Rectangle 4">
            <a:extLst>
              <a:ext uri="{FF2B5EF4-FFF2-40B4-BE49-F238E27FC236}">
                <a16:creationId xmlns:a16="http://schemas.microsoft.com/office/drawing/2014/main" id="{E9010518-6222-F34C-96FF-B45B77792592}"/>
              </a:ext>
            </a:extLst>
          </p:cNvPr>
          <p:cNvSpPr/>
          <p:nvPr/>
        </p:nvSpPr>
        <p:spPr>
          <a:xfrm>
            <a:off x="0" y="695071"/>
            <a:ext cx="12192000" cy="707886"/>
          </a:xfrm>
          <a:prstGeom prst="rect">
            <a:avLst/>
          </a:prstGeom>
        </p:spPr>
        <p:txBody>
          <a:bodyPr wrap="square">
            <a:spAutoFit/>
          </a:bodyPr>
          <a:lstStyle/>
          <a:p>
            <a:pPr algn="ctr"/>
            <a:r>
              <a:rPr lang="en-US" sz="4000" b="1" dirty="0">
                <a:solidFill>
                  <a:srgbClr val="002060"/>
                </a:solidFill>
                <a:latin typeface="Avenir Black" panose="02000503020000020003" pitchFamily="2" charset="0"/>
              </a:rPr>
              <a:t>R</a:t>
            </a:r>
            <a:r>
              <a:rPr lang="en-US" sz="4000" dirty="0">
                <a:solidFill>
                  <a:srgbClr val="002060"/>
                </a:solidFill>
                <a:latin typeface="Avenir Book" panose="02000503020000020003" pitchFamily="2" charset="0"/>
              </a:rPr>
              <a:t>ESEARCH  </a:t>
            </a:r>
            <a:r>
              <a:rPr lang="en-US" sz="4000" b="1" dirty="0">
                <a:solidFill>
                  <a:srgbClr val="002060"/>
                </a:solidFill>
                <a:latin typeface="Avenir Black" panose="02000503020000020003" pitchFamily="2" charset="0"/>
              </a:rPr>
              <a:t>T</a:t>
            </a:r>
            <a:r>
              <a:rPr lang="en-US" sz="4000" dirty="0">
                <a:solidFill>
                  <a:srgbClr val="002060"/>
                </a:solidFill>
                <a:latin typeface="Avenir Book" panose="02000503020000020003" pitchFamily="2" charset="0"/>
              </a:rPr>
              <a:t>RAINING  </a:t>
            </a:r>
            <a:r>
              <a:rPr lang="en-US" sz="4000" b="1" dirty="0">
                <a:solidFill>
                  <a:srgbClr val="002060"/>
                </a:solidFill>
                <a:latin typeface="Avenir Black" panose="02000503020000020003" pitchFamily="2" charset="0"/>
              </a:rPr>
              <a:t>I</a:t>
            </a:r>
            <a:r>
              <a:rPr lang="en-US" sz="4000" dirty="0">
                <a:solidFill>
                  <a:srgbClr val="002060"/>
                </a:solidFill>
                <a:latin typeface="Avenir Book" panose="02000503020000020003" pitchFamily="2" charset="0"/>
              </a:rPr>
              <a:t>NSTITUTE</a:t>
            </a:r>
          </a:p>
        </p:txBody>
      </p:sp>
      <p:sp>
        <p:nvSpPr>
          <p:cNvPr id="2" name="Rectangle 1">
            <a:extLst>
              <a:ext uri="{FF2B5EF4-FFF2-40B4-BE49-F238E27FC236}">
                <a16:creationId xmlns:a16="http://schemas.microsoft.com/office/drawing/2014/main" id="{9ADB630E-1C0F-0E41-8BAE-E5FEE2F91B9B}"/>
              </a:ext>
            </a:extLst>
          </p:cNvPr>
          <p:cNvSpPr/>
          <p:nvPr/>
        </p:nvSpPr>
        <p:spPr>
          <a:xfrm>
            <a:off x="825843" y="1772372"/>
            <a:ext cx="10751114" cy="4124206"/>
          </a:xfrm>
          <a:prstGeom prst="rect">
            <a:avLst/>
          </a:prstGeom>
        </p:spPr>
        <p:txBody>
          <a:bodyPr wrap="square">
            <a:spAutoFit/>
          </a:bodyPr>
          <a:lstStyle/>
          <a:p>
            <a:pPr algn="ctr"/>
            <a:r>
              <a:rPr lang="en-US" sz="2800" b="1" dirty="0">
                <a:solidFill>
                  <a:schemeClr val="accent1">
                    <a:lumMod val="50000"/>
                  </a:schemeClr>
                </a:solidFill>
                <a:latin typeface="Avenir Book" panose="02000503020000020003" pitchFamily="2" charset="0"/>
              </a:rPr>
              <a:t>2021 MLA Research Training Institute Fellows Ignite Session</a:t>
            </a:r>
          </a:p>
          <a:p>
            <a:pPr algn="ctr"/>
            <a:endParaRPr lang="en-US" b="1" i="1" dirty="0">
              <a:latin typeface="Avenir Book" panose="02000503020000020003" pitchFamily="2" charset="0"/>
            </a:endParaRPr>
          </a:p>
          <a:p>
            <a:pPr algn="ctr"/>
            <a:r>
              <a:rPr lang="en-US" b="1" dirty="0">
                <a:solidFill>
                  <a:schemeClr val="accent1">
                    <a:lumMod val="50000"/>
                  </a:schemeClr>
                </a:solidFill>
                <a:latin typeface="Avenir Book" panose="02000503020000020003" pitchFamily="2" charset="0"/>
              </a:rPr>
              <a:t>Moderators</a:t>
            </a:r>
          </a:p>
          <a:p>
            <a:pPr algn="ctr"/>
            <a:r>
              <a:rPr lang="en-US" b="1" dirty="0">
                <a:solidFill>
                  <a:schemeClr val="accent1">
                    <a:lumMod val="50000"/>
                  </a:schemeClr>
                </a:solidFill>
                <a:latin typeface="Avenir Book" panose="02000503020000020003" pitchFamily="2" charset="0"/>
              </a:rPr>
              <a:t>Susan Lessick, </a:t>
            </a:r>
            <a:r>
              <a:rPr lang="en-US" dirty="0">
                <a:solidFill>
                  <a:schemeClr val="accent1">
                    <a:lumMod val="50000"/>
                  </a:schemeClr>
                </a:solidFill>
                <a:latin typeface="Avenir Book" panose="02000503020000020003" pitchFamily="2" charset="0"/>
              </a:rPr>
              <a:t>MA, MLS, AHIP, FMLA, University of California, Irvine (</a:t>
            </a:r>
            <a:r>
              <a:rPr lang="en-US" i="1" dirty="0">
                <a:solidFill>
                  <a:schemeClr val="accent1">
                    <a:lumMod val="50000"/>
                  </a:schemeClr>
                </a:solidFill>
                <a:latin typeface="Avenir Book" panose="02000503020000020003" pitchFamily="2" charset="0"/>
              </a:rPr>
              <a:t>RTI Project Director</a:t>
            </a:r>
            <a:r>
              <a:rPr lang="en-US" dirty="0">
                <a:solidFill>
                  <a:schemeClr val="accent1">
                    <a:lumMod val="50000"/>
                  </a:schemeClr>
                </a:solidFill>
                <a:latin typeface="Avenir Book" panose="02000503020000020003" pitchFamily="2" charset="0"/>
              </a:rPr>
              <a:t>)</a:t>
            </a:r>
          </a:p>
          <a:p>
            <a:pPr algn="ctr"/>
            <a:r>
              <a:rPr lang="en-US" b="1" dirty="0">
                <a:solidFill>
                  <a:schemeClr val="accent1">
                    <a:lumMod val="50000"/>
                  </a:schemeClr>
                </a:solidFill>
                <a:latin typeface="Avenir Book" panose="02000503020000020003" pitchFamily="2" charset="0"/>
              </a:rPr>
              <a:t>Jodi Philbrick, </a:t>
            </a:r>
            <a:r>
              <a:rPr lang="en-US" dirty="0">
                <a:solidFill>
                  <a:schemeClr val="accent1">
                    <a:lumMod val="50000"/>
                  </a:schemeClr>
                </a:solidFill>
                <a:latin typeface="Avenir Book" panose="02000503020000020003" pitchFamily="2" charset="0"/>
              </a:rPr>
              <a:t>MSLS, PhD, AHIP, University of North Texas (</a:t>
            </a:r>
            <a:r>
              <a:rPr lang="en-US" i="1" dirty="0">
                <a:solidFill>
                  <a:schemeClr val="accent1">
                    <a:lumMod val="50000"/>
                  </a:schemeClr>
                </a:solidFill>
                <a:latin typeface="Avenir Book" panose="02000503020000020003" pitchFamily="2" charset="0"/>
              </a:rPr>
              <a:t>RTI Faculty</a:t>
            </a:r>
            <a:r>
              <a:rPr lang="en-US" dirty="0">
                <a:solidFill>
                  <a:schemeClr val="accent1">
                    <a:lumMod val="50000"/>
                  </a:schemeClr>
                </a:solidFill>
                <a:latin typeface="Avenir Book" panose="02000503020000020003" pitchFamily="2" charset="0"/>
              </a:rPr>
              <a:t>)</a:t>
            </a:r>
          </a:p>
          <a:p>
            <a:pPr algn="ctr"/>
            <a:r>
              <a:rPr lang="en-US" b="1" dirty="0">
                <a:solidFill>
                  <a:schemeClr val="accent1">
                    <a:lumMod val="50000"/>
                  </a:schemeClr>
                </a:solidFill>
                <a:latin typeface="Avenir Book" panose="02000503020000020003" pitchFamily="2" charset="0"/>
              </a:rPr>
              <a:t>Emily Vardell</a:t>
            </a:r>
            <a:r>
              <a:rPr lang="en-US" dirty="0">
                <a:solidFill>
                  <a:schemeClr val="accent1">
                    <a:lumMod val="50000"/>
                  </a:schemeClr>
                </a:solidFill>
                <a:latin typeface="Avenir Book" panose="02000503020000020003" pitchFamily="2" charset="0"/>
              </a:rPr>
              <a:t>, MLS, PHD, Emporia State University (</a:t>
            </a:r>
            <a:r>
              <a:rPr lang="en-US" i="1" dirty="0">
                <a:solidFill>
                  <a:schemeClr val="accent1">
                    <a:lumMod val="50000"/>
                  </a:schemeClr>
                </a:solidFill>
                <a:latin typeface="Avenir Book" panose="02000503020000020003" pitchFamily="2" charset="0"/>
              </a:rPr>
              <a:t>RTI Faculty)</a:t>
            </a:r>
          </a:p>
          <a:p>
            <a:pPr algn="ctr"/>
            <a:r>
              <a:rPr lang="en-US" b="1" dirty="0">
                <a:solidFill>
                  <a:schemeClr val="accent1">
                    <a:lumMod val="50000"/>
                  </a:schemeClr>
                </a:solidFill>
                <a:latin typeface="Avenir Book" panose="02000503020000020003" pitchFamily="2" charset="0"/>
              </a:rPr>
              <a:t>Panelists</a:t>
            </a:r>
          </a:p>
          <a:p>
            <a:pPr algn="ctr"/>
            <a:r>
              <a:rPr lang="en-US" b="1" dirty="0">
                <a:solidFill>
                  <a:schemeClr val="accent1">
                    <a:lumMod val="50000"/>
                  </a:schemeClr>
                </a:solidFill>
                <a:latin typeface="Avenir Book" panose="02000503020000020003" pitchFamily="2" charset="0"/>
              </a:rPr>
              <a:t>Hilary Jasmin</a:t>
            </a:r>
            <a:r>
              <a:rPr lang="en-US" dirty="0">
                <a:solidFill>
                  <a:schemeClr val="accent1">
                    <a:lumMod val="50000"/>
                  </a:schemeClr>
                </a:solidFill>
                <a:latin typeface="Avenir Book" panose="02000503020000020003" pitchFamily="2" charset="0"/>
              </a:rPr>
              <a:t>, MSIS, University of Tennessee Health Science Center </a:t>
            </a:r>
            <a:r>
              <a:rPr lang="en-US" i="1" dirty="0">
                <a:solidFill>
                  <a:schemeClr val="accent1">
                    <a:lumMod val="50000"/>
                  </a:schemeClr>
                </a:solidFill>
                <a:latin typeface="Avenir Book" panose="02000503020000020003" pitchFamily="2" charset="0"/>
              </a:rPr>
              <a:t>(RTI Peer Coach)</a:t>
            </a:r>
          </a:p>
          <a:p>
            <a:pPr algn="ctr"/>
            <a:r>
              <a:rPr lang="en-US" b="1" dirty="0">
                <a:solidFill>
                  <a:schemeClr val="accent1">
                    <a:lumMod val="50000"/>
                  </a:schemeClr>
                </a:solidFill>
                <a:latin typeface="Avenir Book" panose="02000503020000020003" pitchFamily="2" charset="0"/>
              </a:rPr>
              <a:t>Laura Menard</a:t>
            </a:r>
            <a:r>
              <a:rPr lang="en-US" dirty="0">
                <a:solidFill>
                  <a:schemeClr val="accent1">
                    <a:lumMod val="50000"/>
                  </a:schemeClr>
                </a:solidFill>
                <a:latin typeface="Avenir Book" panose="02000503020000020003" pitchFamily="2" charset="0"/>
              </a:rPr>
              <a:t>, MLS, Indiana University School of Medicine – Indianapolis </a:t>
            </a:r>
            <a:r>
              <a:rPr lang="en-US" i="1" dirty="0">
                <a:solidFill>
                  <a:schemeClr val="accent1">
                    <a:lumMod val="50000"/>
                  </a:schemeClr>
                </a:solidFill>
                <a:latin typeface="Avenir Book" panose="02000503020000020003" pitchFamily="2" charset="0"/>
              </a:rPr>
              <a:t>(RTI Peer Coach)</a:t>
            </a:r>
          </a:p>
          <a:p>
            <a:pPr algn="ctr"/>
            <a:r>
              <a:rPr lang="en-US" b="1" dirty="0">
                <a:solidFill>
                  <a:schemeClr val="accent1">
                    <a:lumMod val="50000"/>
                  </a:schemeClr>
                </a:solidFill>
                <a:latin typeface="Avenir Book" panose="02000503020000020003" pitchFamily="2" charset="0"/>
              </a:rPr>
              <a:t>Robin O’Hanlon</a:t>
            </a:r>
            <a:r>
              <a:rPr lang="en-US" dirty="0">
                <a:solidFill>
                  <a:schemeClr val="accent1">
                    <a:lumMod val="50000"/>
                  </a:schemeClr>
                </a:solidFill>
                <a:latin typeface="Avenir Book" panose="02000503020000020003" pitchFamily="2" charset="0"/>
              </a:rPr>
              <a:t>, MIS, Memorial Sloan Kettering Cancer Center </a:t>
            </a:r>
            <a:r>
              <a:rPr lang="en-US" i="1" dirty="0">
                <a:solidFill>
                  <a:schemeClr val="accent1">
                    <a:lumMod val="50000"/>
                  </a:schemeClr>
                </a:solidFill>
                <a:latin typeface="Avenir Book" panose="02000503020000020003" pitchFamily="2" charset="0"/>
              </a:rPr>
              <a:t>(RTI Peer Coach)</a:t>
            </a:r>
          </a:p>
          <a:p>
            <a:pPr algn="ctr"/>
            <a:endParaRPr lang="en-US" sz="2400" b="1" dirty="0">
              <a:solidFill>
                <a:schemeClr val="accent1">
                  <a:lumMod val="50000"/>
                </a:schemeClr>
              </a:solidFill>
              <a:latin typeface="Avenir Book" panose="02000503020000020003" pitchFamily="2" charset="0"/>
            </a:endParaRPr>
          </a:p>
          <a:p>
            <a:pPr algn="ctr"/>
            <a:endParaRPr lang="en-US" sz="2400" b="1" dirty="0">
              <a:solidFill>
                <a:schemeClr val="accent1">
                  <a:lumMod val="50000"/>
                </a:schemeClr>
              </a:solidFill>
              <a:latin typeface="Avenir Book" panose="02000503020000020003" pitchFamily="2" charset="0"/>
            </a:endParaRPr>
          </a:p>
          <a:p>
            <a:pPr algn="ctr"/>
            <a:r>
              <a:rPr lang="en-US" sz="2400" b="1" dirty="0">
                <a:solidFill>
                  <a:schemeClr val="accent1">
                    <a:lumMod val="50000"/>
                  </a:schemeClr>
                </a:solidFill>
                <a:latin typeface="Avenir Book" panose="02000503020000020003" pitchFamily="2" charset="0"/>
              </a:rPr>
              <a:t>   MLA ‘21 </a:t>
            </a:r>
            <a:r>
              <a:rPr lang="en-US" sz="2400" b="1" dirty="0" err="1">
                <a:solidFill>
                  <a:schemeClr val="accent1">
                    <a:lumMod val="50000"/>
                  </a:schemeClr>
                </a:solidFill>
                <a:latin typeface="Avenir Book" panose="02000503020000020003" pitchFamily="2" charset="0"/>
              </a:rPr>
              <a:t>vConference</a:t>
            </a:r>
            <a:r>
              <a:rPr lang="en-US" sz="2400" b="1" dirty="0">
                <a:solidFill>
                  <a:schemeClr val="accent1">
                    <a:lumMod val="50000"/>
                  </a:schemeClr>
                </a:solidFill>
                <a:latin typeface="Avenir Book" panose="02000503020000020003" pitchFamily="2" charset="0"/>
              </a:rPr>
              <a:t>, May 2021         https://</a:t>
            </a:r>
            <a:r>
              <a:rPr lang="en-US" sz="2400" b="1" dirty="0" err="1">
                <a:solidFill>
                  <a:schemeClr val="accent1">
                    <a:lumMod val="50000"/>
                  </a:schemeClr>
                </a:solidFill>
                <a:latin typeface="Avenir Book" panose="02000503020000020003" pitchFamily="2" charset="0"/>
              </a:rPr>
              <a:t>twitter.com</a:t>
            </a:r>
            <a:r>
              <a:rPr lang="en-US" sz="2400" b="1" dirty="0">
                <a:solidFill>
                  <a:schemeClr val="accent1">
                    <a:lumMod val="50000"/>
                  </a:schemeClr>
                </a:solidFill>
                <a:latin typeface="Avenir Book" panose="02000503020000020003" pitchFamily="2" charset="0"/>
              </a:rPr>
              <a:t>/</a:t>
            </a:r>
            <a:r>
              <a:rPr lang="en-US" sz="2400" b="1" dirty="0" err="1">
                <a:solidFill>
                  <a:schemeClr val="accent1">
                    <a:lumMod val="50000"/>
                  </a:schemeClr>
                </a:solidFill>
                <a:latin typeface="Avenir Book" panose="02000503020000020003" pitchFamily="2" charset="0"/>
              </a:rPr>
              <a:t>RTIatMLA</a:t>
            </a:r>
            <a:endParaRPr lang="en-US" sz="2400" b="1" dirty="0">
              <a:solidFill>
                <a:schemeClr val="accent1">
                  <a:lumMod val="50000"/>
                </a:schemeClr>
              </a:solidFill>
              <a:latin typeface="Avenir Book" panose="02000503020000020003" pitchFamily="2" charset="0"/>
            </a:endParaRPr>
          </a:p>
        </p:txBody>
      </p:sp>
      <p:pic>
        <p:nvPicPr>
          <p:cNvPr id="13" name="Picture 12" descr="A picture containing ax, vector graphics&#10;&#10;Description automatically generated">
            <a:extLst>
              <a:ext uri="{FF2B5EF4-FFF2-40B4-BE49-F238E27FC236}">
                <a16:creationId xmlns:a16="http://schemas.microsoft.com/office/drawing/2014/main" id="{5506B42F-07EA-C24E-9651-0B8C3C78F731}"/>
              </a:ext>
            </a:extLst>
          </p:cNvPr>
          <p:cNvPicPr>
            <a:picLocks noChangeAspect="1"/>
          </p:cNvPicPr>
          <p:nvPr/>
        </p:nvPicPr>
        <p:blipFill>
          <a:blip r:embed="rId4"/>
          <a:stretch>
            <a:fillRect/>
          </a:stretch>
        </p:blipFill>
        <p:spPr>
          <a:xfrm>
            <a:off x="6433456" y="5320814"/>
            <a:ext cx="481835" cy="492160"/>
          </a:xfrm>
          <a:prstGeom prst="rect">
            <a:avLst/>
          </a:prstGeom>
        </p:spPr>
      </p:pic>
    </p:spTree>
    <p:extLst>
      <p:ext uri="{BB962C8B-B14F-4D97-AF65-F5344CB8AC3E}">
        <p14:creationId xmlns:p14="http://schemas.microsoft.com/office/powerpoint/2010/main" val="1022503303"/>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CF18255-92F1-BF4E-A5AB-C0FF46294C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title"/>
          </p:nvPr>
        </p:nvSpPr>
        <p:spPr>
          <a:xfrm>
            <a:off x="1257300" y="365125"/>
            <a:ext cx="4327072" cy="641350"/>
          </a:xfrm>
        </p:spPr>
        <p:txBody>
          <a:bodyPr>
            <a:normAutofit fontScale="90000"/>
          </a:bodyPr>
          <a:lstStyle/>
          <a:p>
            <a:pPr algn="l"/>
            <a:r>
              <a:rPr lang="en-US" sz="4000" b="1" dirty="0">
                <a:solidFill>
                  <a:schemeClr val="accent1">
                    <a:lumMod val="50000"/>
                  </a:schemeClr>
                </a:solidFill>
                <a:latin typeface="Avenir Book" panose="02000503020000020003" pitchFamily="2" charset="0"/>
              </a:rPr>
              <a:t>2020 RTI Fellows</a:t>
            </a:r>
          </a:p>
        </p:txBody>
      </p:sp>
      <p:sp>
        <p:nvSpPr>
          <p:cNvPr id="3" name="Subtitle 2">
            <a:extLst>
              <a:ext uri="{FF2B5EF4-FFF2-40B4-BE49-F238E27FC236}">
                <a16:creationId xmlns:a16="http://schemas.microsoft.com/office/drawing/2014/main" id="{141FE1D9-F6C8-AE47-A2C7-A30FC32F860E}"/>
              </a:ext>
            </a:extLst>
          </p:cNvPr>
          <p:cNvSpPr>
            <a:spLocks noGrp="1"/>
          </p:cNvSpPr>
          <p:nvPr>
            <p:ph sz="half" idx="1"/>
          </p:nvPr>
        </p:nvSpPr>
        <p:spPr>
          <a:xfrm>
            <a:off x="1094014" y="1371600"/>
            <a:ext cx="5562600" cy="5121275"/>
          </a:xfrm>
        </p:spPr>
        <p:txBody>
          <a:bodyPr>
            <a:normAutofit fontScale="47500" lnSpcReduction="20000"/>
          </a:bodyPr>
          <a:lstStyle/>
          <a:p>
            <a:r>
              <a:rPr lang="en-US" sz="3400" dirty="0">
                <a:latin typeface="Avenir Book" panose="02000503020000020003" pitchFamily="2" charset="0"/>
              </a:rPr>
              <a:t>Gary Atwood, Dana Medical Library, University of Vermont–Burlington</a:t>
            </a:r>
          </a:p>
          <a:p>
            <a:r>
              <a:rPr lang="en-US" sz="3800" b="1" dirty="0">
                <a:latin typeface="Avenir Book" panose="02000503020000020003" pitchFamily="2" charset="0"/>
              </a:rPr>
              <a:t>Ana Corral</a:t>
            </a:r>
            <a:r>
              <a:rPr lang="en-US" sz="3800" dirty="0">
                <a:latin typeface="Avenir Book" panose="02000503020000020003" pitchFamily="2" charset="0"/>
              </a:rPr>
              <a:t>, Virginia Tech Libraries, Virginia Polytechnic &amp; State University–Blacksburg</a:t>
            </a:r>
          </a:p>
          <a:p>
            <a:r>
              <a:rPr lang="en-US" sz="3400" dirty="0" err="1">
                <a:latin typeface="Avenir Book" panose="02000503020000020003" pitchFamily="2" charset="0"/>
              </a:rPr>
              <a:t>Daina</a:t>
            </a:r>
            <a:r>
              <a:rPr lang="en-US" sz="3400" dirty="0">
                <a:latin typeface="Avenir Book" panose="02000503020000020003" pitchFamily="2" charset="0"/>
              </a:rPr>
              <a:t> Dickman, AHIP, University Library, Sacramento State University, Sacramento, CA</a:t>
            </a:r>
          </a:p>
          <a:p>
            <a:r>
              <a:rPr lang="en-US" sz="3400" dirty="0">
                <a:latin typeface="Avenir Book" panose="02000503020000020003" pitchFamily="2" charset="0"/>
              </a:rPr>
              <a:t>Anna </a:t>
            </a:r>
            <a:r>
              <a:rPr lang="en-US" sz="3400" dirty="0" err="1">
                <a:latin typeface="Avenir Book" panose="02000503020000020003" pitchFamily="2" charset="0"/>
              </a:rPr>
              <a:t>Ferri</a:t>
            </a:r>
            <a:r>
              <a:rPr lang="en-US" sz="3400" dirty="0">
                <a:latin typeface="Avenir Book" panose="02000503020000020003" pitchFamily="2" charset="0"/>
              </a:rPr>
              <a:t>, Library, Roseman University of Health Sciences, Henderson, NV</a:t>
            </a:r>
          </a:p>
          <a:p>
            <a:r>
              <a:rPr lang="en-US" sz="3400" dirty="0">
                <a:latin typeface="Avenir Book" panose="02000503020000020003" pitchFamily="2" charset="0"/>
              </a:rPr>
              <a:t>Lynn </a:t>
            </a:r>
            <a:r>
              <a:rPr lang="en-US" sz="3400" dirty="0" err="1">
                <a:latin typeface="Avenir Book" panose="02000503020000020003" pitchFamily="2" charset="0"/>
              </a:rPr>
              <a:t>Kysh</a:t>
            </a:r>
            <a:r>
              <a:rPr lang="en-US" sz="3400" dirty="0">
                <a:latin typeface="Avenir Book" panose="02000503020000020003" pitchFamily="2" charset="0"/>
              </a:rPr>
              <a:t>, Health Sciences Library, Children’s Hospital Los Angeles, Los Angeles, CA</a:t>
            </a:r>
          </a:p>
          <a:p>
            <a:r>
              <a:rPr lang="en-US" sz="3400" dirty="0">
                <a:latin typeface="Avenir Book" panose="02000503020000020003" pitchFamily="2" charset="0"/>
              </a:rPr>
              <a:t>Stefanie </a:t>
            </a:r>
            <a:r>
              <a:rPr lang="en-US" sz="3400" dirty="0" err="1">
                <a:latin typeface="Avenir Book" panose="02000503020000020003" pitchFamily="2" charset="0"/>
              </a:rPr>
              <a:t>Lapka</a:t>
            </a:r>
            <a:r>
              <a:rPr lang="en-US" sz="3400" dirty="0">
                <a:latin typeface="Avenir Book" panose="02000503020000020003" pitchFamily="2" charset="0"/>
              </a:rPr>
              <a:t>, Health Sciences Libraries, University of Houston, Houston, TX</a:t>
            </a:r>
          </a:p>
          <a:p>
            <a:r>
              <a:rPr lang="en-US" sz="3400" dirty="0">
                <a:latin typeface="Avenir Book" panose="02000503020000020003" pitchFamily="2" charset="0"/>
              </a:rPr>
              <a:t>Michele L. Mason-Coles, </a:t>
            </a:r>
            <a:r>
              <a:rPr lang="en-US" sz="3400" dirty="0" err="1">
                <a:latin typeface="Avenir Book" panose="02000503020000020003" pitchFamily="2" charset="0"/>
              </a:rPr>
              <a:t>Darnall</a:t>
            </a:r>
            <a:r>
              <a:rPr lang="en-US" sz="3400" dirty="0">
                <a:latin typeface="Avenir Book" panose="02000503020000020003" pitchFamily="2" charset="0"/>
              </a:rPr>
              <a:t> Medical Library, Walter Reed National Military Medical Center, Bethesda, MD</a:t>
            </a:r>
          </a:p>
          <a:p>
            <a:r>
              <a:rPr lang="en-US" sz="3400" b="1" dirty="0">
                <a:latin typeface="Avenir Book" panose="02000503020000020003" pitchFamily="2" charset="0"/>
              </a:rPr>
              <a:t>Caitlin Meyer</a:t>
            </a:r>
            <a:r>
              <a:rPr lang="en-US" sz="3400" dirty="0">
                <a:latin typeface="Avenir Book" panose="02000503020000020003" pitchFamily="2" charset="0"/>
              </a:rPr>
              <a:t>, Cushing Whitney Medical Library, Yale University, New Haven, CT</a:t>
            </a:r>
          </a:p>
          <a:p>
            <a:r>
              <a:rPr lang="en-US" sz="3400" b="1" dirty="0">
                <a:latin typeface="Avenir Book" panose="02000503020000020003" pitchFamily="2" charset="0"/>
              </a:rPr>
              <a:t>Rebecca Anne Morin</a:t>
            </a:r>
            <a:r>
              <a:rPr lang="en-US" sz="3400" dirty="0">
                <a:latin typeface="Avenir Book" panose="02000503020000020003" pitchFamily="2" charset="0"/>
              </a:rPr>
              <a:t>, Hirsh Health Sciences Library, Tufts University, Boston, MA</a:t>
            </a:r>
          </a:p>
          <a:p>
            <a:r>
              <a:rPr lang="en-US" sz="3400" b="1" dirty="0">
                <a:latin typeface="Avenir Book" panose="02000503020000020003" pitchFamily="2" charset="0"/>
              </a:rPr>
              <a:t>Annie Nickum</a:t>
            </a:r>
            <a:r>
              <a:rPr lang="en-US" sz="3400" dirty="0">
                <a:latin typeface="Avenir Book" panose="02000503020000020003" pitchFamily="2" charset="0"/>
              </a:rPr>
              <a:t>, AHIP, Library of the Health Sciences, University of Illinois–Chicago</a:t>
            </a:r>
          </a:p>
          <a:p>
            <a:pPr marL="0" indent="0">
              <a:buNone/>
            </a:pPr>
            <a:endParaRPr lang="en-US" sz="2600" dirty="0">
              <a:latin typeface="Avenir Book" panose="02000503020000020003" pitchFamily="2" charset="0"/>
            </a:endParaRPr>
          </a:p>
          <a:p>
            <a:endParaRPr lang="en-US" dirty="0"/>
          </a:p>
        </p:txBody>
      </p:sp>
      <p:sp>
        <p:nvSpPr>
          <p:cNvPr id="4" name="Content Placeholder 3">
            <a:extLst>
              <a:ext uri="{FF2B5EF4-FFF2-40B4-BE49-F238E27FC236}">
                <a16:creationId xmlns:a16="http://schemas.microsoft.com/office/drawing/2014/main" id="{498838C3-E79E-194F-BA93-6C324C1B963F}"/>
              </a:ext>
            </a:extLst>
          </p:cNvPr>
          <p:cNvSpPr>
            <a:spLocks noGrp="1"/>
          </p:cNvSpPr>
          <p:nvPr>
            <p:ph sz="half" idx="2"/>
          </p:nvPr>
        </p:nvSpPr>
        <p:spPr>
          <a:xfrm>
            <a:off x="6705601" y="1371601"/>
            <a:ext cx="5181600" cy="5121275"/>
          </a:xfrm>
        </p:spPr>
        <p:txBody>
          <a:bodyPr>
            <a:normAutofit fontScale="47500" lnSpcReduction="20000"/>
          </a:bodyPr>
          <a:lstStyle/>
          <a:p>
            <a:r>
              <a:rPr lang="en-US" sz="3400" b="1" dirty="0">
                <a:latin typeface="Avenir Book" panose="02000503020000020003" pitchFamily="2" charset="0"/>
              </a:rPr>
              <a:t>Christi Piper</a:t>
            </a:r>
            <a:r>
              <a:rPr lang="en-US" sz="3400" dirty="0">
                <a:latin typeface="Avenir Book" panose="02000503020000020003" pitchFamily="2" charset="0"/>
              </a:rPr>
              <a:t>, Strauss Health Sciences Library, University of Colorado Anschutz Medical Campus–Aurora</a:t>
            </a:r>
          </a:p>
          <a:p>
            <a:r>
              <a:rPr lang="en-US" sz="3400" b="1" dirty="0">
                <a:latin typeface="Avenir Book" panose="02000503020000020003" pitchFamily="2" charset="0"/>
              </a:rPr>
              <a:t>Stacy </a:t>
            </a:r>
            <a:r>
              <a:rPr lang="en-US" sz="3400" b="1" dirty="0" err="1">
                <a:latin typeface="Avenir Book" panose="02000503020000020003" pitchFamily="2" charset="0"/>
              </a:rPr>
              <a:t>Posillico</a:t>
            </a:r>
            <a:r>
              <a:rPr lang="en-US" sz="3400" dirty="0">
                <a:latin typeface="Avenir Book" panose="02000503020000020003" pitchFamily="2" charset="0"/>
              </a:rPr>
              <a:t>, Eastern Region Hospitals Libraries, Northwell Health, Hempstead, NY</a:t>
            </a:r>
          </a:p>
          <a:p>
            <a:r>
              <a:rPr lang="en-US" sz="3400" b="1" dirty="0" err="1">
                <a:latin typeface="Avenir Book" panose="02000503020000020003" pitchFamily="2" charset="0"/>
              </a:rPr>
              <a:t>Kearin</a:t>
            </a:r>
            <a:r>
              <a:rPr lang="en-US" sz="3400" b="1" dirty="0">
                <a:latin typeface="Avenir Book" panose="02000503020000020003" pitchFamily="2" charset="0"/>
              </a:rPr>
              <a:t> Reid</a:t>
            </a:r>
            <a:r>
              <a:rPr lang="en-US" sz="3400" dirty="0">
                <a:latin typeface="Avenir Book" panose="02000503020000020003" pitchFamily="2" charset="0"/>
              </a:rPr>
              <a:t>, AHIP, Library, College of American Pathologists, Northfield, IL</a:t>
            </a:r>
          </a:p>
          <a:p>
            <a:r>
              <a:rPr lang="en-US" sz="3400" dirty="0">
                <a:latin typeface="Avenir Book" panose="02000503020000020003" pitchFamily="2" charset="0"/>
              </a:rPr>
              <a:t>Mary Roby, </a:t>
            </a:r>
            <a:r>
              <a:rPr lang="en-US" sz="3400" dirty="0" err="1">
                <a:latin typeface="Avenir Book" panose="02000503020000020003" pitchFamily="2" charset="0"/>
              </a:rPr>
              <a:t>Laupus</a:t>
            </a:r>
            <a:r>
              <a:rPr lang="en-US" sz="3400" dirty="0">
                <a:latin typeface="Avenir Book" panose="02000503020000020003" pitchFamily="2" charset="0"/>
              </a:rPr>
              <a:t> Health Sciences Library, East Carolina University, Greenville, NC</a:t>
            </a:r>
          </a:p>
          <a:p>
            <a:r>
              <a:rPr lang="en-US" sz="3300" b="1" dirty="0">
                <a:latin typeface="Avenir Book" panose="02000503020000020003" pitchFamily="2" charset="0"/>
              </a:rPr>
              <a:t>Margarita Carrillo </a:t>
            </a:r>
            <a:r>
              <a:rPr lang="en-US" sz="3300" b="1" dirty="0" err="1">
                <a:latin typeface="Avenir Book" panose="02000503020000020003" pitchFamily="2" charset="0"/>
              </a:rPr>
              <a:t>Shawcross</a:t>
            </a:r>
            <a:r>
              <a:rPr lang="en-US" sz="3300" dirty="0">
                <a:latin typeface="Avenir Book" panose="02000503020000020003" pitchFamily="2" charset="0"/>
              </a:rPr>
              <a:t>, James A. Michener Library, University of Northern Colorado–Greeley</a:t>
            </a:r>
          </a:p>
          <a:p>
            <a:r>
              <a:rPr lang="en-US" sz="3300" b="1" dirty="0">
                <a:latin typeface="Avenir Book" panose="02000503020000020003" pitchFamily="2" charset="0"/>
              </a:rPr>
              <a:t>Melanie E. </a:t>
            </a:r>
            <a:r>
              <a:rPr lang="en-US" sz="3300" b="1" dirty="0" err="1">
                <a:latin typeface="Avenir Book" panose="02000503020000020003" pitchFamily="2" charset="0"/>
              </a:rPr>
              <a:t>Sorsby</a:t>
            </a:r>
            <a:r>
              <a:rPr lang="en-US" sz="3300" dirty="0">
                <a:latin typeface="Avenir Book" panose="02000503020000020003" pitchFamily="2" charset="0"/>
              </a:rPr>
              <a:t>, Medical Library, Covenant Health System and School of Nursing, Lubbock, TX</a:t>
            </a:r>
          </a:p>
          <a:p>
            <a:r>
              <a:rPr lang="en-US" sz="2900" dirty="0">
                <a:latin typeface="Avenir Book" panose="02000503020000020003" pitchFamily="2" charset="0"/>
              </a:rPr>
              <a:t>Sam Watson, National Network of Libraries of Medicine, Greater Midwest Region, Hardin Library, University of Iowa–Iowa City.</a:t>
            </a:r>
          </a:p>
          <a:p>
            <a:r>
              <a:rPr lang="en-US" sz="2900" dirty="0" err="1">
                <a:latin typeface="Avenir Book" panose="02000503020000020003" pitchFamily="2" charset="0"/>
              </a:rPr>
              <a:t>Aidy</a:t>
            </a:r>
            <a:r>
              <a:rPr lang="en-US" sz="2900" dirty="0">
                <a:latin typeface="Avenir Book" panose="02000503020000020003" pitchFamily="2" charset="0"/>
              </a:rPr>
              <a:t> Weeks, AHIP, Health Sciences Library, University of Nevada–Las Vegas</a:t>
            </a:r>
          </a:p>
          <a:p>
            <a:r>
              <a:rPr lang="en-US" sz="2900" dirty="0">
                <a:latin typeface="Avenir Book" panose="02000503020000020003" pitchFamily="2" charset="0"/>
              </a:rPr>
              <a:t>Kristin Whitman, Health Sciences Library-Meridian, Idaho State University–Pocatello</a:t>
            </a:r>
          </a:p>
          <a:p>
            <a:r>
              <a:rPr lang="en-US" sz="3300" b="1" dirty="0">
                <a:latin typeface="Avenir Book" panose="02000503020000020003" pitchFamily="2" charset="0"/>
              </a:rPr>
              <a:t>Stacy Winchester</a:t>
            </a:r>
            <a:r>
              <a:rPr lang="en-US" sz="3300" dirty="0">
                <a:latin typeface="Avenir Book" panose="02000503020000020003" pitchFamily="2" charset="0"/>
              </a:rPr>
              <a:t>, Thomas Cooper Library, University of South Carolina–Columbia</a:t>
            </a:r>
          </a:p>
          <a:p>
            <a:endParaRPr lang="en-US" dirty="0"/>
          </a:p>
        </p:txBody>
      </p:sp>
    </p:spTree>
    <p:extLst>
      <p:ext uri="{BB962C8B-B14F-4D97-AF65-F5344CB8AC3E}">
        <p14:creationId xmlns:p14="http://schemas.microsoft.com/office/powerpoint/2010/main" val="3318962223"/>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spd="slow"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CF18255-92F1-BF4E-A5AB-C0FF46294C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4294414" y="1902360"/>
            <a:ext cx="4457700" cy="814039"/>
          </a:xfrm>
        </p:spPr>
        <p:txBody>
          <a:bodyPr>
            <a:normAutofit/>
          </a:bodyPr>
          <a:lstStyle/>
          <a:p>
            <a:pPr algn="l"/>
            <a:endParaRPr lang="en-US" sz="4000" dirty="0"/>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4669971" y="2075032"/>
            <a:ext cx="3004458" cy="2066571"/>
          </a:xfrm>
        </p:spPr>
        <p:txBody>
          <a:bodyPr>
            <a:normAutofit/>
          </a:bodyPr>
          <a:lstStyle/>
          <a:p>
            <a:pPr algn="l"/>
            <a:endParaRPr lang="en-US" sz="2000" dirty="0"/>
          </a:p>
        </p:txBody>
      </p:sp>
      <p:pic>
        <p:nvPicPr>
          <p:cNvPr id="5" name="Picture 4" descr="A group of people posing for a photo&#10;&#10;Description automatically generated">
            <a:extLst>
              <a:ext uri="{FF2B5EF4-FFF2-40B4-BE49-F238E27FC236}">
                <a16:creationId xmlns:a16="http://schemas.microsoft.com/office/drawing/2014/main" id="{F4A519D6-2B6F-614C-8EC6-C4F0CEC65BDD}"/>
              </a:ext>
            </a:extLst>
          </p:cNvPr>
          <p:cNvPicPr>
            <a:picLocks noChangeAspect="1"/>
          </p:cNvPicPr>
          <p:nvPr/>
        </p:nvPicPr>
        <p:blipFill>
          <a:blip r:embed="rId4"/>
          <a:stretch>
            <a:fillRect/>
          </a:stretch>
        </p:blipFill>
        <p:spPr>
          <a:xfrm rot="215941">
            <a:off x="2508914" y="439060"/>
            <a:ext cx="8236946" cy="5276793"/>
          </a:xfrm>
          <a:prstGeom prst="rect">
            <a:avLst/>
          </a:prstGeom>
        </p:spPr>
      </p:pic>
      <p:sp>
        <p:nvSpPr>
          <p:cNvPr id="4" name="Rectangle 3">
            <a:extLst>
              <a:ext uri="{FF2B5EF4-FFF2-40B4-BE49-F238E27FC236}">
                <a16:creationId xmlns:a16="http://schemas.microsoft.com/office/drawing/2014/main" id="{6A7E92DF-35D1-D94A-87DC-DD156C02DDDF}"/>
              </a:ext>
            </a:extLst>
          </p:cNvPr>
          <p:cNvSpPr/>
          <p:nvPr/>
        </p:nvSpPr>
        <p:spPr>
          <a:xfrm>
            <a:off x="1335625" y="6180320"/>
            <a:ext cx="5187639" cy="461665"/>
          </a:xfrm>
          <a:prstGeom prst="rect">
            <a:avLst/>
          </a:prstGeom>
        </p:spPr>
        <p:txBody>
          <a:bodyPr wrap="none">
            <a:spAutoFit/>
          </a:bodyPr>
          <a:lstStyle/>
          <a:p>
            <a:pPr algn="r"/>
            <a:r>
              <a:rPr lang="en-US" sz="2400" b="1" dirty="0">
                <a:solidFill>
                  <a:schemeClr val="accent1">
                    <a:lumMod val="75000"/>
                  </a:schemeClr>
                </a:solidFill>
                <a:latin typeface="Segoe Script" panose="020B0804020000000003" pitchFamily="34" charset="0"/>
              </a:rPr>
              <a:t>Thank You 2020 RTI Fellows!</a:t>
            </a:r>
          </a:p>
        </p:txBody>
      </p:sp>
    </p:spTree>
    <p:extLst>
      <p:ext uri="{BB962C8B-B14F-4D97-AF65-F5344CB8AC3E}">
        <p14:creationId xmlns:p14="http://schemas.microsoft.com/office/powerpoint/2010/main" val="4188922430"/>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spd="slow"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CF18255-92F1-BF4E-A5AB-C0FF46294C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1464556" y="190594"/>
            <a:ext cx="4767943" cy="814039"/>
          </a:xfrm>
        </p:spPr>
        <p:txBody>
          <a:bodyPr>
            <a:normAutofit/>
          </a:bodyPr>
          <a:lstStyle/>
          <a:p>
            <a:pPr algn="l"/>
            <a:r>
              <a:rPr lang="en-US" sz="4000" b="1" dirty="0">
                <a:solidFill>
                  <a:schemeClr val="accent1">
                    <a:lumMod val="50000"/>
                  </a:schemeClr>
                </a:solidFill>
                <a:latin typeface="Avenir Book" panose="02000503020000020003" pitchFamily="2" charset="0"/>
              </a:rPr>
              <a:t>Today’s Agenda</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857250" y="1004634"/>
            <a:ext cx="10872789" cy="5586663"/>
          </a:xfrm>
        </p:spPr>
        <p:txBody>
          <a:bodyPr>
            <a:normAutofit fontScale="40000" lnSpcReduction="20000"/>
          </a:bodyPr>
          <a:lstStyle/>
          <a:p>
            <a:pPr algn="l"/>
            <a:endParaRPr lang="en-US" sz="3100" dirty="0"/>
          </a:p>
          <a:p>
            <a:pPr marL="800110" lvl="1" indent="-342905" algn="l">
              <a:buClr>
                <a:srgbClr val="1A71A6"/>
              </a:buClr>
              <a:buFont typeface="Arial" panose="020B0604020202020204" pitchFamily="34" charset="0"/>
              <a:buChar char="•"/>
            </a:pPr>
            <a:r>
              <a:rPr lang="en-US" sz="5000" b="1" dirty="0">
                <a:latin typeface="Avenir Book" panose="02000503020000020003" pitchFamily="2" charset="0"/>
              </a:rPr>
              <a:t>RTI Overview, Sponsors &amp; Fellow Presenters</a:t>
            </a:r>
          </a:p>
          <a:p>
            <a:pPr marL="800110" lvl="1" indent="-342905" algn="l">
              <a:buClr>
                <a:srgbClr val="1A71A6"/>
              </a:buClr>
              <a:buFont typeface="Arial" panose="020B0604020202020204" pitchFamily="34" charset="0"/>
              <a:buChar char="•"/>
            </a:pPr>
            <a:endParaRPr lang="en-US" sz="5000" b="1" dirty="0">
              <a:latin typeface="Avenir Book" panose="02000503020000020003" pitchFamily="2" charset="0"/>
            </a:endParaRPr>
          </a:p>
          <a:p>
            <a:pPr marL="800110" lvl="1" indent="-342905" algn="l">
              <a:buClr>
                <a:srgbClr val="1A71A6"/>
              </a:buClr>
              <a:buFont typeface="Arial" panose="020B0604020202020204" pitchFamily="34" charset="0"/>
              <a:buChar char="•"/>
            </a:pPr>
            <a:r>
              <a:rPr lang="en-US" sz="5000" b="1" dirty="0">
                <a:latin typeface="Avenir Book" panose="02000503020000020003" pitchFamily="2" charset="0"/>
              </a:rPr>
              <a:t>(12:10-12:40) Ignite Session 1 </a:t>
            </a:r>
            <a:r>
              <a:rPr lang="en-US" sz="5000" dirty="0">
                <a:latin typeface="Avenir Book" panose="02000503020000020003" pitchFamily="2" charset="0"/>
              </a:rPr>
              <a:t>(Out of Gate) - Searching literature + Developing Instrument + IRB</a:t>
            </a:r>
          </a:p>
          <a:p>
            <a:pPr marL="1257316" lvl="2" indent="-342905" algn="l">
              <a:buClr>
                <a:srgbClr val="1A71A6"/>
              </a:buClr>
              <a:buFont typeface="Arial" panose="020B0604020202020204" pitchFamily="34" charset="0"/>
              <a:buChar char="•"/>
            </a:pPr>
            <a:r>
              <a:rPr lang="en-US" sz="5000" dirty="0">
                <a:latin typeface="Avenir Book" panose="02000503020000020003" pitchFamily="2" charset="0"/>
              </a:rPr>
              <a:t>Presentations</a:t>
            </a:r>
          </a:p>
          <a:p>
            <a:pPr marL="1257316" lvl="2" indent="-342905" algn="l">
              <a:buClr>
                <a:srgbClr val="1A71A6"/>
              </a:buClr>
              <a:buFont typeface="Arial" panose="020B0604020202020204" pitchFamily="34" charset="0"/>
              <a:buChar char="•"/>
            </a:pPr>
            <a:r>
              <a:rPr lang="en-US" sz="5000" dirty="0">
                <a:latin typeface="Avenir Book" panose="02000503020000020003" pitchFamily="2" charset="0"/>
              </a:rPr>
              <a:t>Panel Discussion</a:t>
            </a:r>
          </a:p>
          <a:p>
            <a:pPr marL="800110" lvl="1" indent="-342905" algn="l">
              <a:buClr>
                <a:srgbClr val="1A71A6"/>
              </a:buClr>
              <a:buFont typeface="Arial" panose="020B0604020202020204" pitchFamily="34" charset="0"/>
              <a:buChar char="•"/>
            </a:pPr>
            <a:endParaRPr lang="en-US" sz="5000" b="1" dirty="0">
              <a:latin typeface="Avenir Book" panose="02000503020000020003" pitchFamily="2" charset="0"/>
            </a:endParaRPr>
          </a:p>
          <a:p>
            <a:pPr marL="800110" lvl="1" indent="-342905" algn="l">
              <a:buClr>
                <a:srgbClr val="1A71A6"/>
              </a:buClr>
              <a:buFont typeface="Arial" panose="020B0604020202020204" pitchFamily="34" charset="0"/>
              <a:buChar char="•"/>
            </a:pPr>
            <a:r>
              <a:rPr lang="en-US" sz="5000" b="1" dirty="0">
                <a:latin typeface="Avenir Book" panose="02000503020000020003" pitchFamily="2" charset="0"/>
              </a:rPr>
              <a:t>(12:40-1:10) Ignite Session 2 </a:t>
            </a:r>
            <a:r>
              <a:rPr lang="en-US" sz="5000" dirty="0">
                <a:latin typeface="Avenir Book" panose="02000503020000020003" pitchFamily="2" charset="0"/>
              </a:rPr>
              <a:t>(Rounding the Corner) - Collecting Data</a:t>
            </a:r>
          </a:p>
          <a:p>
            <a:pPr marL="1257316" lvl="2" indent="-342905" algn="l">
              <a:buClr>
                <a:srgbClr val="1A71A6"/>
              </a:buClr>
              <a:buFont typeface="Arial" panose="020B0604020202020204" pitchFamily="34" charset="0"/>
              <a:buChar char="•"/>
            </a:pPr>
            <a:r>
              <a:rPr lang="en-US" sz="5000" dirty="0">
                <a:latin typeface="Avenir Book" panose="02000503020000020003" pitchFamily="2" charset="0"/>
              </a:rPr>
              <a:t>Presentations</a:t>
            </a:r>
          </a:p>
          <a:p>
            <a:pPr marL="1257316" lvl="2" indent="-342905" algn="l">
              <a:buClr>
                <a:srgbClr val="1A71A6"/>
              </a:buClr>
              <a:buFont typeface="Arial" panose="020B0604020202020204" pitchFamily="34" charset="0"/>
              <a:buChar char="•"/>
            </a:pPr>
            <a:r>
              <a:rPr lang="en-US" sz="5000" dirty="0">
                <a:latin typeface="Avenir Book" panose="02000503020000020003" pitchFamily="2" charset="0"/>
              </a:rPr>
              <a:t>Panel Discussion</a:t>
            </a:r>
          </a:p>
          <a:p>
            <a:pPr marL="800110" lvl="1" indent="-342905" algn="l">
              <a:buClr>
                <a:srgbClr val="1A71A6"/>
              </a:buClr>
              <a:buFont typeface="Arial" panose="020B0604020202020204" pitchFamily="34" charset="0"/>
              <a:buChar char="•"/>
            </a:pPr>
            <a:endParaRPr lang="en-US" sz="5000" b="1" dirty="0">
              <a:latin typeface="Avenir Book" panose="02000503020000020003" pitchFamily="2" charset="0"/>
            </a:endParaRPr>
          </a:p>
          <a:p>
            <a:pPr marL="800110" lvl="1" indent="-342905" algn="l">
              <a:buClr>
                <a:srgbClr val="1A71A6"/>
              </a:buClr>
              <a:buFont typeface="Arial" panose="020B0604020202020204" pitchFamily="34" charset="0"/>
              <a:buChar char="•"/>
            </a:pPr>
            <a:r>
              <a:rPr lang="en-US" sz="5000" b="1" dirty="0">
                <a:latin typeface="Avenir Book" panose="02000503020000020003" pitchFamily="2" charset="0"/>
              </a:rPr>
              <a:t>(1:10-1:50) Ignite Session 3 </a:t>
            </a:r>
            <a:r>
              <a:rPr lang="en-US" sz="5000" dirty="0">
                <a:latin typeface="Avenir Book" panose="02000503020000020003" pitchFamily="2" charset="0"/>
              </a:rPr>
              <a:t>(Crossing the Finish Line) -  Analyzing Data + Writing for Publication</a:t>
            </a:r>
          </a:p>
          <a:p>
            <a:pPr marL="1257316" lvl="2" indent="-342905" algn="l">
              <a:buClr>
                <a:srgbClr val="1A71A6"/>
              </a:buClr>
              <a:buFont typeface="Arial" panose="020B0604020202020204" pitchFamily="34" charset="0"/>
              <a:buChar char="•"/>
            </a:pPr>
            <a:r>
              <a:rPr lang="en-US" sz="5000" dirty="0">
                <a:latin typeface="Avenir Book" panose="02000503020000020003" pitchFamily="2" charset="0"/>
              </a:rPr>
              <a:t>Presentations</a:t>
            </a:r>
          </a:p>
          <a:p>
            <a:pPr marL="1257316" lvl="2" indent="-342905" algn="l">
              <a:buClr>
                <a:srgbClr val="1A71A6"/>
              </a:buClr>
              <a:buFont typeface="Arial" panose="020B0604020202020204" pitchFamily="34" charset="0"/>
              <a:buChar char="•"/>
            </a:pPr>
            <a:r>
              <a:rPr lang="en-US" sz="5000" dirty="0">
                <a:latin typeface="Avenir Book" panose="02000503020000020003" pitchFamily="2" charset="0"/>
              </a:rPr>
              <a:t>Panel Discussion</a:t>
            </a:r>
          </a:p>
          <a:p>
            <a:pPr lvl="1" algn="l">
              <a:buClr>
                <a:srgbClr val="1A71A6"/>
              </a:buClr>
            </a:pPr>
            <a:endParaRPr lang="en-US" sz="5000" b="1" dirty="0">
              <a:latin typeface="Avenir Book" panose="02000503020000020003" pitchFamily="2" charset="0"/>
            </a:endParaRPr>
          </a:p>
          <a:p>
            <a:pPr marL="800110" lvl="1" indent="-342905" algn="l">
              <a:buClr>
                <a:srgbClr val="1A71A6"/>
              </a:buClr>
              <a:buFont typeface="Arial" panose="020B0604020202020204" pitchFamily="34" charset="0"/>
              <a:buChar char="•"/>
            </a:pPr>
            <a:r>
              <a:rPr lang="en-US" sz="5000" b="1" dirty="0">
                <a:latin typeface="Avenir Book" panose="02000503020000020003" pitchFamily="2" charset="0"/>
              </a:rPr>
              <a:t>Questions from audience </a:t>
            </a:r>
          </a:p>
          <a:p>
            <a:pPr marL="800110" lvl="1" indent="-342905" algn="l">
              <a:buClr>
                <a:srgbClr val="1A71A6"/>
              </a:buClr>
              <a:buFont typeface="Arial" panose="020B0604020202020204" pitchFamily="34" charset="0"/>
              <a:buChar char="•"/>
            </a:pPr>
            <a:endParaRPr lang="en-US" sz="5000" b="1" dirty="0">
              <a:latin typeface="Avenir Book" panose="02000503020000020003" pitchFamily="2" charset="0"/>
            </a:endParaRPr>
          </a:p>
          <a:p>
            <a:pPr marL="800110" lvl="1" indent="-342905" algn="l">
              <a:buClr>
                <a:srgbClr val="1A71A6"/>
              </a:buClr>
              <a:buFont typeface="Arial" panose="020B0604020202020204" pitchFamily="34" charset="0"/>
              <a:buChar char="•"/>
            </a:pPr>
            <a:r>
              <a:rPr lang="en-US" sz="5000" b="1" dirty="0">
                <a:latin typeface="Avenir Book" panose="02000503020000020003" pitchFamily="2" charset="0"/>
              </a:rPr>
              <a:t>Adjourn (2:00 pm, Central Time)</a:t>
            </a:r>
          </a:p>
          <a:p>
            <a:pPr marL="342905" indent="-342905" algn="l">
              <a:buFont typeface="Arial" panose="020B0604020202020204" pitchFamily="34" charset="0"/>
              <a:buChar char="•"/>
            </a:pPr>
            <a:endParaRPr lang="en-US" sz="5000" dirty="0">
              <a:latin typeface="Avenir Book" panose="02000503020000020003" pitchFamily="2" charset="0"/>
            </a:endParaRPr>
          </a:p>
          <a:p>
            <a:endParaRPr lang="en-US" dirty="0"/>
          </a:p>
        </p:txBody>
      </p:sp>
    </p:spTree>
    <p:extLst>
      <p:ext uri="{BB962C8B-B14F-4D97-AF65-F5344CB8AC3E}">
        <p14:creationId xmlns:p14="http://schemas.microsoft.com/office/powerpoint/2010/main" val="2508660314"/>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xmlns:p14="http://schemas.microsoft.com/office/powerpoint/2010/main" spd="slow"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CF18255-92F1-BF4E-A5AB-C0FF46294C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152137" y="473529"/>
            <a:ext cx="9144000" cy="814039"/>
          </a:xfrm>
        </p:spPr>
        <p:txBody>
          <a:bodyPr>
            <a:normAutofit/>
          </a:bodyPr>
          <a:lstStyle/>
          <a:p>
            <a:pPr algn="l"/>
            <a:r>
              <a:rPr lang="en-US" sz="4000" b="1" dirty="0">
                <a:solidFill>
                  <a:schemeClr val="accent1">
                    <a:lumMod val="50000"/>
                  </a:schemeClr>
                </a:solidFill>
                <a:latin typeface="Avenir Book" panose="02000503020000020003" pitchFamily="2" charset="0"/>
              </a:rPr>
              <a:t>RTI Overview</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152137" y="1485244"/>
            <a:ext cx="9526618" cy="4680444"/>
          </a:xfrm>
        </p:spPr>
        <p:txBody>
          <a:bodyPr>
            <a:normAutofit fontScale="85000" lnSpcReduction="20000"/>
          </a:bodyPr>
          <a:lstStyle/>
          <a:p>
            <a:pPr marL="800110" lvl="1" indent="-342905" algn="l">
              <a:buClr>
                <a:srgbClr val="1A71A6"/>
              </a:buClr>
              <a:buFont typeface="Arial" panose="020B0604020202020204" pitchFamily="34" charset="0"/>
              <a:buChar char="•"/>
            </a:pPr>
            <a:endParaRPr lang="en-US" dirty="0"/>
          </a:p>
          <a:p>
            <a:pPr marL="457206" indent="-457206" algn="l">
              <a:lnSpc>
                <a:spcPct val="110000"/>
              </a:lnSpc>
              <a:buClr>
                <a:srgbClr val="1A71A6"/>
              </a:buClr>
              <a:buFont typeface="Arial" panose="020B0604020202020204" pitchFamily="34" charset="0"/>
              <a:buChar char="•"/>
            </a:pPr>
            <a:r>
              <a:rPr lang="en-US" sz="2800" dirty="0">
                <a:latin typeface="Avenir Book" panose="02000503020000020003" pitchFamily="2" charset="0"/>
              </a:rPr>
              <a:t>RTI Goals &amp; Learning Model</a:t>
            </a:r>
          </a:p>
          <a:p>
            <a:pPr marL="457206" indent="-457206" algn="l">
              <a:lnSpc>
                <a:spcPct val="110000"/>
              </a:lnSpc>
              <a:buClr>
                <a:srgbClr val="1A71A6"/>
              </a:buClr>
              <a:buFont typeface="Arial" panose="020B0604020202020204" pitchFamily="34" charset="0"/>
              <a:buChar char="•"/>
            </a:pPr>
            <a:r>
              <a:rPr lang="en-US" sz="2800" dirty="0">
                <a:latin typeface="Avenir Book" panose="02000503020000020003" pitchFamily="2" charset="0"/>
              </a:rPr>
              <a:t>Evidence shows RTI learning model is sound and effective </a:t>
            </a:r>
          </a:p>
          <a:p>
            <a:pPr marL="914411" lvl="1" indent="-457206" algn="l">
              <a:lnSpc>
                <a:spcPct val="110000"/>
              </a:lnSpc>
              <a:buClr>
                <a:srgbClr val="1A71A6"/>
              </a:buClr>
              <a:buFont typeface="Arial" panose="020B0604020202020204" pitchFamily="34" charset="0"/>
              <a:buChar char="•"/>
            </a:pPr>
            <a:r>
              <a:rPr lang="en-US" sz="2800" dirty="0">
                <a:latin typeface="Avenir Book" panose="02000503020000020003" pitchFamily="2" charset="0"/>
              </a:rPr>
              <a:t>RTI Assessment Findings:</a:t>
            </a:r>
          </a:p>
          <a:p>
            <a:pPr marL="1371617" lvl="2" indent="-457206" algn="l">
              <a:lnSpc>
                <a:spcPct val="110000"/>
              </a:lnSpc>
              <a:buClr>
                <a:srgbClr val="1A71A6"/>
              </a:buClr>
              <a:buFont typeface="Wingdings" pitchFamily="2" charset="2"/>
              <a:buChar char="Ø"/>
            </a:pPr>
            <a:r>
              <a:rPr lang="en-US" sz="2800" dirty="0">
                <a:latin typeface="Avenir Book" panose="02000503020000020003" pitchFamily="2" charset="0"/>
                <a:hlinkClick r:id="rId4"/>
              </a:rPr>
              <a:t>https://www.mlanet.org/p/cm/ld/fid=1634 </a:t>
            </a:r>
            <a:endParaRPr lang="en-US" sz="2800" dirty="0">
              <a:latin typeface="Avenir Book" panose="02000503020000020003" pitchFamily="2" charset="0"/>
            </a:endParaRPr>
          </a:p>
          <a:p>
            <a:pPr marL="914411" lvl="1" indent="-457206" algn="l">
              <a:lnSpc>
                <a:spcPct val="110000"/>
              </a:lnSpc>
              <a:buClr>
                <a:srgbClr val="1A71A6"/>
              </a:buClr>
              <a:buFont typeface="Arial" panose="020B0604020202020204" pitchFamily="34" charset="0"/>
              <a:buChar char="•"/>
            </a:pPr>
            <a:r>
              <a:rPr lang="en-US" sz="2800" dirty="0">
                <a:latin typeface="Avenir Book" panose="02000503020000020003" pitchFamily="2" charset="0"/>
              </a:rPr>
              <a:t>Research Works Completed by 2018 and 2019 RTI Fellows:</a:t>
            </a:r>
          </a:p>
          <a:p>
            <a:pPr marL="1371617" lvl="2" indent="-457206" algn="l">
              <a:lnSpc>
                <a:spcPct val="110000"/>
              </a:lnSpc>
              <a:buClr>
                <a:srgbClr val="1A71A6"/>
              </a:buClr>
              <a:buFont typeface="Wingdings" pitchFamily="2" charset="2"/>
              <a:buChar char="Ø"/>
            </a:pPr>
            <a:r>
              <a:rPr lang="en-US" sz="2600" dirty="0">
                <a:latin typeface="Avenir Book" panose="02000503020000020003" pitchFamily="2" charset="0"/>
                <a:hlinkClick r:id="rId4"/>
              </a:rPr>
              <a:t>https://www.mlanet.org/page/rti-fellows-scholarly-contributions </a:t>
            </a:r>
            <a:endParaRPr lang="en-US" sz="2600" dirty="0">
              <a:latin typeface="Avenir Book" panose="02000503020000020003" pitchFamily="2" charset="0"/>
            </a:endParaRPr>
          </a:p>
          <a:p>
            <a:pPr marL="914411" lvl="1" indent="-457206" algn="l">
              <a:lnSpc>
                <a:spcPct val="110000"/>
              </a:lnSpc>
              <a:buClr>
                <a:srgbClr val="1A71A6"/>
              </a:buClr>
              <a:buFont typeface="Arial" panose="020B0604020202020204" pitchFamily="34" charset="0"/>
              <a:buChar char="•"/>
            </a:pPr>
            <a:r>
              <a:rPr lang="en-US" sz="2800" dirty="0">
                <a:latin typeface="Avenir Book" panose="02000503020000020003" pitchFamily="2" charset="0"/>
              </a:rPr>
              <a:t>On Demand Paper at MLA ‘21T </a:t>
            </a:r>
            <a:r>
              <a:rPr lang="en-US" sz="2800" dirty="0" err="1">
                <a:latin typeface="Avenir Book" panose="02000503020000020003" pitchFamily="2" charset="0"/>
              </a:rPr>
              <a:t>vConference</a:t>
            </a:r>
            <a:r>
              <a:rPr lang="en-US" sz="2800" dirty="0">
                <a:latin typeface="Avenir Book" panose="02000503020000020003" pitchFamily="2" charset="0"/>
              </a:rPr>
              <a:t>:</a:t>
            </a:r>
          </a:p>
          <a:p>
            <a:pPr marL="1371617" lvl="2" indent="-457206" algn="l">
              <a:lnSpc>
                <a:spcPct val="110000"/>
              </a:lnSpc>
              <a:buClr>
                <a:srgbClr val="1A71A6"/>
              </a:buClr>
              <a:buFont typeface="Wingdings" pitchFamily="2" charset="2"/>
              <a:buChar char="Ø"/>
            </a:pPr>
            <a:r>
              <a:rPr lang="en-US" sz="2800" b="1" dirty="0">
                <a:latin typeface="Avenir Book" panose="02000503020000020003" pitchFamily="2" charset="0"/>
              </a:rPr>
              <a:t>Transforming Practice through an Innovative Training Model, </a:t>
            </a:r>
            <a:r>
              <a:rPr lang="en-US" sz="2800" dirty="0">
                <a:latin typeface="Avenir Book" panose="02000503020000020003" pitchFamily="2" charset="0"/>
              </a:rPr>
              <a:t>video chat session, Wed, May 26, 2:50pm (CT)</a:t>
            </a:r>
          </a:p>
          <a:p>
            <a:pPr marL="457206" indent="-457206" algn="l">
              <a:lnSpc>
                <a:spcPct val="110000"/>
              </a:lnSpc>
              <a:buClr>
                <a:srgbClr val="1A71A6"/>
              </a:buClr>
              <a:buFont typeface="Arial" panose="020B0604020202020204" pitchFamily="34" charset="0"/>
              <a:buChar char="•"/>
            </a:pPr>
            <a:r>
              <a:rPr lang="en-US" sz="2800" dirty="0">
                <a:latin typeface="Avenir Book" panose="02000503020000020003" pitchFamily="2" charset="0"/>
              </a:rPr>
              <a:t>RTI’s exciting future is quickly becoming a reality! </a:t>
            </a:r>
          </a:p>
          <a:p>
            <a:endParaRPr lang="en-US" dirty="0"/>
          </a:p>
        </p:txBody>
      </p:sp>
    </p:spTree>
    <p:extLst>
      <p:ext uri="{BB962C8B-B14F-4D97-AF65-F5344CB8AC3E}">
        <p14:creationId xmlns:p14="http://schemas.microsoft.com/office/powerpoint/2010/main" val="3467642760"/>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spd="slow"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CF18255-92F1-BF4E-A5AB-C0FF46294C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title"/>
          </p:nvPr>
        </p:nvSpPr>
        <p:spPr>
          <a:xfrm>
            <a:off x="838200" y="212271"/>
            <a:ext cx="5181600" cy="781845"/>
          </a:xfrm>
        </p:spPr>
        <p:txBody>
          <a:bodyPr>
            <a:normAutofit/>
          </a:bodyPr>
          <a:lstStyle/>
          <a:p>
            <a:pPr algn="l"/>
            <a:r>
              <a:rPr lang="en-US" sz="4000" b="1" dirty="0">
                <a:solidFill>
                  <a:srgbClr val="073C6E"/>
                </a:solidFill>
              </a:rPr>
              <a:t>Support from Sponsors</a:t>
            </a:r>
            <a:endParaRPr lang="en-US" sz="4000" dirty="0"/>
          </a:p>
        </p:txBody>
      </p:sp>
      <p:sp>
        <p:nvSpPr>
          <p:cNvPr id="3" name="Subtitle 2">
            <a:extLst>
              <a:ext uri="{FF2B5EF4-FFF2-40B4-BE49-F238E27FC236}">
                <a16:creationId xmlns:a16="http://schemas.microsoft.com/office/drawing/2014/main" id="{141FE1D9-F6C8-AE47-A2C7-A30FC32F860E}"/>
              </a:ext>
            </a:extLst>
          </p:cNvPr>
          <p:cNvSpPr>
            <a:spLocks noGrp="1"/>
          </p:cNvSpPr>
          <p:nvPr>
            <p:ph sz="half" idx="1"/>
          </p:nvPr>
        </p:nvSpPr>
        <p:spPr>
          <a:xfrm>
            <a:off x="838200" y="1027906"/>
            <a:ext cx="5497286" cy="5617823"/>
          </a:xfrm>
        </p:spPr>
        <p:txBody>
          <a:bodyPr>
            <a:normAutofit fontScale="25000" lnSpcReduction="20000"/>
          </a:bodyPr>
          <a:lstStyle/>
          <a:p>
            <a:pPr algn="l"/>
            <a:endParaRPr lang="en-US" sz="7200" b="1" dirty="0">
              <a:latin typeface="Avenir Book" panose="02000503020000020003" pitchFamily="2" charset="0"/>
            </a:endParaRPr>
          </a:p>
          <a:p>
            <a:pPr marL="0" indent="0">
              <a:buNone/>
            </a:pPr>
            <a:r>
              <a:rPr lang="en-US" sz="7200" b="1" dirty="0">
                <a:latin typeface="Avenir Book" panose="02000503020000020003" pitchFamily="2" charset="0"/>
              </a:rPr>
              <a:t>Support From Grant &amp; Academic Partners </a:t>
            </a:r>
          </a:p>
          <a:p>
            <a:pPr algn="l"/>
            <a:r>
              <a:rPr lang="en-US" sz="5600" b="1" dirty="0">
                <a:latin typeface="Avenir Book" panose="02000503020000020003" pitchFamily="2" charset="0"/>
              </a:rPr>
              <a:t>IMLS Grant </a:t>
            </a:r>
            <a:r>
              <a:rPr lang="en-US" sz="5600" dirty="0">
                <a:latin typeface="Avenir Book" panose="02000503020000020003" pitchFamily="2" charset="0"/>
              </a:rPr>
              <a:t>funds multiple scholarships for librarians (2018-2019, 2021-2022)</a:t>
            </a:r>
          </a:p>
          <a:p>
            <a:pPr algn="l"/>
            <a:r>
              <a:rPr lang="en-US" sz="5600" dirty="0">
                <a:latin typeface="Avenir Book" panose="02000503020000020003" pitchFamily="2" charset="0"/>
              </a:rPr>
              <a:t>Association of Academic Health Sciences Libraries </a:t>
            </a:r>
            <a:r>
              <a:rPr lang="en-US" sz="5600" b="1" dirty="0">
                <a:latin typeface="Avenir Book" panose="02000503020000020003" pitchFamily="2" charset="0"/>
              </a:rPr>
              <a:t>(AAHSL</a:t>
            </a:r>
            <a:r>
              <a:rPr lang="en-US" sz="5600" dirty="0">
                <a:latin typeface="Avenir Book" panose="02000503020000020003" pitchFamily="2" charset="0"/>
              </a:rPr>
              <a:t>) (2018 – 2022)</a:t>
            </a:r>
          </a:p>
          <a:p>
            <a:pPr algn="l"/>
            <a:r>
              <a:rPr lang="en-US" sz="5400" b="1" dirty="0">
                <a:latin typeface="Avenir Book" panose="02000503020000020003" pitchFamily="2" charset="0"/>
              </a:rPr>
              <a:t>University of Illinois at Chicago</a:t>
            </a:r>
            <a:r>
              <a:rPr lang="en-US" sz="5400" dirty="0">
                <a:latin typeface="Avenir Book" panose="02000503020000020003" pitchFamily="2" charset="0"/>
              </a:rPr>
              <a:t>, Library of the Health Sciences-Chicago (2018-2019)</a:t>
            </a:r>
          </a:p>
          <a:p>
            <a:pPr algn="l"/>
            <a:r>
              <a:rPr lang="en-US" sz="5600" b="1" dirty="0">
                <a:latin typeface="Avenir Book" panose="02000503020000020003" pitchFamily="2" charset="0"/>
              </a:rPr>
              <a:t>University of North Texas </a:t>
            </a:r>
            <a:r>
              <a:rPr lang="en-US" sz="5600" dirty="0">
                <a:latin typeface="Avenir Book" panose="02000503020000020003" pitchFamily="2" charset="0"/>
              </a:rPr>
              <a:t>(UNT) Master of Science in Information Science program (2021 - 2022)</a:t>
            </a:r>
          </a:p>
          <a:p>
            <a:pPr algn="l"/>
            <a:r>
              <a:rPr lang="en-US" sz="5600" b="1" dirty="0">
                <a:latin typeface="Avenir Book" panose="02000503020000020003" pitchFamily="2" charset="0"/>
              </a:rPr>
              <a:t>Emporia State University </a:t>
            </a:r>
            <a:r>
              <a:rPr lang="en-US" sz="5600" dirty="0">
                <a:latin typeface="Avenir Book" panose="02000503020000020003" pitchFamily="2" charset="0"/>
              </a:rPr>
              <a:t>(ESU), School of Library and Information Management program. (2021-2022)</a:t>
            </a:r>
            <a:endParaRPr lang="en-US" sz="6000" dirty="0">
              <a:latin typeface="Avenir Book" panose="02000503020000020003" pitchFamily="2" charset="0"/>
            </a:endParaRPr>
          </a:p>
          <a:p>
            <a:pPr algn="l"/>
            <a:endParaRPr lang="en-US" sz="8000" b="1" dirty="0">
              <a:latin typeface="Avenir Book" panose="02000503020000020003" pitchFamily="2" charset="0"/>
            </a:endParaRPr>
          </a:p>
          <a:p>
            <a:pPr marL="0" indent="0">
              <a:lnSpc>
                <a:spcPct val="120000"/>
              </a:lnSpc>
              <a:spcBef>
                <a:spcPts val="0"/>
              </a:spcBef>
              <a:buNone/>
            </a:pPr>
            <a:r>
              <a:rPr lang="en-US" sz="7200" b="1" dirty="0">
                <a:latin typeface="Avenir Book" panose="02000503020000020003" pitchFamily="2" charset="0"/>
              </a:rPr>
              <a:t>Support from MLA Communities </a:t>
            </a:r>
            <a:r>
              <a:rPr lang="en-US" sz="5600" dirty="0">
                <a:latin typeface="Avenir Book" panose="02000503020000020003" pitchFamily="2" charset="0"/>
              </a:rPr>
              <a:t>(recent 2021 sponsors)   </a:t>
            </a:r>
          </a:p>
          <a:p>
            <a:pPr algn="l"/>
            <a:r>
              <a:rPr lang="en-US" sz="5600" b="1" dirty="0">
                <a:latin typeface="Avenir Book" panose="02000503020000020003" pitchFamily="2" charset="0"/>
              </a:rPr>
              <a:t>MLA Fellows</a:t>
            </a:r>
          </a:p>
          <a:p>
            <a:pPr algn="l"/>
            <a:r>
              <a:rPr lang="en-US" sz="5600" b="1" dirty="0">
                <a:latin typeface="Avenir Book" panose="02000503020000020003" pitchFamily="2" charset="0"/>
              </a:rPr>
              <a:t>MLA Chapters</a:t>
            </a:r>
          </a:p>
          <a:p>
            <a:pPr lvl="1" algn="l"/>
            <a:r>
              <a:rPr lang="en-US" sz="5600" dirty="0">
                <a:latin typeface="Avenir Book" panose="02000503020000020003" pitchFamily="2" charset="0"/>
              </a:rPr>
              <a:t>NY/NJ Chapter</a:t>
            </a:r>
          </a:p>
          <a:p>
            <a:pPr lvl="1" algn="l"/>
            <a:r>
              <a:rPr lang="en-US" sz="5600" dirty="0">
                <a:latin typeface="Avenir Book" panose="02000503020000020003" pitchFamily="2" charset="0"/>
              </a:rPr>
              <a:t>South Central</a:t>
            </a:r>
          </a:p>
          <a:p>
            <a:pPr lvl="1" algn="l"/>
            <a:r>
              <a:rPr lang="en-US" sz="5600" dirty="0">
                <a:latin typeface="Avenir Book" panose="02000503020000020003" pitchFamily="2" charset="0"/>
              </a:rPr>
              <a:t>Midcontinental Chapter</a:t>
            </a:r>
          </a:p>
          <a:p>
            <a:pPr lvl="1" algn="l"/>
            <a:r>
              <a:rPr lang="en-US" sz="5600" dirty="0">
                <a:latin typeface="Avenir Book" panose="02000503020000020003" pitchFamily="2" charset="0"/>
              </a:rPr>
              <a:t>PNW</a:t>
            </a:r>
          </a:p>
          <a:p>
            <a:pPr lvl="1" algn="l"/>
            <a:r>
              <a:rPr lang="en-US" sz="5600" dirty="0" err="1">
                <a:latin typeface="Avenir Book" panose="02000503020000020003" pitchFamily="2" charset="0"/>
              </a:rPr>
              <a:t>Philadelpia</a:t>
            </a:r>
            <a:r>
              <a:rPr lang="en-US" sz="5600" dirty="0">
                <a:latin typeface="Avenir Book" panose="02000503020000020003" pitchFamily="2" charset="0"/>
              </a:rPr>
              <a:t> Chapter</a:t>
            </a:r>
          </a:p>
          <a:p>
            <a:endParaRPr lang="en-US" dirty="0"/>
          </a:p>
        </p:txBody>
      </p:sp>
      <p:sp>
        <p:nvSpPr>
          <p:cNvPr id="5" name="Content Placeholder 4">
            <a:extLst>
              <a:ext uri="{FF2B5EF4-FFF2-40B4-BE49-F238E27FC236}">
                <a16:creationId xmlns:a16="http://schemas.microsoft.com/office/drawing/2014/main" id="{9BDD5DBF-BDEE-174B-AC49-82023CFC4A1B}"/>
              </a:ext>
            </a:extLst>
          </p:cNvPr>
          <p:cNvSpPr>
            <a:spLocks noGrp="1"/>
          </p:cNvSpPr>
          <p:nvPr>
            <p:ph sz="half" idx="2"/>
          </p:nvPr>
        </p:nvSpPr>
        <p:spPr>
          <a:xfrm>
            <a:off x="7010400" y="456407"/>
            <a:ext cx="5181600" cy="6189323"/>
          </a:xfrm>
        </p:spPr>
        <p:txBody>
          <a:bodyPr>
            <a:normAutofit fontScale="25000" lnSpcReduction="20000"/>
          </a:bodyPr>
          <a:lstStyle/>
          <a:p>
            <a:pPr marL="0" indent="0">
              <a:buNone/>
            </a:pPr>
            <a:r>
              <a:rPr lang="en-US" sz="7200" b="1" dirty="0">
                <a:latin typeface="Avenir Book" panose="02000503020000020003" pitchFamily="2" charset="0"/>
              </a:rPr>
              <a:t>Scholarships</a:t>
            </a:r>
            <a:endParaRPr lang="en-US" sz="5600" b="1" dirty="0">
              <a:latin typeface="Avenir Book" panose="02000503020000020003" pitchFamily="2" charset="0"/>
            </a:endParaRPr>
          </a:p>
          <a:p>
            <a:pPr marL="0" indent="0">
              <a:buNone/>
            </a:pPr>
            <a:r>
              <a:rPr lang="en-US" sz="5600" b="1" dirty="0">
                <a:latin typeface="Avenir Book" panose="02000503020000020003" pitchFamily="2" charset="0"/>
              </a:rPr>
              <a:t>2018</a:t>
            </a:r>
          </a:p>
          <a:p>
            <a:pPr marL="285753" indent="-285753"/>
            <a:r>
              <a:rPr lang="en-US" sz="5600" dirty="0">
                <a:latin typeface="Avenir Book" panose="02000503020000020003" pitchFamily="2" charset="0"/>
              </a:rPr>
              <a:t>Donations: $9,660; 11 Sections &amp; 3 Chapters</a:t>
            </a:r>
          </a:p>
          <a:p>
            <a:pPr marL="285753" indent="-285753"/>
            <a:r>
              <a:rPr lang="en-US" sz="5600" dirty="0">
                <a:latin typeface="Avenir Book" panose="02000503020000020003" pitchFamily="2" charset="0"/>
              </a:rPr>
              <a:t>19 scholarships: 1 participant declined ($2130)</a:t>
            </a:r>
          </a:p>
          <a:p>
            <a:pPr marL="742960" lvl="1" indent="-285753"/>
            <a:r>
              <a:rPr lang="en-US" sz="5600" dirty="0">
                <a:latin typeface="Avenir Book" panose="02000503020000020003" pitchFamily="2" charset="0"/>
              </a:rPr>
              <a:t>4 full (IMLS &amp; AAHSL) </a:t>
            </a:r>
          </a:p>
          <a:p>
            <a:pPr marL="742960" lvl="1" indent="-285753"/>
            <a:r>
              <a:rPr lang="en-US" sz="5600" dirty="0">
                <a:latin typeface="Avenir Book" panose="02000503020000020003" pitchFamily="2" charset="0"/>
              </a:rPr>
              <a:t>14 partial (IMLS, Sect &amp; Chapter) </a:t>
            </a:r>
          </a:p>
          <a:p>
            <a:pPr marL="0" indent="0">
              <a:buNone/>
            </a:pPr>
            <a:r>
              <a:rPr lang="en-US" sz="5600" b="1" dirty="0">
                <a:latin typeface="Avenir Book" panose="02000503020000020003" pitchFamily="2" charset="0"/>
              </a:rPr>
              <a:t>2019</a:t>
            </a:r>
          </a:p>
          <a:p>
            <a:pPr marL="285753" indent="-285753"/>
            <a:r>
              <a:rPr lang="en-US" sz="5600" dirty="0">
                <a:latin typeface="Avenir Book" panose="02000503020000020003" pitchFamily="2" charset="0"/>
              </a:rPr>
              <a:t>Donations: $22,900; 12 Sections &amp; 6 Chapters</a:t>
            </a:r>
          </a:p>
          <a:p>
            <a:pPr marL="285753" indent="-285753"/>
            <a:r>
              <a:rPr lang="en-US" sz="5600" dirty="0">
                <a:latin typeface="Avenir Book" panose="02000503020000020003" pitchFamily="2" charset="0"/>
              </a:rPr>
              <a:t>19 scholarships; 1 participant declined  ($2300)</a:t>
            </a:r>
          </a:p>
          <a:p>
            <a:pPr marL="742960" lvl="1" indent="-285753"/>
            <a:r>
              <a:rPr lang="en-US" sz="5200" dirty="0">
                <a:latin typeface="Avenir Book" panose="02000503020000020003" pitchFamily="2" charset="0"/>
              </a:rPr>
              <a:t>4 full (IMLS &amp; AAHSL) </a:t>
            </a:r>
          </a:p>
          <a:p>
            <a:pPr marL="742960" lvl="1" indent="-285753"/>
            <a:r>
              <a:rPr lang="en-US" sz="5600" dirty="0">
                <a:latin typeface="Avenir Book" panose="02000503020000020003" pitchFamily="2" charset="0"/>
              </a:rPr>
              <a:t>6 full (Section &amp; Chapter) </a:t>
            </a:r>
          </a:p>
          <a:p>
            <a:pPr marL="742960" lvl="1" indent="-285753"/>
            <a:r>
              <a:rPr lang="en-US" sz="5600" dirty="0">
                <a:latin typeface="Avenir Book" panose="02000503020000020003" pitchFamily="2" charset="0"/>
              </a:rPr>
              <a:t>9 partial (IMLS, Section &amp; Chapter)</a:t>
            </a:r>
          </a:p>
          <a:p>
            <a:pPr marL="0" indent="0">
              <a:buNone/>
            </a:pPr>
            <a:r>
              <a:rPr lang="en-US" sz="6000" b="1" dirty="0">
                <a:latin typeface="Avenir Book" panose="02000503020000020003" pitchFamily="2" charset="0"/>
              </a:rPr>
              <a:t>2020</a:t>
            </a:r>
          </a:p>
          <a:p>
            <a:r>
              <a:rPr lang="en-US" sz="6000" dirty="0">
                <a:latin typeface="Avenir Book" panose="02000503020000020003" pitchFamily="2" charset="0"/>
              </a:rPr>
              <a:t>Donations: $6,100: 7 Chapters</a:t>
            </a:r>
          </a:p>
          <a:p>
            <a:r>
              <a:rPr lang="en-US" sz="6000" dirty="0">
                <a:latin typeface="Avenir Book" panose="02000503020000020003" pitchFamily="2" charset="0"/>
              </a:rPr>
              <a:t>17 scholarships; 3 non-members ($1525)</a:t>
            </a:r>
          </a:p>
          <a:p>
            <a:pPr lvl="1"/>
            <a:r>
              <a:rPr lang="en-US" sz="5600" dirty="0">
                <a:latin typeface="Avenir Book" panose="02000503020000020003" pitchFamily="2" charset="0"/>
              </a:rPr>
              <a:t>2 (AAHSL) </a:t>
            </a:r>
          </a:p>
          <a:p>
            <a:pPr lvl="1"/>
            <a:r>
              <a:rPr lang="en-US" sz="5600" dirty="0">
                <a:latin typeface="Avenir Book" panose="02000503020000020003" pitchFamily="2" charset="0"/>
              </a:rPr>
              <a:t>5 (Chapter)</a:t>
            </a:r>
          </a:p>
          <a:p>
            <a:pPr lvl="1"/>
            <a:r>
              <a:rPr lang="en-US" sz="5600" dirty="0">
                <a:latin typeface="Avenir Book" panose="02000503020000020003" pitchFamily="2" charset="0"/>
              </a:rPr>
              <a:t>10 (MLA operations &amp; individual donors)</a:t>
            </a:r>
            <a:endParaRPr lang="en-US" sz="5600" b="1" dirty="0">
              <a:latin typeface="Avenir Book" panose="02000503020000020003" pitchFamily="2" charset="0"/>
            </a:endParaRPr>
          </a:p>
          <a:p>
            <a:pPr marL="0" indent="0">
              <a:buNone/>
            </a:pPr>
            <a:r>
              <a:rPr lang="en-US" sz="5600" b="1" dirty="0">
                <a:latin typeface="Avenir Book" panose="02000503020000020003" pitchFamily="2" charset="0"/>
              </a:rPr>
              <a:t>2021</a:t>
            </a:r>
          </a:p>
          <a:p>
            <a:r>
              <a:rPr lang="en-US" sz="5600" dirty="0">
                <a:latin typeface="Avenir Book" panose="02000503020000020003" pitchFamily="2" charset="0"/>
              </a:rPr>
              <a:t>Donations: $13,545: MLA Fellows and 4 Chapters</a:t>
            </a:r>
          </a:p>
          <a:p>
            <a:r>
              <a:rPr lang="en-US" sz="5600" dirty="0">
                <a:latin typeface="Avenir Book" panose="02000503020000020003" pitchFamily="2" charset="0"/>
              </a:rPr>
              <a:t>26 scholarships; all participants funded ($750)</a:t>
            </a:r>
          </a:p>
          <a:p>
            <a:pPr lvl="1"/>
            <a:r>
              <a:rPr lang="en-US" sz="5200" dirty="0">
                <a:latin typeface="Avenir Book" panose="02000503020000020003" pitchFamily="2" charset="0"/>
              </a:rPr>
              <a:t>4 (AAHSL)</a:t>
            </a:r>
          </a:p>
          <a:p>
            <a:pPr lvl="1"/>
            <a:r>
              <a:rPr lang="en-US" sz="5200" dirty="0">
                <a:latin typeface="Avenir Book" panose="02000503020000020003" pitchFamily="2" charset="0"/>
              </a:rPr>
              <a:t>5 (MLA Fellows)</a:t>
            </a:r>
          </a:p>
          <a:p>
            <a:pPr lvl="1"/>
            <a:r>
              <a:rPr lang="en-US" sz="5200" dirty="0">
                <a:latin typeface="Avenir Book" panose="02000503020000020003" pitchFamily="2" charset="0"/>
              </a:rPr>
              <a:t>4 (Chapter)</a:t>
            </a:r>
          </a:p>
          <a:p>
            <a:pPr lvl="1"/>
            <a:r>
              <a:rPr lang="en-US" sz="5200" dirty="0">
                <a:latin typeface="Avenir Book" panose="02000503020000020003" pitchFamily="2" charset="0"/>
              </a:rPr>
              <a:t>13 (IMLS) </a:t>
            </a:r>
          </a:p>
          <a:p>
            <a:endParaRPr lang="en-US" dirty="0"/>
          </a:p>
        </p:txBody>
      </p:sp>
    </p:spTree>
    <p:extLst>
      <p:ext uri="{BB962C8B-B14F-4D97-AF65-F5344CB8AC3E}">
        <p14:creationId xmlns:p14="http://schemas.microsoft.com/office/powerpoint/2010/main" val="2371936983"/>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spd="slow"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CF18255-92F1-BF4E-A5AB-C0FF46294C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title"/>
          </p:nvPr>
        </p:nvSpPr>
        <p:spPr>
          <a:xfrm>
            <a:off x="1208314" y="358442"/>
            <a:ext cx="10515600" cy="687054"/>
          </a:xfrm>
        </p:spPr>
        <p:txBody>
          <a:bodyPr>
            <a:normAutofit/>
          </a:bodyPr>
          <a:lstStyle/>
          <a:p>
            <a:pPr algn="l"/>
            <a:r>
              <a:rPr lang="en-US" sz="4000" b="1" dirty="0">
                <a:solidFill>
                  <a:schemeClr val="accent1">
                    <a:lumMod val="50000"/>
                  </a:schemeClr>
                </a:solidFill>
                <a:latin typeface="Avenir Book" panose="02000503020000020003" pitchFamily="2" charset="0"/>
              </a:rPr>
              <a:t>RTI Program Staff, 2018-2022</a:t>
            </a:r>
          </a:p>
        </p:txBody>
      </p:sp>
      <p:sp>
        <p:nvSpPr>
          <p:cNvPr id="3" name="Subtitle 2">
            <a:extLst>
              <a:ext uri="{FF2B5EF4-FFF2-40B4-BE49-F238E27FC236}">
                <a16:creationId xmlns:a16="http://schemas.microsoft.com/office/drawing/2014/main" id="{141FE1D9-F6C8-AE47-A2C7-A30FC32F860E}"/>
              </a:ext>
            </a:extLst>
          </p:cNvPr>
          <p:cNvSpPr>
            <a:spLocks noGrp="1"/>
          </p:cNvSpPr>
          <p:nvPr>
            <p:ph sz="half" idx="1"/>
          </p:nvPr>
        </p:nvSpPr>
        <p:spPr>
          <a:xfrm>
            <a:off x="892628" y="1153907"/>
            <a:ext cx="5181600" cy="5307178"/>
          </a:xfrm>
        </p:spPr>
        <p:txBody>
          <a:bodyPr>
            <a:normAutofit fontScale="25000" lnSpcReduction="20000"/>
          </a:bodyPr>
          <a:lstStyle/>
          <a:p>
            <a:pPr marL="457206" lvl="1" indent="0">
              <a:buClr>
                <a:srgbClr val="27649D"/>
              </a:buClr>
              <a:buNone/>
            </a:pPr>
            <a:endParaRPr lang="en-US" sz="5600" b="1" dirty="0">
              <a:latin typeface="Avenir Book" panose="02000503020000020003" pitchFamily="2" charset="0"/>
            </a:endParaRPr>
          </a:p>
          <a:p>
            <a:pPr marL="457206" lvl="1" indent="0">
              <a:buClr>
                <a:srgbClr val="27649D"/>
              </a:buClr>
              <a:buNone/>
            </a:pPr>
            <a:r>
              <a:rPr lang="en-US" sz="5600" b="1" dirty="0">
                <a:latin typeface="Avenir Book" panose="02000503020000020003" pitchFamily="2" charset="0"/>
              </a:rPr>
              <a:t>Faculty</a:t>
            </a:r>
          </a:p>
          <a:p>
            <a:pPr lvl="1">
              <a:buClr>
                <a:srgbClr val="27649D"/>
              </a:buClr>
            </a:pPr>
            <a:r>
              <a:rPr lang="en-US" sz="4800" b="1" dirty="0">
                <a:latin typeface="Avenir Book" panose="02000503020000020003" pitchFamily="2" charset="0"/>
              </a:rPr>
              <a:t>Katheryn Akers</a:t>
            </a:r>
            <a:r>
              <a:rPr lang="en-US" sz="4800" dirty="0">
                <a:latin typeface="Avenir Book" panose="02000503020000020003" pitchFamily="2" charset="0"/>
              </a:rPr>
              <a:t>, Biomedical Research and Data Specialist, </a:t>
            </a:r>
            <a:r>
              <a:rPr lang="en-US" sz="4800" dirty="0" err="1">
                <a:latin typeface="Avenir Book" panose="02000503020000020003" pitchFamily="2" charset="0"/>
              </a:rPr>
              <a:t>Shiffman</a:t>
            </a:r>
            <a:r>
              <a:rPr lang="en-US" sz="4800" dirty="0">
                <a:latin typeface="Avenir Book" panose="02000503020000020003" pitchFamily="2" charset="0"/>
              </a:rPr>
              <a:t> Medical Library, Wayne State University, Detroit, MI (Instructor, 2020-2022) </a:t>
            </a:r>
          </a:p>
          <a:p>
            <a:pPr lvl="1">
              <a:buClr>
                <a:srgbClr val="27649D"/>
              </a:buClr>
            </a:pPr>
            <a:endParaRPr lang="en-US" sz="4800" dirty="0">
              <a:latin typeface="Avenir Book" panose="02000503020000020003" pitchFamily="2" charset="0"/>
            </a:endParaRPr>
          </a:p>
          <a:p>
            <a:pPr lvl="1">
              <a:buClr>
                <a:srgbClr val="27649D"/>
              </a:buClr>
            </a:pPr>
            <a:r>
              <a:rPr lang="en-US" sz="4800" b="1" dirty="0">
                <a:latin typeface="Avenir Book" panose="02000503020000020003" pitchFamily="2" charset="0"/>
              </a:rPr>
              <a:t>Sally Gore, </a:t>
            </a:r>
            <a:r>
              <a:rPr lang="en-US" sz="4800" dirty="0">
                <a:latin typeface="Avenir Book" panose="02000503020000020003" pitchFamily="2" charset="0"/>
              </a:rPr>
              <a:t>Manager of Research and Scholarly Communication Services, Lamar </a:t>
            </a:r>
            <a:r>
              <a:rPr lang="en-US" sz="4800" dirty="0" err="1">
                <a:latin typeface="Avenir Book" panose="02000503020000020003" pitchFamily="2" charset="0"/>
              </a:rPr>
              <a:t>Soutter</a:t>
            </a:r>
            <a:r>
              <a:rPr lang="en-US" sz="4800" dirty="0">
                <a:latin typeface="Avenir Book" panose="02000503020000020003" pitchFamily="2" charset="0"/>
              </a:rPr>
              <a:t> Library, University of Massachusetts Medical School –Worcester (Instructor, 2018-2019) </a:t>
            </a:r>
          </a:p>
          <a:p>
            <a:pPr lvl="1">
              <a:buClr>
                <a:srgbClr val="27649D"/>
              </a:buClr>
            </a:pPr>
            <a:endParaRPr lang="en-US" sz="4800" b="1" dirty="0">
              <a:latin typeface="Avenir Book" panose="02000503020000020003" pitchFamily="2" charset="0"/>
            </a:endParaRPr>
          </a:p>
          <a:p>
            <a:pPr lvl="1">
              <a:buClr>
                <a:srgbClr val="27649D"/>
              </a:buClr>
            </a:pPr>
            <a:r>
              <a:rPr lang="en-US" sz="4800" b="1" dirty="0">
                <a:latin typeface="Avenir Book" panose="02000503020000020003" pitchFamily="2" charset="0"/>
              </a:rPr>
              <a:t>Karen Gutzman</a:t>
            </a:r>
            <a:r>
              <a:rPr lang="en-US" sz="4800" dirty="0">
                <a:latin typeface="Avenir Book" panose="02000503020000020003" pitchFamily="2" charset="0"/>
              </a:rPr>
              <a:t>, </a:t>
            </a:r>
            <a:r>
              <a:rPr lang="en-US" altLang="en-US" sz="4800" dirty="0">
                <a:solidFill>
                  <a:srgbClr val="333333"/>
                </a:solidFill>
                <a:latin typeface="Avenir Book" panose="02000503020000020003" pitchFamily="2" charset="0"/>
              </a:rPr>
              <a:t>Head of Research Assessment and Communications, </a:t>
            </a:r>
            <a:r>
              <a:rPr lang="en-US" altLang="en-US" sz="4800" dirty="0" err="1">
                <a:solidFill>
                  <a:srgbClr val="333333"/>
                </a:solidFill>
                <a:latin typeface="Avenir Book" panose="02000503020000020003" pitchFamily="2" charset="0"/>
              </a:rPr>
              <a:t>Galter</a:t>
            </a:r>
            <a:r>
              <a:rPr lang="en-US" altLang="en-US" sz="4800" dirty="0">
                <a:solidFill>
                  <a:srgbClr val="333333"/>
                </a:solidFill>
                <a:latin typeface="Avenir Book" panose="02000503020000020003" pitchFamily="2" charset="0"/>
              </a:rPr>
              <a:t> Health Sciences Library &amp; Learning Center at Northwestern University (Instructor &amp; Social Media Coordinator, 2021-2022)</a:t>
            </a:r>
          </a:p>
          <a:p>
            <a:pPr lvl="1">
              <a:buClr>
                <a:srgbClr val="27649D"/>
              </a:buClr>
            </a:pPr>
            <a:endParaRPr lang="en-US" sz="4800" dirty="0">
              <a:latin typeface="Avenir Book" panose="02000503020000020003" pitchFamily="2" charset="0"/>
            </a:endParaRPr>
          </a:p>
          <a:p>
            <a:pPr lvl="1">
              <a:buClr>
                <a:srgbClr val="27649D"/>
              </a:buClr>
            </a:pPr>
            <a:r>
              <a:rPr lang="en-US" sz="4800" b="1" dirty="0">
                <a:latin typeface="Avenir Book" panose="02000503020000020003" pitchFamily="2" charset="0"/>
              </a:rPr>
              <a:t>Lorie </a:t>
            </a:r>
            <a:r>
              <a:rPr lang="en-US" sz="4800" b="1" dirty="0" err="1">
                <a:latin typeface="Avenir Book" panose="02000503020000020003" pitchFamily="2" charset="0"/>
              </a:rPr>
              <a:t>Kloda</a:t>
            </a:r>
            <a:r>
              <a:rPr lang="en-US" sz="4800" dirty="0">
                <a:latin typeface="Avenir Book" panose="02000503020000020003" pitchFamily="2" charset="0"/>
              </a:rPr>
              <a:t>, AHIP, Associate University Librarian, Concordia University, Montreal, QC, Canada (Co-Lead instructor, 2018-2020)</a:t>
            </a:r>
          </a:p>
          <a:p>
            <a:pPr lvl="1">
              <a:buClr>
                <a:srgbClr val="27649D"/>
              </a:buClr>
            </a:pPr>
            <a:endParaRPr lang="en-US" sz="4800" b="1" dirty="0">
              <a:latin typeface="Avenir Book" panose="02000503020000020003" pitchFamily="2" charset="0"/>
            </a:endParaRPr>
          </a:p>
          <a:p>
            <a:pPr lvl="1">
              <a:buClr>
                <a:srgbClr val="27649D"/>
              </a:buClr>
            </a:pPr>
            <a:r>
              <a:rPr lang="en-US" sz="4800" b="1" dirty="0">
                <a:latin typeface="Avenir Book" panose="02000503020000020003" pitchFamily="2" charset="0"/>
              </a:rPr>
              <a:t>Mark MacEachern</a:t>
            </a:r>
            <a:r>
              <a:rPr lang="en-US" sz="4800" dirty="0">
                <a:latin typeface="Avenir Book" panose="02000503020000020003" pitchFamily="2" charset="0"/>
              </a:rPr>
              <a:t>, Informationist, Taubman Health Sciences Library, University of Michigan–Ann Arbor (Instructor, 2018-2022)</a:t>
            </a:r>
          </a:p>
          <a:p>
            <a:pPr lvl="1">
              <a:buClr>
                <a:srgbClr val="27649D"/>
              </a:buClr>
            </a:pPr>
            <a:endParaRPr lang="en-US" sz="4800" dirty="0">
              <a:latin typeface="Avenir Book" panose="02000503020000020003" pitchFamily="2" charset="0"/>
            </a:endParaRPr>
          </a:p>
          <a:p>
            <a:pPr lvl="1">
              <a:buClr>
                <a:srgbClr val="27649D"/>
              </a:buClr>
            </a:pPr>
            <a:r>
              <a:rPr lang="en-US" sz="4800" b="1" dirty="0">
                <a:latin typeface="Avenir Book" panose="02000503020000020003" pitchFamily="2" charset="0"/>
              </a:rPr>
              <a:t>Jodi L. Philbrick</a:t>
            </a:r>
            <a:r>
              <a:rPr lang="en-US" sz="4800" dirty="0">
                <a:latin typeface="Avenir Book" panose="02000503020000020003" pitchFamily="2" charset="0"/>
              </a:rPr>
              <a:t>, AHIP, Senior Lecturer, Department of Information Science, University of  North Texas–Denton (Co-Lead instructor, 2018-2022)</a:t>
            </a:r>
          </a:p>
          <a:p>
            <a:pPr lvl="1">
              <a:buClr>
                <a:srgbClr val="27649D"/>
              </a:buClr>
            </a:pPr>
            <a:endParaRPr lang="en-US" sz="4800" dirty="0">
              <a:latin typeface="Avenir Book" panose="02000503020000020003" pitchFamily="2" charset="0"/>
            </a:endParaRPr>
          </a:p>
          <a:p>
            <a:pPr lvl="1">
              <a:buClr>
                <a:srgbClr val="27649D"/>
              </a:buClr>
            </a:pPr>
            <a:r>
              <a:rPr lang="en-US" sz="4800" b="1" dirty="0">
                <a:latin typeface="Avenir Book" panose="02000503020000020003" pitchFamily="2" charset="0"/>
              </a:rPr>
              <a:t>Emily Vardell</a:t>
            </a:r>
            <a:r>
              <a:rPr lang="en-US" sz="4800" dirty="0">
                <a:latin typeface="Avenir Book" panose="02000503020000020003" pitchFamily="2" charset="0"/>
              </a:rPr>
              <a:t>, Assistant Professor, School of Library and Information Management, Emporia State University, Emporia, KS (Instructor, 2018-2020; Co-Lead Instructor, 2021-2022) </a:t>
            </a:r>
          </a:p>
          <a:p>
            <a:pPr lvl="1">
              <a:buClr>
                <a:srgbClr val="27649D"/>
              </a:buClr>
            </a:pPr>
            <a:endParaRPr lang="en-US" sz="5600" dirty="0">
              <a:latin typeface="Avenir Book" panose="02000503020000020003" pitchFamily="2" charset="0"/>
            </a:endParaRPr>
          </a:p>
          <a:p>
            <a:pPr marL="0" indent="0">
              <a:buNone/>
            </a:pPr>
            <a:endParaRPr lang="en-US" sz="2000" dirty="0"/>
          </a:p>
        </p:txBody>
      </p:sp>
      <p:sp>
        <p:nvSpPr>
          <p:cNvPr id="4" name="Content Placeholder 3">
            <a:extLst>
              <a:ext uri="{FF2B5EF4-FFF2-40B4-BE49-F238E27FC236}">
                <a16:creationId xmlns:a16="http://schemas.microsoft.com/office/drawing/2014/main" id="{BF3BE0A1-A324-9F40-9FEF-4E77D6C66007}"/>
              </a:ext>
            </a:extLst>
          </p:cNvPr>
          <p:cNvSpPr>
            <a:spLocks noGrp="1"/>
          </p:cNvSpPr>
          <p:nvPr>
            <p:ph sz="half" idx="2"/>
          </p:nvPr>
        </p:nvSpPr>
        <p:spPr>
          <a:xfrm>
            <a:off x="6542314" y="1135107"/>
            <a:ext cx="5181600" cy="5633283"/>
          </a:xfrm>
        </p:spPr>
        <p:txBody>
          <a:bodyPr>
            <a:normAutofit fontScale="25000" lnSpcReduction="20000"/>
          </a:bodyPr>
          <a:lstStyle/>
          <a:p>
            <a:pPr marL="0" indent="0">
              <a:buNone/>
            </a:pPr>
            <a:endParaRPr lang="en-US" altLang="en-US" sz="5600" b="1" dirty="0">
              <a:solidFill>
                <a:srgbClr val="333333"/>
              </a:solidFill>
              <a:latin typeface="Avenir Book" panose="02000503020000020003" pitchFamily="2" charset="0"/>
            </a:endParaRPr>
          </a:p>
          <a:p>
            <a:pPr marL="0" indent="0">
              <a:buNone/>
            </a:pPr>
            <a:r>
              <a:rPr lang="en-US" altLang="en-US" sz="5600" b="1" dirty="0">
                <a:solidFill>
                  <a:srgbClr val="333333"/>
                </a:solidFill>
                <a:latin typeface="Avenir Book" panose="02000503020000020003" pitchFamily="2" charset="0"/>
              </a:rPr>
              <a:t>Academic Liaison (2021-2022)</a:t>
            </a:r>
          </a:p>
          <a:p>
            <a:pPr>
              <a:lnSpc>
                <a:spcPct val="120000"/>
              </a:lnSpc>
              <a:spcBef>
                <a:spcPts val="0"/>
              </a:spcBef>
            </a:pPr>
            <a:r>
              <a:rPr lang="en-US" altLang="en-US" sz="4800" b="1" dirty="0">
                <a:solidFill>
                  <a:srgbClr val="333333"/>
                </a:solidFill>
                <a:latin typeface="Avenir Book" panose="02000503020000020003" pitchFamily="2" charset="0"/>
              </a:rPr>
              <a:t>Ana Cleveland</a:t>
            </a:r>
            <a:r>
              <a:rPr lang="en-US" altLang="en-US" sz="4800" dirty="0">
                <a:solidFill>
                  <a:srgbClr val="333333"/>
                </a:solidFill>
                <a:latin typeface="Avenir Book" panose="02000503020000020003" pitchFamily="2" charset="0"/>
              </a:rPr>
              <a:t>, PhD, AHIP, FMLA, Regents Professor, Sarah Law Kennerly Endowed Professor, and Director of the Health Informatics Program, University of North Texas, Denton, TX</a:t>
            </a:r>
          </a:p>
          <a:p>
            <a:pPr marL="0" indent="0">
              <a:lnSpc>
                <a:spcPct val="120000"/>
              </a:lnSpc>
              <a:spcBef>
                <a:spcPts val="0"/>
              </a:spcBef>
              <a:buNone/>
            </a:pPr>
            <a:endParaRPr lang="en-US" sz="5600" b="1" dirty="0">
              <a:solidFill>
                <a:srgbClr val="333333"/>
              </a:solidFill>
              <a:latin typeface="Avenir Book" panose="02000503020000020003" pitchFamily="2" charset="0"/>
            </a:endParaRPr>
          </a:p>
          <a:p>
            <a:pPr marL="0" indent="0">
              <a:lnSpc>
                <a:spcPct val="120000"/>
              </a:lnSpc>
              <a:spcBef>
                <a:spcPts val="0"/>
              </a:spcBef>
              <a:buNone/>
            </a:pPr>
            <a:r>
              <a:rPr lang="en-US" sz="5600" b="1" dirty="0">
                <a:solidFill>
                  <a:srgbClr val="333333"/>
                </a:solidFill>
                <a:latin typeface="Avenir Book" panose="02000503020000020003" pitchFamily="2" charset="0"/>
              </a:rPr>
              <a:t>Peer Coaches (2021-2022)</a:t>
            </a:r>
          </a:p>
          <a:p>
            <a:pPr>
              <a:lnSpc>
                <a:spcPct val="120000"/>
              </a:lnSpc>
              <a:spcBef>
                <a:spcPts val="0"/>
              </a:spcBef>
            </a:pPr>
            <a:r>
              <a:rPr lang="en-US" sz="4800" b="1" dirty="0">
                <a:solidFill>
                  <a:prstClr val="black"/>
                </a:solidFill>
                <a:latin typeface="Avenir Book" panose="02000503020000020003" pitchFamily="2" charset="0"/>
              </a:rPr>
              <a:t>Hilary M. Jasmin, </a:t>
            </a:r>
            <a:r>
              <a:rPr lang="en-US" sz="4800" dirty="0">
                <a:solidFill>
                  <a:prstClr val="black"/>
                </a:solidFill>
                <a:latin typeface="Avenir Book" panose="02000503020000020003" pitchFamily="2" charset="0"/>
              </a:rPr>
              <a:t>Research and Learning Services Librarian, Health Sciences Library of the University of Tennessee Health Science Center, Memphis.</a:t>
            </a:r>
            <a:endParaRPr lang="en-US" sz="4800" b="1" dirty="0">
              <a:solidFill>
                <a:prstClr val="black"/>
              </a:solidFill>
              <a:latin typeface="Avenir Book" panose="02000503020000020003" pitchFamily="2" charset="0"/>
            </a:endParaRPr>
          </a:p>
          <a:p>
            <a:pPr>
              <a:lnSpc>
                <a:spcPct val="120000"/>
              </a:lnSpc>
              <a:spcBef>
                <a:spcPts val="0"/>
              </a:spcBef>
            </a:pPr>
            <a:r>
              <a:rPr lang="en-US" sz="4800" b="1" dirty="0">
                <a:solidFill>
                  <a:prstClr val="black"/>
                </a:solidFill>
                <a:latin typeface="Avenir Book" panose="02000503020000020003" pitchFamily="2" charset="0"/>
              </a:rPr>
              <a:t>Laura Menard, </a:t>
            </a:r>
            <a:r>
              <a:rPr lang="en-US" sz="4800" dirty="0">
                <a:solidFill>
                  <a:prstClr val="black"/>
                </a:solidFill>
                <a:latin typeface="Avenir Book" panose="02000503020000020003" pitchFamily="2" charset="0"/>
              </a:rPr>
              <a:t>Assistant Director for Medical Education and Access Services, Ruth Lilly Medical Library, Indianapolis, IN.</a:t>
            </a:r>
            <a:endParaRPr lang="en-US" sz="4800" b="1" dirty="0">
              <a:solidFill>
                <a:prstClr val="black"/>
              </a:solidFill>
              <a:latin typeface="Avenir Book" panose="02000503020000020003" pitchFamily="2" charset="0"/>
            </a:endParaRPr>
          </a:p>
          <a:p>
            <a:pPr>
              <a:lnSpc>
                <a:spcPct val="120000"/>
              </a:lnSpc>
              <a:spcBef>
                <a:spcPts val="0"/>
              </a:spcBef>
            </a:pPr>
            <a:r>
              <a:rPr lang="en-US" sz="4800" b="1" dirty="0">
                <a:solidFill>
                  <a:prstClr val="black"/>
                </a:solidFill>
                <a:latin typeface="Avenir Book" panose="02000503020000020003" pitchFamily="2" charset="0"/>
              </a:rPr>
              <a:t>Robin O’Hanlon, A</a:t>
            </a:r>
            <a:r>
              <a:rPr lang="en-US" sz="4800" dirty="0">
                <a:solidFill>
                  <a:prstClr val="black"/>
                </a:solidFill>
                <a:latin typeface="Avenir Book" panose="02000503020000020003" pitchFamily="2" charset="0"/>
              </a:rPr>
              <a:t>ssociate Librarian for User Services, Memorial Sloan Kettering Cancer Center Library, New York City. </a:t>
            </a:r>
          </a:p>
          <a:p>
            <a:pPr>
              <a:lnSpc>
                <a:spcPct val="120000"/>
              </a:lnSpc>
              <a:spcBef>
                <a:spcPts val="0"/>
              </a:spcBef>
            </a:pPr>
            <a:r>
              <a:rPr lang="en-US" sz="4800" b="1" dirty="0">
                <a:solidFill>
                  <a:prstClr val="black"/>
                </a:solidFill>
                <a:latin typeface="Avenir Book" panose="02000503020000020003" pitchFamily="2" charset="0"/>
              </a:rPr>
              <a:t>Natasha Williams</a:t>
            </a:r>
            <a:r>
              <a:rPr lang="en-US" sz="4800" dirty="0">
                <a:solidFill>
                  <a:prstClr val="black"/>
                </a:solidFill>
                <a:latin typeface="Avenir Book" panose="02000503020000020003" pitchFamily="2" charset="0"/>
              </a:rPr>
              <a:t>, AHIP, User Services Librarian, Harriet F. Ginsburg Health Sciences Library, University of Central Florida (UCF) –Orlando.</a:t>
            </a:r>
          </a:p>
          <a:p>
            <a:pPr>
              <a:lnSpc>
                <a:spcPct val="120000"/>
              </a:lnSpc>
              <a:spcBef>
                <a:spcPts val="0"/>
              </a:spcBef>
            </a:pPr>
            <a:r>
              <a:rPr lang="en-US" sz="4800" b="1" dirty="0">
                <a:solidFill>
                  <a:prstClr val="black"/>
                </a:solidFill>
                <a:latin typeface="Avenir Book" panose="02000503020000020003" pitchFamily="2" charset="0"/>
              </a:rPr>
              <a:t>Ying Zhong, </a:t>
            </a:r>
            <a:r>
              <a:rPr lang="en-US" sz="4800" dirty="0">
                <a:solidFill>
                  <a:prstClr val="black"/>
                </a:solidFill>
                <a:latin typeface="Avenir Book" panose="02000503020000020003" pitchFamily="2" charset="0"/>
              </a:rPr>
              <a:t>Associate Librarian, Walter W. Stern Library, California State University, Bakersfield. </a:t>
            </a:r>
          </a:p>
          <a:p>
            <a:pPr>
              <a:lnSpc>
                <a:spcPct val="120000"/>
              </a:lnSpc>
              <a:spcBef>
                <a:spcPts val="0"/>
              </a:spcBef>
            </a:pPr>
            <a:endParaRPr lang="en-US" sz="4800" b="1" dirty="0">
              <a:solidFill>
                <a:prstClr val="black"/>
              </a:solidFill>
              <a:latin typeface="Avenir Book" panose="02000503020000020003" pitchFamily="2" charset="0"/>
            </a:endParaRPr>
          </a:p>
          <a:p>
            <a:pPr marL="0" indent="0">
              <a:lnSpc>
                <a:spcPct val="120000"/>
              </a:lnSpc>
              <a:spcBef>
                <a:spcPts val="0"/>
              </a:spcBef>
              <a:buNone/>
            </a:pPr>
            <a:r>
              <a:rPr lang="en-US" sz="5600" b="1" dirty="0">
                <a:solidFill>
                  <a:prstClr val="black"/>
                </a:solidFill>
                <a:latin typeface="Avenir Book" panose="02000503020000020003" pitchFamily="2" charset="0"/>
              </a:rPr>
              <a:t>RTI Leadership Team (2018-2022)</a:t>
            </a:r>
            <a:endParaRPr lang="en-US" sz="5600" dirty="0">
              <a:solidFill>
                <a:prstClr val="black"/>
              </a:solidFill>
              <a:latin typeface="Avenir Book" panose="02000503020000020003" pitchFamily="2" charset="0"/>
            </a:endParaRPr>
          </a:p>
          <a:p>
            <a:pPr>
              <a:lnSpc>
                <a:spcPct val="120000"/>
              </a:lnSpc>
              <a:spcBef>
                <a:spcPts val="0"/>
              </a:spcBef>
            </a:pPr>
            <a:r>
              <a:rPr lang="en-US" sz="4800" b="1" dirty="0">
                <a:solidFill>
                  <a:prstClr val="black"/>
                </a:solidFill>
                <a:latin typeface="Avenir Book" panose="02000503020000020003" pitchFamily="2" charset="0"/>
              </a:rPr>
              <a:t>Susan Lessick, </a:t>
            </a:r>
            <a:r>
              <a:rPr lang="en-US" sz="4800" dirty="0">
                <a:solidFill>
                  <a:prstClr val="black"/>
                </a:solidFill>
                <a:latin typeface="Avenir Book" panose="02000503020000020003" pitchFamily="2" charset="0"/>
              </a:rPr>
              <a:t>AHIP, FMLA, Librarian Emerita/RTI Project Director, University of California, Irvine</a:t>
            </a:r>
          </a:p>
          <a:p>
            <a:pPr>
              <a:lnSpc>
                <a:spcPct val="120000"/>
              </a:lnSpc>
              <a:spcBef>
                <a:spcPts val="0"/>
              </a:spcBef>
            </a:pPr>
            <a:r>
              <a:rPr lang="en-US" sz="4800" b="1" dirty="0">
                <a:solidFill>
                  <a:prstClr val="black"/>
                </a:solidFill>
                <a:latin typeface="Avenir Book" panose="02000503020000020003" pitchFamily="2" charset="0"/>
              </a:rPr>
              <a:t>Mary Langman</a:t>
            </a:r>
            <a:r>
              <a:rPr lang="en-US" sz="4800" dirty="0">
                <a:solidFill>
                  <a:prstClr val="black"/>
                </a:solidFill>
                <a:latin typeface="Avenir Book" panose="02000503020000020003" pitchFamily="2" charset="0"/>
              </a:rPr>
              <a:t>, MLA Director of Information Issues &amp; Policy</a:t>
            </a:r>
          </a:p>
          <a:p>
            <a:pPr>
              <a:lnSpc>
                <a:spcPct val="120000"/>
              </a:lnSpc>
              <a:spcBef>
                <a:spcPts val="0"/>
              </a:spcBef>
            </a:pPr>
            <a:r>
              <a:rPr lang="en-US" sz="4800" b="1" dirty="0">
                <a:solidFill>
                  <a:prstClr val="black"/>
                </a:solidFill>
                <a:latin typeface="Avenir Book" panose="02000503020000020003" pitchFamily="2" charset="0"/>
              </a:rPr>
              <a:t>Barry Grant</a:t>
            </a:r>
            <a:r>
              <a:rPr lang="en-US" sz="4800" dirty="0">
                <a:solidFill>
                  <a:prstClr val="black"/>
                </a:solidFill>
                <a:latin typeface="Avenir Book" panose="02000503020000020003" pitchFamily="2" charset="0"/>
              </a:rPr>
              <a:t>, MLA Director of Education</a:t>
            </a:r>
          </a:p>
          <a:p>
            <a:pPr>
              <a:lnSpc>
                <a:spcPct val="120000"/>
              </a:lnSpc>
              <a:spcBef>
                <a:spcPts val="0"/>
              </a:spcBef>
            </a:pPr>
            <a:r>
              <a:rPr lang="en-US" sz="4800" b="1" dirty="0">
                <a:solidFill>
                  <a:prstClr val="black"/>
                </a:solidFill>
                <a:latin typeface="Avenir Book" panose="02000503020000020003" pitchFamily="2" charset="0"/>
              </a:rPr>
              <a:t>Debra Cavanaugh</a:t>
            </a:r>
            <a:r>
              <a:rPr lang="en-US" sz="4800" dirty="0">
                <a:solidFill>
                  <a:prstClr val="black"/>
                </a:solidFill>
                <a:latin typeface="Avenir Book" panose="02000503020000020003" pitchFamily="2" charset="0"/>
              </a:rPr>
              <a:t>, MLA Director of Professional Development</a:t>
            </a:r>
          </a:p>
          <a:p>
            <a:endParaRPr lang="en-US" dirty="0"/>
          </a:p>
        </p:txBody>
      </p:sp>
    </p:spTree>
    <p:extLst>
      <p:ext uri="{BB962C8B-B14F-4D97-AF65-F5344CB8AC3E}">
        <p14:creationId xmlns:p14="http://schemas.microsoft.com/office/powerpoint/2010/main" val="3573006187"/>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spd="slow"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CF18255-92F1-BF4E-A5AB-C0FF46294C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title"/>
          </p:nvPr>
        </p:nvSpPr>
        <p:spPr>
          <a:xfrm>
            <a:off x="914400" y="277587"/>
            <a:ext cx="10515600" cy="1325563"/>
          </a:xfrm>
        </p:spPr>
        <p:txBody>
          <a:bodyPr>
            <a:normAutofit/>
          </a:bodyPr>
          <a:lstStyle/>
          <a:p>
            <a:r>
              <a:rPr lang="en-US" sz="4000" b="1" dirty="0">
                <a:solidFill>
                  <a:srgbClr val="073C6E"/>
                </a:solidFill>
                <a:latin typeface="Avenir Book" panose="02000503020000020003" pitchFamily="2" charset="0"/>
              </a:rPr>
              <a:t>2018 RTI Fellows</a:t>
            </a:r>
            <a:endParaRPr lang="en-US" sz="4000" dirty="0">
              <a:latin typeface="Avenir Book" panose="02000503020000020003" pitchFamily="2" charset="0"/>
            </a:endParaRPr>
          </a:p>
        </p:txBody>
      </p:sp>
      <p:sp>
        <p:nvSpPr>
          <p:cNvPr id="4" name="Content Placeholder 3">
            <a:extLst>
              <a:ext uri="{FF2B5EF4-FFF2-40B4-BE49-F238E27FC236}">
                <a16:creationId xmlns:a16="http://schemas.microsoft.com/office/drawing/2014/main" id="{4E1029A5-4B88-374B-AAF7-C6B36FCEFF51}"/>
              </a:ext>
            </a:extLst>
          </p:cNvPr>
          <p:cNvSpPr>
            <a:spLocks noGrp="1"/>
          </p:cNvSpPr>
          <p:nvPr>
            <p:ph sz="half" idx="1"/>
          </p:nvPr>
        </p:nvSpPr>
        <p:spPr>
          <a:xfrm>
            <a:off x="914400" y="1456190"/>
            <a:ext cx="5181600" cy="5124223"/>
          </a:xfrm>
        </p:spPr>
        <p:txBody>
          <a:bodyPr>
            <a:normAutofit fontScale="47500" lnSpcReduction="20000"/>
          </a:bodyPr>
          <a:lstStyle/>
          <a:p>
            <a:r>
              <a:rPr lang="en-US" sz="3400" dirty="0">
                <a:latin typeface="Avenir Book" panose="02000503020000020003" pitchFamily="2" charset="0"/>
              </a:rPr>
              <a:t>Janene Batten, Harvey Cushing/John Hay Whitney Medical Library, Yale University, New Haven, CT</a:t>
            </a:r>
          </a:p>
          <a:p>
            <a:r>
              <a:rPr lang="en-US" sz="3800" b="1" dirty="0">
                <a:latin typeface="Avenir Book" panose="02000503020000020003" pitchFamily="2" charset="0"/>
              </a:rPr>
              <a:t>Helen-Ann Brown Epstein</a:t>
            </a:r>
            <a:r>
              <a:rPr lang="en-US" sz="3800" dirty="0">
                <a:latin typeface="Avenir Book" panose="02000503020000020003" pitchFamily="2" charset="0"/>
              </a:rPr>
              <a:t>, AHIP, FMLA, Health Sciences Library, Virtua, Mt Laurel, NJ</a:t>
            </a:r>
          </a:p>
          <a:p>
            <a:r>
              <a:rPr lang="en-US" sz="3400" dirty="0">
                <a:latin typeface="Avenir Book" panose="02000503020000020003" pitchFamily="2" charset="0"/>
              </a:rPr>
              <a:t>Amelia </a:t>
            </a:r>
            <a:r>
              <a:rPr lang="en-US" sz="3400" dirty="0" err="1">
                <a:latin typeface="Avenir Book" panose="02000503020000020003" pitchFamily="2" charset="0"/>
              </a:rPr>
              <a:t>Brunskill</a:t>
            </a:r>
            <a:r>
              <a:rPr lang="en-US" sz="3400" dirty="0">
                <a:latin typeface="Avenir Book" panose="02000503020000020003" pitchFamily="2" charset="0"/>
              </a:rPr>
              <a:t>, Library, University of Illinois–Chicago</a:t>
            </a:r>
          </a:p>
          <a:p>
            <a:r>
              <a:rPr lang="en-US" sz="3400" dirty="0">
                <a:latin typeface="Avenir Book" panose="02000503020000020003" pitchFamily="2" charset="0"/>
              </a:rPr>
              <a:t>Kathy Davies, Greenblatt Library, Augusta University, August, GA</a:t>
            </a:r>
          </a:p>
          <a:p>
            <a:r>
              <a:rPr lang="en-US" sz="3400" dirty="0">
                <a:latin typeface="Avenir Book" panose="02000503020000020003" pitchFamily="2" charset="0"/>
              </a:rPr>
              <a:t>Carrie </a:t>
            </a:r>
            <a:r>
              <a:rPr lang="en-US" sz="3400" dirty="0" err="1">
                <a:latin typeface="Avenir Book" panose="02000503020000020003" pitchFamily="2" charset="0"/>
              </a:rPr>
              <a:t>Grinstead</a:t>
            </a:r>
            <a:r>
              <a:rPr lang="en-US" sz="3400" dirty="0">
                <a:latin typeface="Avenir Book" panose="02000503020000020003" pitchFamily="2" charset="0"/>
              </a:rPr>
              <a:t>, AHIP, Library, Providence St. Joseph Health, Burbank, CA</a:t>
            </a:r>
          </a:p>
          <a:p>
            <a:r>
              <a:rPr lang="en-US" sz="3400" dirty="0">
                <a:latin typeface="Avenir Book" panose="02000503020000020003" pitchFamily="2" charset="0"/>
              </a:rPr>
              <a:t>Margaret Hoogland, AHIP, Mulford Health Sciences Library, University of Toledo, Toledo, OH</a:t>
            </a:r>
          </a:p>
          <a:p>
            <a:r>
              <a:rPr lang="en-US" sz="3400" dirty="0">
                <a:latin typeface="Avenir Book" panose="02000503020000020003" pitchFamily="2" charset="0"/>
              </a:rPr>
              <a:t>Melissa K. Kahili-</a:t>
            </a:r>
            <a:r>
              <a:rPr lang="en-US" sz="3400" dirty="0" err="1">
                <a:latin typeface="Avenir Book" panose="02000503020000020003" pitchFamily="2" charset="0"/>
              </a:rPr>
              <a:t>HeedeHealth</a:t>
            </a:r>
            <a:r>
              <a:rPr lang="en-US" sz="3400" dirty="0">
                <a:latin typeface="Avenir Book" panose="02000503020000020003" pitchFamily="2" charset="0"/>
              </a:rPr>
              <a:t> Sciences Library, John A. Burns School of Medicine, University of Hawaii–Manoa, Honolulu, HI</a:t>
            </a:r>
          </a:p>
          <a:p>
            <a:r>
              <a:rPr lang="en-US" sz="3400" dirty="0">
                <a:latin typeface="Avenir Book" panose="02000503020000020003" pitchFamily="2" charset="0"/>
              </a:rPr>
              <a:t>Liz </a:t>
            </a:r>
            <a:r>
              <a:rPr lang="en-US" sz="3400" dirty="0" err="1">
                <a:latin typeface="Avenir Book" panose="02000503020000020003" pitchFamily="2" charset="0"/>
              </a:rPr>
              <a:t>Kellermeyer</a:t>
            </a:r>
            <a:r>
              <a:rPr lang="en-US" sz="3400" dirty="0">
                <a:latin typeface="Avenir Book" panose="02000503020000020003" pitchFamily="2" charset="0"/>
              </a:rPr>
              <a:t>, Tucker Medical Library, National Jewish Health, Denver, CO</a:t>
            </a:r>
          </a:p>
          <a:p>
            <a:r>
              <a:rPr lang="en-US" sz="3400" dirty="0" err="1">
                <a:latin typeface="Avenir Book" panose="02000503020000020003" pitchFamily="2" charset="0"/>
              </a:rPr>
              <a:t>Mellanye</a:t>
            </a:r>
            <a:r>
              <a:rPr lang="en-US" sz="3400" dirty="0">
                <a:latin typeface="Avenir Book" panose="02000503020000020003" pitchFamily="2" charset="0"/>
              </a:rPr>
              <a:t> J. Lackey, AHIP, Health Sciences Library, University of Nevada, Las Vegas</a:t>
            </a:r>
          </a:p>
          <a:p>
            <a:r>
              <a:rPr lang="en-US" sz="3400" dirty="0">
                <a:latin typeface="Avenir Book" panose="02000503020000020003" pitchFamily="2" charset="0"/>
              </a:rPr>
              <a:t>Alicia </a:t>
            </a:r>
            <a:r>
              <a:rPr lang="en-US" sz="3400" dirty="0" err="1">
                <a:latin typeface="Avenir Book" panose="02000503020000020003" pitchFamily="2" charset="0"/>
              </a:rPr>
              <a:t>Lillich</a:t>
            </a:r>
            <a:r>
              <a:rPr lang="en-US" sz="3400" dirty="0">
                <a:latin typeface="Avenir Book" panose="02000503020000020003" pitchFamily="2" charset="0"/>
              </a:rPr>
              <a:t>, Dykes Library, University of Kansas Medical Center–Kansas City</a:t>
            </a:r>
          </a:p>
          <a:p>
            <a:endParaRPr lang="en-US" dirty="0"/>
          </a:p>
        </p:txBody>
      </p:sp>
      <p:sp>
        <p:nvSpPr>
          <p:cNvPr id="5" name="Content Placeholder 4">
            <a:extLst>
              <a:ext uri="{FF2B5EF4-FFF2-40B4-BE49-F238E27FC236}">
                <a16:creationId xmlns:a16="http://schemas.microsoft.com/office/drawing/2014/main" id="{AB0E5F1B-DFEC-5543-B820-EE75AC7D72AB}"/>
              </a:ext>
            </a:extLst>
          </p:cNvPr>
          <p:cNvSpPr>
            <a:spLocks noGrp="1"/>
          </p:cNvSpPr>
          <p:nvPr>
            <p:ph sz="half" idx="2"/>
          </p:nvPr>
        </p:nvSpPr>
        <p:spPr>
          <a:xfrm>
            <a:off x="6515102" y="1456191"/>
            <a:ext cx="5181600" cy="5124223"/>
          </a:xfrm>
        </p:spPr>
        <p:txBody>
          <a:bodyPr>
            <a:normAutofit fontScale="47500" lnSpcReduction="20000"/>
          </a:bodyPr>
          <a:lstStyle/>
          <a:p>
            <a:r>
              <a:rPr lang="en-US" sz="3400" dirty="0">
                <a:latin typeface="Avenir Book" panose="02000503020000020003" pitchFamily="2" charset="0"/>
              </a:rPr>
              <a:t>Elisabeth Nylander, University Library, Jönköping University, Jönköping, Sweden</a:t>
            </a:r>
          </a:p>
          <a:p>
            <a:r>
              <a:rPr lang="en-US" sz="3800" b="1" dirty="0">
                <a:latin typeface="Avenir Book" panose="02000503020000020003" pitchFamily="2" charset="0"/>
              </a:rPr>
              <a:t>Robin O’Hanlon</a:t>
            </a:r>
            <a:r>
              <a:rPr lang="en-US" sz="3800" dirty="0">
                <a:latin typeface="Avenir Book" panose="02000503020000020003" pitchFamily="2" charset="0"/>
              </a:rPr>
              <a:t>, Library, Memorial Sloan Kettering Cancer Center Library, New York, NY</a:t>
            </a:r>
          </a:p>
          <a:p>
            <a:r>
              <a:rPr lang="en-US" sz="3400" dirty="0">
                <a:latin typeface="Avenir Book" panose="02000503020000020003" pitchFamily="2" charset="0"/>
              </a:rPr>
              <a:t>Ariel FitzGerald </a:t>
            </a:r>
            <a:r>
              <a:rPr lang="en-US" sz="3400" dirty="0" err="1">
                <a:latin typeface="Avenir Book" panose="02000503020000020003" pitchFamily="2" charset="0"/>
              </a:rPr>
              <a:t>Pomputius</a:t>
            </a:r>
            <a:r>
              <a:rPr lang="en-US" sz="3400" dirty="0">
                <a:latin typeface="Avenir Book" panose="02000503020000020003" pitchFamily="2" charset="0"/>
              </a:rPr>
              <a:t>, Health Science Center Library, University of Florida–Gainesville</a:t>
            </a:r>
          </a:p>
          <a:p>
            <a:r>
              <a:rPr lang="en-US" sz="3400" dirty="0">
                <a:latin typeface="Avenir Book" panose="02000503020000020003" pitchFamily="2" charset="0"/>
              </a:rPr>
              <a:t>Rebecca Roth, Medical Library, Herbert Wertheim College of Medicine, Florida International University–Miami</a:t>
            </a:r>
          </a:p>
          <a:p>
            <a:r>
              <a:rPr lang="en-US" sz="3400" dirty="0">
                <a:latin typeface="Avenir Book" panose="02000503020000020003" pitchFamily="2" charset="0"/>
              </a:rPr>
              <a:t>Elizabeth Suelzer, MCW Libraries, Medical College of Wisconsin–Milwaukee</a:t>
            </a:r>
          </a:p>
          <a:p>
            <a:r>
              <a:rPr lang="en-US" sz="3400" dirty="0">
                <a:latin typeface="Avenir Book" panose="02000503020000020003" pitchFamily="2" charset="0"/>
              </a:rPr>
              <a:t>Holly Jean Thompson, Wilson Dental Library, University of Southern California</a:t>
            </a:r>
          </a:p>
          <a:p>
            <a:r>
              <a:rPr lang="en-US" sz="3400" dirty="0">
                <a:latin typeface="Avenir Book" panose="02000503020000020003" pitchFamily="2" charset="0"/>
              </a:rPr>
              <a:t>Whitney A. Townsend, Taubman Health Sciences Library, University of Michigan–Ann Arbor</a:t>
            </a:r>
          </a:p>
          <a:p>
            <a:r>
              <a:rPr lang="en-US" sz="3400" dirty="0">
                <a:latin typeface="Avenir Book" panose="02000503020000020003" pitchFamily="2" charset="0"/>
              </a:rPr>
              <a:t>Mary White, AHIP, Health Sciences Library, University of North Carolina–Chapel Hill</a:t>
            </a:r>
          </a:p>
          <a:p>
            <a:r>
              <a:rPr lang="en-US" sz="3400" dirty="0">
                <a:latin typeface="Avenir Book" panose="02000503020000020003" pitchFamily="2" charset="0"/>
              </a:rPr>
              <a:t>Natasha Williams, AHIP, Harriet F. Ginsburg Health Sciences Library, University of Central Florida–Orlando</a:t>
            </a:r>
          </a:p>
          <a:p>
            <a:r>
              <a:rPr lang="en-US" sz="3400" dirty="0">
                <a:latin typeface="Avenir Book" panose="02000503020000020003" pitchFamily="2" charset="0"/>
              </a:rPr>
              <a:t>Laura </a:t>
            </a:r>
            <a:r>
              <a:rPr lang="en-US" sz="3400" dirty="0" err="1">
                <a:latin typeface="Avenir Book" panose="02000503020000020003" pitchFamily="2" charset="0"/>
              </a:rPr>
              <a:t>Zeigen</a:t>
            </a:r>
            <a:r>
              <a:rPr lang="en-US" sz="3400" dirty="0">
                <a:latin typeface="Avenir Book" panose="02000503020000020003" pitchFamily="2" charset="0"/>
              </a:rPr>
              <a:t>, AHIP, OHSU Library, Oregon Health &amp; Science University–Portland</a:t>
            </a:r>
          </a:p>
          <a:p>
            <a:endParaRPr lang="en-US" dirty="0">
              <a:latin typeface="Avenir Book" panose="02000503020000020003" pitchFamily="2" charset="0"/>
            </a:endParaRPr>
          </a:p>
          <a:p>
            <a:endParaRPr lang="en-US" dirty="0"/>
          </a:p>
        </p:txBody>
      </p:sp>
    </p:spTree>
    <p:extLst>
      <p:ext uri="{BB962C8B-B14F-4D97-AF65-F5344CB8AC3E}">
        <p14:creationId xmlns:p14="http://schemas.microsoft.com/office/powerpoint/2010/main" val="3032457206"/>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spd="slow"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CF18255-92F1-BF4E-A5AB-C0FF46294C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1121629"/>
            <a:ext cx="7759306" cy="582398"/>
          </a:xfrm>
        </p:spPr>
        <p:txBody>
          <a:bodyPr>
            <a:normAutofit fontScale="90000"/>
          </a:bodyPr>
          <a:lstStyle/>
          <a:p>
            <a:pPr algn="l"/>
            <a:endParaRPr lang="en-US" sz="4000" dirty="0"/>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175110" y="1823961"/>
            <a:ext cx="7589376" cy="1605039"/>
          </a:xfrm>
        </p:spPr>
        <p:txBody>
          <a:bodyPr>
            <a:normAutofit/>
          </a:bodyPr>
          <a:lstStyle/>
          <a:p>
            <a:pPr algn="l"/>
            <a:endParaRPr lang="en-US" sz="2000" dirty="0"/>
          </a:p>
        </p:txBody>
      </p:sp>
      <p:pic>
        <p:nvPicPr>
          <p:cNvPr id="5" name="Picture 4">
            <a:extLst>
              <a:ext uri="{FF2B5EF4-FFF2-40B4-BE49-F238E27FC236}">
                <a16:creationId xmlns:a16="http://schemas.microsoft.com/office/drawing/2014/main" id="{DF14AB0E-BA00-E248-AEE5-6F5799FF750C}"/>
              </a:ext>
            </a:extLst>
          </p:cNvPr>
          <p:cNvPicPr>
            <a:picLocks noChangeAspect="1"/>
          </p:cNvPicPr>
          <p:nvPr/>
        </p:nvPicPr>
        <p:blipFill rotWithShape="1">
          <a:blip r:embed="rId4"/>
          <a:srcRect t="26787" r="1" b="9152"/>
          <a:stretch/>
        </p:blipFill>
        <p:spPr>
          <a:xfrm rot="195394">
            <a:off x="1014872" y="635605"/>
            <a:ext cx="10724878" cy="5152873"/>
          </a:xfrm>
          <a:prstGeom prst="rect">
            <a:avLst/>
          </a:prstGeom>
        </p:spPr>
      </p:pic>
      <p:sp>
        <p:nvSpPr>
          <p:cNvPr id="4" name="Rectangle 3">
            <a:extLst>
              <a:ext uri="{FF2B5EF4-FFF2-40B4-BE49-F238E27FC236}">
                <a16:creationId xmlns:a16="http://schemas.microsoft.com/office/drawing/2014/main" id="{AE740185-663E-E145-AB1B-6BF7021B0D5B}"/>
              </a:ext>
            </a:extLst>
          </p:cNvPr>
          <p:cNvSpPr/>
          <p:nvPr/>
        </p:nvSpPr>
        <p:spPr>
          <a:xfrm>
            <a:off x="1522540" y="5938571"/>
            <a:ext cx="5187639" cy="461665"/>
          </a:xfrm>
          <a:prstGeom prst="rect">
            <a:avLst/>
          </a:prstGeom>
        </p:spPr>
        <p:txBody>
          <a:bodyPr wrap="none">
            <a:spAutoFit/>
          </a:bodyPr>
          <a:lstStyle/>
          <a:p>
            <a:pPr algn="r"/>
            <a:r>
              <a:rPr lang="en-US" sz="2400" b="1" dirty="0">
                <a:solidFill>
                  <a:schemeClr val="accent1">
                    <a:lumMod val="75000"/>
                  </a:schemeClr>
                </a:solidFill>
                <a:latin typeface="Segoe Script" panose="020B0804020000000003" pitchFamily="34" charset="0"/>
              </a:rPr>
              <a:t>Thank You 2018 RTI Fellows!</a:t>
            </a:r>
          </a:p>
        </p:txBody>
      </p:sp>
    </p:spTree>
    <p:extLst>
      <p:ext uri="{BB962C8B-B14F-4D97-AF65-F5344CB8AC3E}">
        <p14:creationId xmlns:p14="http://schemas.microsoft.com/office/powerpoint/2010/main" val="3442215519"/>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spd="slow"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CF18255-92F1-BF4E-A5AB-C0FF46294C20}"/>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E9A51E2-32EE-1742-BAF5-94FDABCA8A68}"/>
              </a:ext>
            </a:extLst>
          </p:cNvPr>
          <p:cNvSpPr>
            <a:spLocks noGrp="1"/>
          </p:cNvSpPr>
          <p:nvPr>
            <p:ph type="title"/>
          </p:nvPr>
        </p:nvSpPr>
        <p:spPr>
          <a:xfrm>
            <a:off x="838200" y="365126"/>
            <a:ext cx="5519062" cy="924832"/>
          </a:xfrm>
        </p:spPr>
        <p:txBody>
          <a:bodyPr>
            <a:normAutofit/>
          </a:bodyPr>
          <a:lstStyle/>
          <a:p>
            <a:r>
              <a:rPr lang="en-US" sz="4000" b="1" dirty="0">
                <a:solidFill>
                  <a:schemeClr val="accent1">
                    <a:lumMod val="50000"/>
                  </a:schemeClr>
                </a:solidFill>
                <a:latin typeface="Avenir Book" panose="02000503020000020003" pitchFamily="2" charset="0"/>
              </a:rPr>
              <a:t>2019 RTI Fellows</a:t>
            </a:r>
          </a:p>
        </p:txBody>
      </p:sp>
      <p:sp>
        <p:nvSpPr>
          <p:cNvPr id="3" name="Subtitle 2">
            <a:extLst>
              <a:ext uri="{FF2B5EF4-FFF2-40B4-BE49-F238E27FC236}">
                <a16:creationId xmlns:a16="http://schemas.microsoft.com/office/drawing/2014/main" id="{141FE1D9-F6C8-AE47-A2C7-A30FC32F860E}"/>
              </a:ext>
            </a:extLst>
          </p:cNvPr>
          <p:cNvSpPr>
            <a:spLocks noGrp="1"/>
          </p:cNvSpPr>
          <p:nvPr>
            <p:ph sz="half" idx="1"/>
          </p:nvPr>
        </p:nvSpPr>
        <p:spPr>
          <a:xfrm>
            <a:off x="838200" y="1404257"/>
            <a:ext cx="5519062" cy="4963886"/>
          </a:xfrm>
        </p:spPr>
        <p:txBody>
          <a:bodyPr>
            <a:normAutofit fontScale="62500" lnSpcReduction="20000"/>
          </a:bodyPr>
          <a:lstStyle/>
          <a:p>
            <a:r>
              <a:rPr lang="en-US" sz="2500" dirty="0">
                <a:latin typeface="Avenir Book" panose="02000503020000020003" pitchFamily="2" charset="0"/>
              </a:rPr>
              <a:t>Karin </a:t>
            </a:r>
            <a:r>
              <a:rPr lang="en-US" sz="2500" dirty="0" err="1">
                <a:latin typeface="Avenir Book" panose="02000503020000020003" pitchFamily="2" charset="0"/>
              </a:rPr>
              <a:t>Bennedsen</a:t>
            </a:r>
            <a:r>
              <a:rPr lang="en-US" sz="2500" dirty="0">
                <a:latin typeface="Avenir Book" panose="02000503020000020003" pitchFamily="2" charset="0"/>
              </a:rPr>
              <a:t>, AHIP, Library, Georgia Highlands College, Atlanta, GA</a:t>
            </a:r>
          </a:p>
          <a:p>
            <a:r>
              <a:rPr lang="en-US" sz="2500" dirty="0">
                <a:latin typeface="Avenir Book" panose="02000503020000020003" pitchFamily="2" charset="0"/>
              </a:rPr>
              <a:t>John Bourgeois, AHIP, John P. </a:t>
            </a:r>
            <a:r>
              <a:rPr lang="en-US" sz="2500" dirty="0" err="1">
                <a:latin typeface="Avenir Book" panose="02000503020000020003" pitchFamily="2" charset="0"/>
              </a:rPr>
              <a:t>Isché</a:t>
            </a:r>
            <a:r>
              <a:rPr lang="en-US" sz="2500" dirty="0">
                <a:latin typeface="Avenir Book" panose="02000503020000020003" pitchFamily="2" charset="0"/>
              </a:rPr>
              <a:t> Library, Louisiana State University Health Sciences Center–New Orleans</a:t>
            </a:r>
          </a:p>
          <a:p>
            <a:r>
              <a:rPr lang="en-US" sz="2500" dirty="0">
                <a:latin typeface="Avenir Book" panose="02000503020000020003" pitchFamily="2" charset="0"/>
              </a:rPr>
              <a:t>Mary Pat </a:t>
            </a:r>
            <a:r>
              <a:rPr lang="en-US" sz="2500" dirty="0" err="1">
                <a:latin typeface="Avenir Book" panose="02000503020000020003" pitchFamily="2" charset="0"/>
              </a:rPr>
              <a:t>Harnegie</a:t>
            </a:r>
            <a:r>
              <a:rPr lang="en-US" sz="2500" dirty="0">
                <a:latin typeface="Avenir Book" panose="02000503020000020003" pitchFamily="2" charset="0"/>
              </a:rPr>
              <a:t>, AHIP, South Pointe Medical Library, Cleveland Clinic, Cleveland, OH</a:t>
            </a:r>
          </a:p>
          <a:p>
            <a:r>
              <a:rPr lang="en-US" sz="2500" dirty="0">
                <a:latin typeface="Avenir Book" panose="02000503020000020003" pitchFamily="2" charset="0"/>
              </a:rPr>
              <a:t>Karen Heskett, Biomedical Library, University of California–San Diego, La Jolla, CA</a:t>
            </a:r>
          </a:p>
          <a:p>
            <a:r>
              <a:rPr lang="en-US" sz="2900" b="1" dirty="0">
                <a:latin typeface="Avenir Book" panose="02000503020000020003" pitchFamily="2" charset="0"/>
              </a:rPr>
              <a:t>Rachel Hinrichs</a:t>
            </a:r>
            <a:r>
              <a:rPr lang="en-US" sz="2900" dirty="0">
                <a:latin typeface="Avenir Book" panose="02000503020000020003" pitchFamily="2" charset="0"/>
              </a:rPr>
              <a:t>, AHIP, University Library, Indiana University-Purdue University–Indianapolis</a:t>
            </a:r>
          </a:p>
          <a:p>
            <a:r>
              <a:rPr lang="en-US" sz="2900" b="1" dirty="0">
                <a:latin typeface="Avenir Book" panose="02000503020000020003" pitchFamily="2" charset="0"/>
              </a:rPr>
              <a:t>Hilary Jasmin</a:t>
            </a:r>
            <a:r>
              <a:rPr lang="en-US" sz="2900" dirty="0">
                <a:latin typeface="Avenir Book" panose="02000503020000020003" pitchFamily="2" charset="0"/>
              </a:rPr>
              <a:t>, Health Sciences Library, University of Tennessee Health Science Center–Memphis</a:t>
            </a:r>
          </a:p>
          <a:p>
            <a:r>
              <a:rPr lang="en-US" sz="2900" b="1" dirty="0">
                <a:latin typeface="Avenir Book" panose="02000503020000020003" pitchFamily="2" charset="0"/>
              </a:rPr>
              <a:t>Ellen M. Justice</a:t>
            </a:r>
            <a:r>
              <a:rPr lang="en-US" sz="2900" dirty="0">
                <a:latin typeface="Avenir Book" panose="02000503020000020003" pitchFamily="2" charset="0"/>
              </a:rPr>
              <a:t>, AHIP, Clinical and Research Librarian, UNC Health Sciences at MAHEC, Asheville, NC</a:t>
            </a:r>
          </a:p>
          <a:p>
            <a:r>
              <a:rPr lang="en-US" sz="2500" dirty="0" err="1">
                <a:latin typeface="Avenir Book" panose="02000503020000020003" pitchFamily="2" charset="0"/>
              </a:rPr>
              <a:t>Sa'ad</a:t>
            </a:r>
            <a:r>
              <a:rPr lang="en-US" sz="2500" dirty="0">
                <a:latin typeface="Avenir Book" panose="02000503020000020003" pitchFamily="2" charset="0"/>
              </a:rPr>
              <a:t> Laws, Weill Cornell Medicine-Qatar, Doha, Qatar</a:t>
            </a:r>
          </a:p>
          <a:p>
            <a:r>
              <a:rPr lang="en-US" sz="2500" dirty="0">
                <a:latin typeface="Avenir Book" panose="02000503020000020003" pitchFamily="2" charset="0"/>
              </a:rPr>
              <a:t>Andrea Lynch, Lee Graff Medical and Scientific Library, City of Hope, Duarte, CA</a:t>
            </a:r>
          </a:p>
          <a:p>
            <a:r>
              <a:rPr lang="en-US" sz="2500" dirty="0">
                <a:latin typeface="Avenir Book" panose="02000503020000020003" pitchFamily="2" charset="0"/>
              </a:rPr>
              <a:t>Sandra McCarthy, Bailey Library, Washtenaw Community College, Ann Arbor, MI</a:t>
            </a:r>
          </a:p>
          <a:p>
            <a:pPr marL="0" indent="0">
              <a:buNone/>
            </a:pPr>
            <a:endParaRPr lang="en-US" sz="2000" dirty="0"/>
          </a:p>
        </p:txBody>
      </p:sp>
      <p:sp>
        <p:nvSpPr>
          <p:cNvPr id="5" name="Content Placeholder 4">
            <a:extLst>
              <a:ext uri="{FF2B5EF4-FFF2-40B4-BE49-F238E27FC236}">
                <a16:creationId xmlns:a16="http://schemas.microsoft.com/office/drawing/2014/main" id="{A48A321C-94D2-5545-A1D2-0677D196AAC1}"/>
              </a:ext>
            </a:extLst>
          </p:cNvPr>
          <p:cNvSpPr>
            <a:spLocks noGrp="1"/>
          </p:cNvSpPr>
          <p:nvPr>
            <p:ph sz="half" idx="2"/>
          </p:nvPr>
        </p:nvSpPr>
        <p:spPr>
          <a:xfrm>
            <a:off x="6683831" y="1404257"/>
            <a:ext cx="5181600" cy="5088618"/>
          </a:xfrm>
        </p:spPr>
        <p:txBody>
          <a:bodyPr>
            <a:normAutofit fontScale="62500" lnSpcReduction="20000"/>
          </a:bodyPr>
          <a:lstStyle/>
          <a:p>
            <a:r>
              <a:rPr lang="en-US" sz="2900" b="1" dirty="0">
                <a:latin typeface="Avenir Book" panose="02000503020000020003" pitchFamily="2" charset="0"/>
              </a:rPr>
              <a:t>Laura Menard</a:t>
            </a:r>
            <a:r>
              <a:rPr lang="en-US" sz="2900" dirty="0">
                <a:latin typeface="Avenir Book" panose="02000503020000020003" pitchFamily="2" charset="0"/>
              </a:rPr>
              <a:t>, Ruth Lilly Medical Library, Indiana University–Indianapolis</a:t>
            </a:r>
          </a:p>
          <a:p>
            <a:r>
              <a:rPr lang="en-US" sz="2500" dirty="0">
                <a:latin typeface="Avenir Book" panose="02000503020000020003" pitchFamily="2" charset="0"/>
              </a:rPr>
              <a:t>Jolene M. Miller, AHIP, Mulford Health Science Library, University of Toledo, Toledo, OH</a:t>
            </a:r>
          </a:p>
          <a:p>
            <a:r>
              <a:rPr lang="en-US" sz="2500" dirty="0">
                <a:latin typeface="Avenir Book" panose="02000503020000020003" pitchFamily="2" charset="0"/>
              </a:rPr>
              <a:t>Tanisha N. Mills, AHIP, Northeast Georgia Health System–Gainesville</a:t>
            </a:r>
          </a:p>
          <a:p>
            <a:r>
              <a:rPr lang="en-US" sz="2500" dirty="0">
                <a:latin typeface="Avenir Book" panose="02000503020000020003" pitchFamily="2" charset="0"/>
              </a:rPr>
              <a:t>Katherine </a:t>
            </a:r>
            <a:r>
              <a:rPr lang="en-US" sz="2500" dirty="0" err="1">
                <a:latin typeface="Avenir Book" panose="02000503020000020003" pitchFamily="2" charset="0"/>
              </a:rPr>
              <a:t>Orze</a:t>
            </a:r>
            <a:r>
              <a:rPr lang="en-US" sz="2500" dirty="0">
                <a:latin typeface="Avenir Book" panose="02000503020000020003" pitchFamily="2" charset="0"/>
              </a:rPr>
              <a:t>, Health Sciences Library, Loyola University Chicago, Chicago, IL</a:t>
            </a:r>
          </a:p>
          <a:p>
            <a:r>
              <a:rPr lang="en-US" sz="2500" dirty="0">
                <a:latin typeface="Avenir Book" panose="02000503020000020003" pitchFamily="2" charset="0"/>
              </a:rPr>
              <a:t>Nicole </a:t>
            </a:r>
            <a:r>
              <a:rPr lang="en-US" sz="2500" dirty="0" err="1">
                <a:latin typeface="Avenir Book" panose="02000503020000020003" pitchFamily="2" charset="0"/>
              </a:rPr>
              <a:t>Pettenati</a:t>
            </a:r>
            <a:r>
              <a:rPr lang="en-US" sz="2500" dirty="0">
                <a:latin typeface="Avenir Book" panose="02000503020000020003" pitchFamily="2" charset="0"/>
              </a:rPr>
              <a:t>, Public Health Accreditation Board, Alexandria, VA</a:t>
            </a:r>
          </a:p>
          <a:p>
            <a:r>
              <a:rPr lang="en-US" sz="2500" dirty="0" err="1">
                <a:latin typeface="Avenir Book" panose="02000503020000020003" pitchFamily="2" charset="0"/>
              </a:rPr>
              <a:t>Helenmary</a:t>
            </a:r>
            <a:r>
              <a:rPr lang="en-US" sz="2500" dirty="0">
                <a:latin typeface="Avenir Book" panose="02000503020000020003" pitchFamily="2" charset="0"/>
              </a:rPr>
              <a:t> Sheridan, Health Sciences Library System, University of Pittsburgh, Pittsburgh, PA</a:t>
            </a:r>
          </a:p>
          <a:p>
            <a:r>
              <a:rPr lang="en-US" sz="2500" dirty="0">
                <a:latin typeface="Avenir Book" panose="02000503020000020003" pitchFamily="2" charset="0"/>
              </a:rPr>
              <a:t>Stephanie M. </a:t>
            </a:r>
            <a:r>
              <a:rPr lang="en-US" sz="2500" dirty="0" err="1">
                <a:latin typeface="Avenir Book" panose="02000503020000020003" pitchFamily="2" charset="0"/>
              </a:rPr>
              <a:t>Shippey</a:t>
            </a:r>
            <a:r>
              <a:rPr lang="en-US" sz="2500" dirty="0">
                <a:latin typeface="Avenir Book" panose="02000503020000020003" pitchFamily="2" charset="0"/>
              </a:rPr>
              <a:t>, AHIP, Preston Smith Library of the Health Sciences, Texas Tech University Health Sciences Center–Lubbock</a:t>
            </a:r>
          </a:p>
          <a:p>
            <a:r>
              <a:rPr lang="en-US" sz="2500" dirty="0">
                <a:latin typeface="Avenir Book" panose="02000503020000020003" pitchFamily="2" charset="0"/>
              </a:rPr>
              <a:t>Jennifer Westrick, AHIP, Library, Rush University Medical Center, Chicago, IL</a:t>
            </a:r>
          </a:p>
          <a:p>
            <a:r>
              <a:rPr lang="en-US" sz="2500" dirty="0">
                <a:latin typeface="Avenir Book" panose="02000503020000020003" pitchFamily="2" charset="0"/>
              </a:rPr>
              <a:t>Roby Woods, AHIP, NNLM, </a:t>
            </a:r>
            <a:r>
              <a:rPr lang="en-US" sz="2500" dirty="0" err="1">
                <a:latin typeface="Avenir Book" panose="02000503020000020003" pitchFamily="2" charset="0"/>
              </a:rPr>
              <a:t>MidContinental</a:t>
            </a:r>
            <a:r>
              <a:rPr lang="en-US" sz="2500" dirty="0">
                <a:latin typeface="Avenir Book" panose="02000503020000020003" pitchFamily="2" charset="0"/>
              </a:rPr>
              <a:t> Region.</a:t>
            </a:r>
          </a:p>
          <a:p>
            <a:r>
              <a:rPr lang="en-US" sz="2500" dirty="0">
                <a:latin typeface="Avenir Book" panose="02000503020000020003" pitchFamily="2" charset="0"/>
              </a:rPr>
              <a:t>Ying Zhong, Walter W. </a:t>
            </a:r>
            <a:r>
              <a:rPr lang="en-US" sz="2500" dirty="0" err="1">
                <a:latin typeface="Avenir Book" panose="02000503020000020003" pitchFamily="2" charset="0"/>
              </a:rPr>
              <a:t>Stiern</a:t>
            </a:r>
            <a:r>
              <a:rPr lang="en-US" sz="2500" dirty="0">
                <a:latin typeface="Avenir Book" panose="02000503020000020003" pitchFamily="2" charset="0"/>
              </a:rPr>
              <a:t> Library, California State University–Bakersfield</a:t>
            </a:r>
          </a:p>
          <a:p>
            <a:endParaRPr lang="en-US" dirty="0"/>
          </a:p>
        </p:txBody>
      </p:sp>
    </p:spTree>
    <p:extLst>
      <p:ext uri="{BB962C8B-B14F-4D97-AF65-F5344CB8AC3E}">
        <p14:creationId xmlns:p14="http://schemas.microsoft.com/office/powerpoint/2010/main" val="3053178157"/>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spd="slow"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CF18255-92F1-BF4E-A5AB-C0FF46294C2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4381498" y="1668012"/>
            <a:ext cx="4049487" cy="814039"/>
          </a:xfrm>
        </p:spPr>
        <p:txBody>
          <a:bodyPr>
            <a:normAutofit/>
          </a:bodyPr>
          <a:lstStyle/>
          <a:p>
            <a:pPr algn="l"/>
            <a:endParaRPr lang="en-US" sz="4000" dirty="0"/>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4669971" y="2075031"/>
            <a:ext cx="4049486" cy="2075030"/>
          </a:xfrm>
        </p:spPr>
        <p:txBody>
          <a:bodyPr>
            <a:normAutofit/>
          </a:bodyPr>
          <a:lstStyle/>
          <a:p>
            <a:pPr marL="342905" indent="-342905" algn="l">
              <a:buFont typeface="Arial" panose="020B0604020202020204" pitchFamily="34" charset="0"/>
              <a:buChar char="•"/>
            </a:pPr>
            <a:endParaRPr lang="en-US" sz="2000" dirty="0"/>
          </a:p>
          <a:p>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26B77010-31BC-EE46-B310-CF03B2EE1EBA}"/>
              </a:ext>
            </a:extLst>
          </p:cNvPr>
          <p:cNvPicPr>
            <a:picLocks noChangeAspect="1"/>
          </p:cNvPicPr>
          <p:nvPr/>
        </p:nvPicPr>
        <p:blipFill>
          <a:blip r:embed="rId4"/>
          <a:stretch>
            <a:fillRect/>
          </a:stretch>
        </p:blipFill>
        <p:spPr>
          <a:xfrm rot="187675">
            <a:off x="1941184" y="716812"/>
            <a:ext cx="9371718" cy="4915367"/>
          </a:xfrm>
          <a:prstGeom prst="rect">
            <a:avLst/>
          </a:prstGeom>
        </p:spPr>
      </p:pic>
      <p:sp>
        <p:nvSpPr>
          <p:cNvPr id="4" name="Rectangle 3">
            <a:extLst>
              <a:ext uri="{FF2B5EF4-FFF2-40B4-BE49-F238E27FC236}">
                <a16:creationId xmlns:a16="http://schemas.microsoft.com/office/drawing/2014/main" id="{8AF5A6EE-D83E-564F-8BE9-59E7E9ADFE1B}"/>
              </a:ext>
            </a:extLst>
          </p:cNvPr>
          <p:cNvSpPr/>
          <p:nvPr/>
        </p:nvSpPr>
        <p:spPr>
          <a:xfrm>
            <a:off x="981303" y="6025710"/>
            <a:ext cx="5713411" cy="461665"/>
          </a:xfrm>
          <a:prstGeom prst="rect">
            <a:avLst/>
          </a:prstGeom>
        </p:spPr>
        <p:txBody>
          <a:bodyPr wrap="square">
            <a:spAutoFit/>
          </a:bodyPr>
          <a:lstStyle/>
          <a:p>
            <a:pPr algn="r"/>
            <a:r>
              <a:rPr lang="en-US" sz="2400" b="1" dirty="0">
                <a:solidFill>
                  <a:schemeClr val="accent1">
                    <a:lumMod val="75000"/>
                  </a:schemeClr>
                </a:solidFill>
                <a:latin typeface="Segoe Script" panose="020B0804020000000003" pitchFamily="34" charset="0"/>
              </a:rPr>
              <a:t>Thank You 2019 RTI Fellows!</a:t>
            </a:r>
          </a:p>
        </p:txBody>
      </p:sp>
    </p:spTree>
    <p:extLst>
      <p:ext uri="{BB962C8B-B14F-4D97-AF65-F5344CB8AC3E}">
        <p14:creationId xmlns:p14="http://schemas.microsoft.com/office/powerpoint/2010/main" val="990267769"/>
      </p:ext>
    </p:extLst>
  </p:cSld>
  <p:clrMapOvr>
    <a:masterClrMapping/>
  </p:clrMapOvr>
  <mc:AlternateContent xmlns:mc="http://schemas.openxmlformats.org/markup-compatibility/2006" xmlns:p14="http://schemas.microsoft.com/office/powerpoint/2010/main">
    <mc:Choice Requires="p14">
      <p:transition spd="slow" p14:dur="51500" advTm="8000"/>
    </mc:Choice>
    <mc:Fallback xmlns="">
      <p:transition spd="slow" advTm="8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12230</TotalTime>
  <Words>2915</Words>
  <Application>Microsoft Macintosh PowerPoint</Application>
  <PresentationFormat>Widescreen</PresentationFormat>
  <Paragraphs>292</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Apple Color Emoji</vt:lpstr>
      <vt:lpstr>Arial</vt:lpstr>
      <vt:lpstr>Avenir Black</vt:lpstr>
      <vt:lpstr>Avenir Book</vt:lpstr>
      <vt:lpstr>Calibri</vt:lpstr>
      <vt:lpstr>Calibri Light</vt:lpstr>
      <vt:lpstr>Segoe Script</vt:lpstr>
      <vt:lpstr>Wingdings</vt:lpstr>
      <vt:lpstr>Office Theme</vt:lpstr>
      <vt:lpstr>PowerPoint Presentation</vt:lpstr>
      <vt:lpstr>Today’s Agenda</vt:lpstr>
      <vt:lpstr>RTI Overview</vt:lpstr>
      <vt:lpstr>Support from Sponsors</vt:lpstr>
      <vt:lpstr>RTI Program Staff, 2018-2022</vt:lpstr>
      <vt:lpstr>2018 RTI Fellows</vt:lpstr>
      <vt:lpstr>PowerPoint Presentation</vt:lpstr>
      <vt:lpstr>2019 RTI Fellows</vt:lpstr>
      <vt:lpstr>PowerPoint Presentation</vt:lpstr>
      <vt:lpstr>2020 RTI Fellows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Lessick</dc:creator>
  <cp:lastModifiedBy>Susan Lessick</cp:lastModifiedBy>
  <cp:revision>230</cp:revision>
  <cp:lastPrinted>2021-05-13T15:10:06Z</cp:lastPrinted>
  <dcterms:created xsi:type="dcterms:W3CDTF">2019-04-06T18:11:41Z</dcterms:created>
  <dcterms:modified xsi:type="dcterms:W3CDTF">2021-05-13T16:46:57Z</dcterms:modified>
</cp:coreProperties>
</file>