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32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60290"/>
  </p:normalViewPr>
  <p:slideViewPr>
    <p:cSldViewPr snapToGrid="0" snapToObjects="1">
      <p:cViewPr varScale="1">
        <p:scale>
          <a:sx n="65" d="100"/>
          <a:sy n="65" d="100"/>
        </p:scale>
        <p:origin x="14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Talmage" userId="ac1b943e-1956-4bac-b055-c9eaf54518c5" providerId="ADAL" clId="{F9AF668E-FCA6-4007-9FB7-CB3AA8EC036E}"/>
    <pc:docChg chg="modSld">
      <pc:chgData name="Susan Talmage" userId="ac1b943e-1956-4bac-b055-c9eaf54518c5" providerId="ADAL" clId="{F9AF668E-FCA6-4007-9FB7-CB3AA8EC036E}" dt="2019-10-04T19:07:33.395" v="17" actId="14100"/>
      <pc:docMkLst>
        <pc:docMk/>
      </pc:docMkLst>
      <pc:sldChg chg="modSp">
        <pc:chgData name="Susan Talmage" userId="ac1b943e-1956-4bac-b055-c9eaf54518c5" providerId="ADAL" clId="{F9AF668E-FCA6-4007-9FB7-CB3AA8EC036E}" dt="2019-10-04T19:07:33.395" v="17" actId="14100"/>
        <pc:sldMkLst>
          <pc:docMk/>
          <pc:sldMk cId="149710107" sldId="324"/>
        </pc:sldMkLst>
        <pc:graphicFrameChg chg="mod modGraphic">
          <ac:chgData name="Susan Talmage" userId="ac1b943e-1956-4bac-b055-c9eaf54518c5" providerId="ADAL" clId="{F9AF668E-FCA6-4007-9FB7-CB3AA8EC036E}" dt="2019-10-04T19:07:33.395" v="17" actId="14100"/>
          <ac:graphicFrameMkLst>
            <pc:docMk/>
            <pc:sldMk cId="149710107" sldId="324"/>
            <ac:graphicFrameMk id="8" creationId="{1D50AA55-728F-4D02-BA48-38841850745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2A4BEB-90F8-344C-8DA2-CCC712495533}" type="datetimeFigureOut">
              <a:rPr lang="en-US" smtClean="0"/>
              <a:t>10/4/2019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50D76A-5C18-114E-B533-9E4418D5BB49}" type="slidenum">
              <a:rPr lang="en-US" smtClean="0"/>
              <a:t>‹#›</a:t>
            </a:fld>
            <a:endParaRPr lang="en-US"/>
          </a:p>
        </p:txBody>
      </p:sp>
    </p:spTree>
    <p:extLst>
      <p:ext uri="{BB962C8B-B14F-4D97-AF65-F5344CB8AC3E}">
        <p14:creationId xmlns:p14="http://schemas.microsoft.com/office/powerpoint/2010/main" val="2408933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a:t>RTI staff reviewed the first, second, and third Quarterly Research Progress Report forms that were submitted by the RTI 2018 fellows (Sep 2018, Dec 2018, Mar 2019) to identify RTI impacts on the Fellows’ professional activities and their institutions. </a:t>
            </a:r>
          </a:p>
          <a:p>
            <a:endParaRPr lang="en-US" dirty="0"/>
          </a:p>
          <a:p>
            <a:pPr marL="0" indent="0" defTabSz="932871">
              <a:buFont typeface="Arial" panose="020B0604020202020204" pitchFamily="34" charset="0"/>
              <a:buNone/>
              <a:defRPr/>
            </a:pPr>
            <a:r>
              <a:rPr lang="en-US" dirty="0"/>
              <a:t>The data provides some quantitative evidence that </a:t>
            </a:r>
            <a:r>
              <a:rPr lang="en-US" b="1" dirty="0"/>
              <a:t>RTI training positively impacted Fellows’ professional activities and relationships</a:t>
            </a:r>
            <a:r>
              <a:rPr lang="en-US" dirty="0"/>
              <a:t>. The top 5 impacts reported were:</a:t>
            </a:r>
          </a:p>
          <a:p>
            <a:pPr marL="632113" lvl="1" indent="-174913" defTabSz="932871">
              <a:buFont typeface="Arial" panose="020B0604020202020204" pitchFamily="34" charset="0"/>
              <a:buChar char="•"/>
              <a:defRPr/>
            </a:pPr>
            <a:r>
              <a:rPr lang="en-US" dirty="0"/>
              <a:t>Formed internal and external research collaborations</a:t>
            </a:r>
          </a:p>
          <a:p>
            <a:pPr marL="632113" lvl="1" indent="-174913" defTabSz="932871">
              <a:buFont typeface="Arial" panose="020B0604020202020204" pitchFamily="34" charset="0"/>
              <a:buChar char="•"/>
              <a:defRPr/>
            </a:pPr>
            <a:r>
              <a:rPr lang="en-US" dirty="0"/>
              <a:t>Disseminated learning experience to other librarians</a:t>
            </a:r>
          </a:p>
          <a:p>
            <a:pPr marL="632113" lvl="1" indent="-174913" defTabSz="932871">
              <a:buFont typeface="Arial" panose="020B0604020202020204" pitchFamily="34" charset="0"/>
              <a:buChar char="•"/>
              <a:defRPr/>
            </a:pPr>
            <a:r>
              <a:rPr lang="en-US" dirty="0"/>
              <a:t>Provided research leadership within their institutions</a:t>
            </a:r>
          </a:p>
          <a:p>
            <a:pPr marL="632113" lvl="1" indent="-174913" defTabSz="932871">
              <a:buFont typeface="Arial" panose="020B0604020202020204" pitchFamily="34" charset="0"/>
              <a:buChar char="•"/>
              <a:defRPr/>
            </a:pPr>
            <a:r>
              <a:rPr lang="en-US" dirty="0"/>
              <a:t>Enhanced visibility of library services</a:t>
            </a:r>
          </a:p>
          <a:p>
            <a:pPr marL="632113" lvl="1" indent="-174913" defTabSz="932871">
              <a:buFont typeface="Arial" panose="020B0604020202020204" pitchFamily="34" charset="0"/>
              <a:buChar char="•"/>
              <a:defRPr/>
            </a:pPr>
            <a:r>
              <a:rPr lang="en-US" dirty="0"/>
              <a:t>Improved or initiated new library services</a:t>
            </a:r>
          </a:p>
          <a:p>
            <a:pPr marL="174913" indent="-174913" defTabSz="932871">
              <a:buFont typeface="Arial" panose="020B0604020202020204" pitchFamily="34" charset="0"/>
              <a:buChar char="•"/>
              <a:defRPr/>
            </a:pPr>
            <a:endParaRPr lang="en-US" dirty="0"/>
          </a:p>
          <a:p>
            <a:pPr marL="0" indent="0" defTabSz="932871">
              <a:buFont typeface="Arial" panose="020B0604020202020204" pitchFamily="34" charset="0"/>
              <a:buNone/>
              <a:defRPr/>
            </a:pPr>
            <a:r>
              <a:rPr lang="en-US" dirty="0"/>
              <a:t>It is also interesting to note that in one instance a Fellow’s RTI-acquired skills and project prompted their institution to create new hospital-wide research policies and procedures! </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a:t>
            </a:fld>
            <a:endParaRPr lang="en-US"/>
          </a:p>
        </p:txBody>
      </p:sp>
    </p:spTree>
    <p:extLst>
      <p:ext uri="{BB962C8B-B14F-4D97-AF65-F5344CB8AC3E}">
        <p14:creationId xmlns:p14="http://schemas.microsoft.com/office/powerpoint/2010/main" val="2307926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005E-16EC-F041-B9E1-61D8E1A6BE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F526-4F74-1641-A84C-451248A1A7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C8FC4E-D2CA-1348-89D9-862B606E0837}"/>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5" name="Footer Placeholder 4">
            <a:extLst>
              <a:ext uri="{FF2B5EF4-FFF2-40B4-BE49-F238E27FC236}">
                <a16:creationId xmlns:a16="http://schemas.microsoft.com/office/drawing/2014/main" id="{B3B6FF63-DA0C-754A-B404-E9BDF7FB3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FE91B-6D7F-F748-8657-299B5A474C14}"/>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402396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8553-63A1-1E40-9423-9E11EB35DF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E3F484-5A2A-6543-AE5D-4579BD7C1B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0B5B78-DFFE-D944-BCAF-F02DC47911F8}"/>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5" name="Footer Placeholder 4">
            <a:extLst>
              <a:ext uri="{FF2B5EF4-FFF2-40B4-BE49-F238E27FC236}">
                <a16:creationId xmlns:a16="http://schemas.microsoft.com/office/drawing/2014/main" id="{D02D07B5-86FE-714A-A99F-BF1083D328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04ACA-52D3-AD40-A3C1-852242A8A9E2}"/>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266202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027AE9-6E0D-8149-945C-79C032C551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F0B43-7E58-A444-AA0B-8570BBD96C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CBB4F7-B98C-1A46-B6B9-CECB6325D6A4}"/>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5" name="Footer Placeholder 4">
            <a:extLst>
              <a:ext uri="{FF2B5EF4-FFF2-40B4-BE49-F238E27FC236}">
                <a16:creationId xmlns:a16="http://schemas.microsoft.com/office/drawing/2014/main" id="{F32FAE34-CA46-7D42-85B3-6F3036BC6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E5D4F-9F18-E24B-8A8F-428A690B3219}"/>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2674545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80DED-CB22-364D-86F5-03CACB5485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6E40BE-24B9-AB42-840D-3275B4A5E3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7E657-EFB1-434B-9A7A-279E6DD8BB85}"/>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5" name="Footer Placeholder 4">
            <a:extLst>
              <a:ext uri="{FF2B5EF4-FFF2-40B4-BE49-F238E27FC236}">
                <a16:creationId xmlns:a16="http://schemas.microsoft.com/office/drawing/2014/main" id="{B703E1AC-4AA9-4A45-8CF2-6D456E009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D0F49-4BDB-F244-99A8-23F2F245A9D6}"/>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72086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05D7-40C4-5A4D-89B6-2488B9D0B3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45A612-B983-C242-A24F-1DDA382A75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DFEB92-95AC-1C45-84B0-0234D76477F7}"/>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5" name="Footer Placeholder 4">
            <a:extLst>
              <a:ext uri="{FF2B5EF4-FFF2-40B4-BE49-F238E27FC236}">
                <a16:creationId xmlns:a16="http://schemas.microsoft.com/office/drawing/2014/main" id="{89E60080-3F18-C94D-BC0E-8163330269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E9E55-C4E0-EF47-BAF8-5C43F24BD63B}"/>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387966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EA2A-B41B-6745-BE56-1B8834FB6D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43F260-20A8-4545-B0A4-83D74CFE19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63DC87-51F3-B945-A805-038788AABE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300989-374F-D64C-9A4E-3930F57DE9D8}"/>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6" name="Footer Placeholder 5">
            <a:extLst>
              <a:ext uri="{FF2B5EF4-FFF2-40B4-BE49-F238E27FC236}">
                <a16:creationId xmlns:a16="http://schemas.microsoft.com/office/drawing/2014/main" id="{F094BB9B-237D-D449-8F44-3AFF0E2E35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3F267F-E0EB-1047-BE02-A01D865957BE}"/>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3187152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BB60A-344D-944F-B2BB-71E89248FF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BC2BEB-3747-3F4A-A89F-7EB11ED8C8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DB575C-D14B-7849-A585-FE4D70DF6D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EE3326-12FF-564B-A17D-AECB821CC6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343938-9CA7-1C47-B16F-8850E1C510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4950C9-B833-1A46-99FD-B2966E1FA5A4}"/>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8" name="Footer Placeholder 7">
            <a:extLst>
              <a:ext uri="{FF2B5EF4-FFF2-40B4-BE49-F238E27FC236}">
                <a16:creationId xmlns:a16="http://schemas.microsoft.com/office/drawing/2014/main" id="{8DFF51EE-F721-5E4E-B9FC-E479B8312D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6ABD29-50FE-E14C-8778-722607CB4F6F}"/>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4183258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E53BE-C89B-E044-8B60-1FBF331DAD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6B133E-E0A8-EA4E-9F97-A0128E28446A}"/>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4" name="Footer Placeholder 3">
            <a:extLst>
              <a:ext uri="{FF2B5EF4-FFF2-40B4-BE49-F238E27FC236}">
                <a16:creationId xmlns:a16="http://schemas.microsoft.com/office/drawing/2014/main" id="{4BB48461-2C7C-DE40-B3DA-E7A121AF65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8B298D-C5BB-C949-9399-C0E4F490315C}"/>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197594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FB55D3-B106-4B44-8DBB-A69B0C841937}"/>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3" name="Footer Placeholder 2">
            <a:extLst>
              <a:ext uri="{FF2B5EF4-FFF2-40B4-BE49-F238E27FC236}">
                <a16:creationId xmlns:a16="http://schemas.microsoft.com/office/drawing/2014/main" id="{B3B2D528-0065-D14B-991A-25EBCCEA1B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575C8C-18BA-1240-81B5-B7D242C76F52}"/>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389185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9FD70-952D-8C44-94DC-C1CDC4FA6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486D8B-5569-7E43-A8AD-A3EC68E868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577A8C-D5A9-AA48-8FBF-4DCE658702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3824F4-B586-1248-9DAA-9EA9DE40F8A0}"/>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6" name="Footer Placeholder 5">
            <a:extLst>
              <a:ext uri="{FF2B5EF4-FFF2-40B4-BE49-F238E27FC236}">
                <a16:creationId xmlns:a16="http://schemas.microsoft.com/office/drawing/2014/main" id="{710DD8A7-A834-CB42-9384-80B45B11B2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38EAA7-3F3F-7C4D-84D5-5C8C0FDECEF1}"/>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273989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351E-91E3-C541-BE51-809961C762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E36E66-AD8A-AF4F-86F9-CB07EA6523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81776-AE9F-6945-9F4A-D4BC87787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594DAB-C660-A949-B827-5D78A9F3B680}"/>
              </a:ext>
            </a:extLst>
          </p:cNvPr>
          <p:cNvSpPr>
            <a:spLocks noGrp="1"/>
          </p:cNvSpPr>
          <p:nvPr>
            <p:ph type="dt" sz="half" idx="10"/>
          </p:nvPr>
        </p:nvSpPr>
        <p:spPr/>
        <p:txBody>
          <a:bodyPr/>
          <a:lstStyle/>
          <a:p>
            <a:fld id="{E71F00CC-AE9E-0A45-8B5C-68B0B59B8A85}" type="datetimeFigureOut">
              <a:rPr lang="en-US" smtClean="0"/>
              <a:t>10/4/2019</a:t>
            </a:fld>
            <a:endParaRPr lang="en-US"/>
          </a:p>
        </p:txBody>
      </p:sp>
      <p:sp>
        <p:nvSpPr>
          <p:cNvPr id="6" name="Footer Placeholder 5">
            <a:extLst>
              <a:ext uri="{FF2B5EF4-FFF2-40B4-BE49-F238E27FC236}">
                <a16:creationId xmlns:a16="http://schemas.microsoft.com/office/drawing/2014/main" id="{23514CC1-AA76-A34C-9626-E0D8EE475B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04EE15-5850-B249-A106-2EED518E3322}"/>
              </a:ext>
            </a:extLst>
          </p:cNvPr>
          <p:cNvSpPr>
            <a:spLocks noGrp="1"/>
          </p:cNvSpPr>
          <p:nvPr>
            <p:ph type="sldNum" sz="quarter" idx="12"/>
          </p:nvPr>
        </p:nvSpPr>
        <p:spPr/>
        <p:txBody>
          <a:bodyPr/>
          <a:lstStyle/>
          <a:p>
            <a:fld id="{7C0F08BB-7734-1E45-90D4-663DB3239641}" type="slidenum">
              <a:rPr lang="en-US" smtClean="0"/>
              <a:t>‹#›</a:t>
            </a:fld>
            <a:endParaRPr lang="en-US"/>
          </a:p>
        </p:txBody>
      </p:sp>
    </p:spTree>
    <p:extLst>
      <p:ext uri="{BB962C8B-B14F-4D97-AF65-F5344CB8AC3E}">
        <p14:creationId xmlns:p14="http://schemas.microsoft.com/office/powerpoint/2010/main" val="170991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9385BE-D6E0-A545-B01C-0D121A44C9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6EE425-BF67-E94E-8946-206D94611E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2532F-21D6-1E47-8245-D5B5C814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F00CC-AE9E-0A45-8B5C-68B0B59B8A85}" type="datetimeFigureOut">
              <a:rPr lang="en-US" smtClean="0"/>
              <a:t>10/4/2019</a:t>
            </a:fld>
            <a:endParaRPr lang="en-US"/>
          </a:p>
        </p:txBody>
      </p:sp>
      <p:sp>
        <p:nvSpPr>
          <p:cNvPr id="5" name="Footer Placeholder 4">
            <a:extLst>
              <a:ext uri="{FF2B5EF4-FFF2-40B4-BE49-F238E27FC236}">
                <a16:creationId xmlns:a16="http://schemas.microsoft.com/office/drawing/2014/main" id="{A1DA3544-20A1-BA49-84BF-8F334F7716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02F2FD-948D-6042-8CC5-7E672D233F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F08BB-7734-1E45-90D4-663DB3239641}" type="slidenum">
              <a:rPr lang="en-US" smtClean="0"/>
              <a:t>‹#›</a:t>
            </a:fld>
            <a:endParaRPr lang="en-US"/>
          </a:p>
        </p:txBody>
      </p:sp>
    </p:spTree>
    <p:extLst>
      <p:ext uri="{BB962C8B-B14F-4D97-AF65-F5344CB8AC3E}">
        <p14:creationId xmlns:p14="http://schemas.microsoft.com/office/powerpoint/2010/main" val="237004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1" y="-109594"/>
            <a:ext cx="12058816" cy="6575305"/>
          </a:xfrm>
          <a:prstGeom prst="rect">
            <a:avLst/>
          </a:prstGeom>
        </p:spPr>
      </p:pic>
      <p:sp>
        <p:nvSpPr>
          <p:cNvPr id="5" name="Title 1">
            <a:extLst>
              <a:ext uri="{FF2B5EF4-FFF2-40B4-BE49-F238E27FC236}">
                <a16:creationId xmlns:a16="http://schemas.microsoft.com/office/drawing/2014/main" id="{E32F8CCA-D1D4-4EF7-AA0F-607BA054405E}"/>
              </a:ext>
            </a:extLst>
          </p:cNvPr>
          <p:cNvSpPr txBox="1">
            <a:spLocks/>
          </p:cNvSpPr>
          <p:nvPr/>
        </p:nvSpPr>
        <p:spPr>
          <a:xfrm>
            <a:off x="2205714" y="11429"/>
            <a:ext cx="8719294" cy="48878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b="1" dirty="0">
                <a:solidFill>
                  <a:srgbClr val="073C6E"/>
                </a:solidFill>
              </a:rPr>
              <a:t>Impact of RTI on Fellows &amp; their Institutions </a:t>
            </a:r>
            <a:endParaRPr lang="en-US" sz="2800" b="1" dirty="0"/>
          </a:p>
        </p:txBody>
      </p:sp>
      <p:graphicFrame>
        <p:nvGraphicFramePr>
          <p:cNvPr id="8" name="Table 7">
            <a:extLst>
              <a:ext uri="{FF2B5EF4-FFF2-40B4-BE49-F238E27FC236}">
                <a16:creationId xmlns:a16="http://schemas.microsoft.com/office/drawing/2014/main" id="{1D50AA55-728F-4D02-BA48-38841850745F}"/>
              </a:ext>
            </a:extLst>
          </p:cNvPr>
          <p:cNvGraphicFramePr>
            <a:graphicFrameLocks noGrp="1"/>
          </p:cNvGraphicFramePr>
          <p:nvPr>
            <p:extLst>
              <p:ext uri="{D42A27DB-BD31-4B8C-83A1-F6EECF244321}">
                <p14:modId xmlns:p14="http://schemas.microsoft.com/office/powerpoint/2010/main" val="4081548305"/>
              </p:ext>
            </p:extLst>
          </p:nvPr>
        </p:nvGraphicFramePr>
        <p:xfrm>
          <a:off x="14745" y="-101287"/>
          <a:ext cx="12177255" cy="6959282"/>
        </p:xfrm>
        <a:graphic>
          <a:graphicData uri="http://schemas.openxmlformats.org/drawingml/2006/table">
            <a:tbl>
              <a:tblPr firstRow="1" bandRow="1">
                <a:tableStyleId>{5C22544A-7EE6-4342-B048-85BDC9FD1C3A}</a:tableStyleId>
              </a:tblPr>
              <a:tblGrid>
                <a:gridCol w="8256461">
                  <a:extLst>
                    <a:ext uri="{9D8B030D-6E8A-4147-A177-3AD203B41FA5}">
                      <a16:colId xmlns:a16="http://schemas.microsoft.com/office/drawing/2014/main" val="3098380886"/>
                    </a:ext>
                  </a:extLst>
                </a:gridCol>
                <a:gridCol w="3920794">
                  <a:extLst>
                    <a:ext uri="{9D8B030D-6E8A-4147-A177-3AD203B41FA5}">
                      <a16:colId xmlns:a16="http://schemas.microsoft.com/office/drawing/2014/main" val="839940981"/>
                    </a:ext>
                  </a:extLst>
                </a:gridCol>
              </a:tblGrid>
              <a:tr h="468114">
                <a:tc gridSpan="2">
                  <a:txBody>
                    <a:bodyPr/>
                    <a:lstStyle/>
                    <a:p>
                      <a:pPr algn="ctr"/>
                      <a:r>
                        <a:rPr lang="en-US" sz="2400" dirty="0">
                          <a:solidFill>
                            <a:schemeClr val="tx1"/>
                          </a:solidFill>
                        </a:rPr>
                        <a:t>Impact of RTI on 2018 Fellows activities and their institutions (as of May 2019)</a:t>
                      </a:r>
                      <a:endParaRPr lang="en-US" sz="2400"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dirty="0"/>
                    </a:p>
                  </a:txBody>
                  <a:tcPr/>
                </a:tc>
                <a:extLst>
                  <a:ext uri="{0D108BD9-81ED-4DB2-BD59-A6C34878D82A}">
                    <a16:rowId xmlns:a16="http://schemas.microsoft.com/office/drawing/2014/main" val="1607820749"/>
                  </a:ext>
                </a:extLst>
              </a:tr>
              <a:tr h="405698">
                <a:tc>
                  <a:txBody>
                    <a:bodyPr/>
                    <a:lstStyle/>
                    <a:p>
                      <a:pPr algn="ctr"/>
                      <a:r>
                        <a:rPr lang="en-US" sz="2000" b="1" dirty="0">
                          <a:solidFill>
                            <a:schemeClr val="bg1">
                              <a:lumMod val="95000"/>
                            </a:schemeClr>
                          </a:solidFill>
                        </a:rPr>
                        <a:t>Type of 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US" sz="2000" b="1" dirty="0">
                          <a:solidFill>
                            <a:schemeClr val="bg1"/>
                          </a:solidFill>
                        </a:rPr>
                        <a:t>Frequency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99259016"/>
                  </a:ext>
                </a:extLst>
              </a:tr>
              <a:tr h="405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Formed internal and external research collaborations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1514130"/>
                  </a:ext>
                </a:extLst>
              </a:tr>
              <a:tr h="405698">
                <a:tc>
                  <a:txBody>
                    <a:bodyPr/>
                    <a:lstStyle/>
                    <a:p>
                      <a:r>
                        <a:rPr lang="en-US" sz="2000" dirty="0"/>
                        <a:t>Shared RTI experience with colleagues through informal and formal venues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8121053"/>
                  </a:ext>
                </a:extLst>
              </a:tr>
              <a:tr h="405698">
                <a:tc>
                  <a:txBody>
                    <a:bodyPr/>
                    <a:lstStyle/>
                    <a:p>
                      <a:r>
                        <a:rPr lang="en-US" sz="2000" dirty="0"/>
                        <a:t>Provided leadership to strengthen research capacity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2525738"/>
                  </a:ext>
                </a:extLst>
              </a:tr>
              <a:tr h="405698">
                <a:tc>
                  <a:txBody>
                    <a:bodyPr/>
                    <a:lstStyle/>
                    <a:p>
                      <a:r>
                        <a:rPr lang="en-US" sz="2000" dirty="0"/>
                        <a:t>Strengthened relationships with individuals outside of the library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8593495"/>
                  </a:ext>
                </a:extLst>
              </a:tr>
              <a:tr h="405698">
                <a:tc>
                  <a:txBody>
                    <a:bodyPr/>
                    <a:lstStyle/>
                    <a:p>
                      <a:r>
                        <a:rPr lang="en-US" sz="2000" dirty="0"/>
                        <a:t>Increased visibility of the library and its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5293732"/>
                  </a:ext>
                </a:extLst>
              </a:tr>
              <a:tr h="405698">
                <a:tc>
                  <a:txBody>
                    <a:bodyPr/>
                    <a:lstStyle/>
                    <a:p>
                      <a:r>
                        <a:rPr lang="en-US" sz="2000" dirty="0"/>
                        <a:t>Improved or initiated new library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8359343"/>
                  </a:ext>
                </a:extLst>
              </a:tr>
              <a:tr h="405698">
                <a:tc>
                  <a:txBody>
                    <a:bodyPr/>
                    <a:lstStyle/>
                    <a:p>
                      <a:r>
                        <a:rPr lang="en-US" sz="2000" dirty="0"/>
                        <a:t>Gained a better understanding of the users 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9573381"/>
                  </a:ext>
                </a:extLst>
              </a:tr>
              <a:tr h="405698">
                <a:tc>
                  <a:txBody>
                    <a:bodyPr/>
                    <a:lstStyle/>
                    <a:p>
                      <a:r>
                        <a:rPr lang="en-US" sz="2000" b="0" dirty="0"/>
                        <a:t>Received recognition for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5138312"/>
                  </a:ext>
                </a:extLst>
              </a:tr>
              <a:tr h="405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Decided to pursue more research education</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7494308"/>
                  </a:ext>
                </a:extLst>
              </a:tr>
              <a:tr h="405698">
                <a:tc>
                  <a:txBody>
                    <a:bodyPr/>
                    <a:lstStyle/>
                    <a:p>
                      <a:r>
                        <a:rPr lang="en-US" sz="2000" b="0" dirty="0"/>
                        <a:t>Participated in other research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4152281"/>
                  </a:ext>
                </a:extLst>
              </a:tr>
              <a:tr h="405698">
                <a:tc>
                  <a:txBody>
                    <a:bodyPr/>
                    <a:lstStyle/>
                    <a:p>
                      <a:r>
                        <a:rPr lang="en-US" sz="2000" b="0" dirty="0"/>
                        <a:t>Increased confidence in conducting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9703580"/>
                  </a:ext>
                </a:extLst>
              </a:tr>
              <a:tr h="405698">
                <a:tc>
                  <a:txBody>
                    <a:bodyPr/>
                    <a:lstStyle/>
                    <a:p>
                      <a:r>
                        <a:rPr lang="en-US" sz="2000" b="0" dirty="0"/>
                        <a:t>Developed research support 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3947990"/>
                  </a:ext>
                </a:extLst>
              </a:tr>
              <a:tr h="405698">
                <a:tc>
                  <a:txBody>
                    <a:bodyPr/>
                    <a:lstStyle/>
                    <a:p>
                      <a:r>
                        <a:rPr lang="en-US" sz="2000" dirty="0"/>
                        <a:t>Impacted way research is conducted at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0523394"/>
                  </a:ext>
                </a:extLst>
              </a:tr>
              <a:tr h="405698">
                <a:tc>
                  <a:txBody>
                    <a:bodyPr/>
                    <a:lstStyle/>
                    <a:p>
                      <a:r>
                        <a:rPr lang="en-US" sz="2000" b="0" dirty="0"/>
                        <a:t>Gained institution’s interest in study findings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7779302"/>
                  </a:ext>
                </a:extLst>
              </a:tr>
              <a:tr h="405698">
                <a:tc>
                  <a:txBody>
                    <a:bodyPr/>
                    <a:lstStyle/>
                    <a:p>
                      <a:r>
                        <a:rPr lang="en-US" sz="2000" dirty="0"/>
                        <a:t>Increased the research culture at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7502842"/>
                  </a:ext>
                </a:extLst>
              </a:tr>
            </a:tbl>
          </a:graphicData>
        </a:graphic>
      </p:graphicFrame>
    </p:spTree>
    <p:extLst>
      <p:ext uri="{BB962C8B-B14F-4D97-AF65-F5344CB8AC3E}">
        <p14:creationId xmlns:p14="http://schemas.microsoft.com/office/powerpoint/2010/main" val="149710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E0544D60D6284684224A3200DBAE35" ma:contentTypeVersion="10" ma:contentTypeDescription="Create a new document." ma:contentTypeScope="" ma:versionID="b32d297b2780cc9cdd2b9b37174deecc">
  <xsd:schema xmlns:xsd="http://www.w3.org/2001/XMLSchema" xmlns:xs="http://www.w3.org/2001/XMLSchema" xmlns:p="http://schemas.microsoft.com/office/2006/metadata/properties" xmlns:ns2="1dbb4f9a-b4d1-484a-af68-baf38016de55" xmlns:ns3="5050ce75-aed8-457a-af48-2dcb752a2620" targetNamespace="http://schemas.microsoft.com/office/2006/metadata/properties" ma:root="true" ma:fieldsID="c110d382cf23a852dfd432dd70232cfb" ns2:_="" ns3:_="">
    <xsd:import namespace="1dbb4f9a-b4d1-484a-af68-baf38016de55"/>
    <xsd:import namespace="5050ce75-aed8-457a-af48-2dcb752a26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bb4f9a-b4d1-484a-af68-baf38016de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50ce75-aed8-457a-af48-2dcb752a262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1C37CC-BF56-4CC4-9BBF-FE128AA63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bb4f9a-b4d1-484a-af68-baf38016de55"/>
    <ds:schemaRef ds:uri="5050ce75-aed8-457a-af48-2dcb752a26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22D780-E108-4443-9C46-1356C79CAA83}">
  <ds:schemaRefs>
    <ds:schemaRef ds:uri="http://schemas.microsoft.com/sharepoint/v3/contenttype/forms"/>
  </ds:schemaRefs>
</ds:datastoreItem>
</file>

<file path=customXml/itemProps3.xml><?xml version="1.0" encoding="utf-8"?>
<ds:datastoreItem xmlns:ds="http://schemas.openxmlformats.org/officeDocument/2006/customXml" ds:itemID="{9FD10F80-DDE3-4F91-8F59-2BCF1CE01883}">
  <ds:schemaRefs>
    <ds:schemaRef ds:uri="http://schemas.microsoft.com/office/2006/metadata/properties"/>
    <ds:schemaRef ds:uri="http://purl.org/dc/elements/1.1/"/>
    <ds:schemaRef ds:uri="1dbb4f9a-b4d1-484a-af68-baf38016de55"/>
    <ds:schemaRef ds:uri="http://schemas.openxmlformats.org/package/2006/metadata/core-properties"/>
    <ds:schemaRef ds:uri="http://www.w3.org/XML/1998/namespace"/>
    <ds:schemaRef ds:uri="http://schemas.microsoft.com/office/infopath/2007/PartnerControls"/>
    <ds:schemaRef ds:uri="http://schemas.microsoft.com/office/2006/documentManagement/types"/>
    <ds:schemaRef ds:uri="http://purl.org/dc/terms/"/>
    <ds:schemaRef ds:uri="5050ce75-aed8-457a-af48-2dcb752a2620"/>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33</TotalTime>
  <Words>268</Words>
  <Application>Microsoft Office PowerPoint</Application>
  <PresentationFormat>Widescreen</PresentationFormat>
  <Paragraphs>45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Lessick</dc:creator>
  <cp:lastModifiedBy>Susan Talmage</cp:lastModifiedBy>
  <cp:revision>5</cp:revision>
  <dcterms:created xsi:type="dcterms:W3CDTF">2019-09-30T01:42:50Z</dcterms:created>
  <dcterms:modified xsi:type="dcterms:W3CDTF">2019-10-04T19:07:35Z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0x01010053E0544D60D6284684224A3200DBAE35</vt:lpwstr>
  </property>
</Properties>
</file>