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301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65442"/>
  </p:normalViewPr>
  <p:slideViewPr>
    <p:cSldViewPr snapToGrid="0" snapToObjects="1">
      <p:cViewPr varScale="1">
        <p:scale>
          <a:sx n="72" d="100"/>
          <a:sy n="72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Talmage" userId="ac1b943e-1956-4bac-b055-c9eaf54518c5" providerId="ADAL" clId="{77C76E66-9098-4790-AD30-96E5C8904246}"/>
    <pc:docChg chg="modSld">
      <pc:chgData name="Susan Talmage" userId="ac1b943e-1956-4bac-b055-c9eaf54518c5" providerId="ADAL" clId="{77C76E66-9098-4790-AD30-96E5C8904246}" dt="2019-10-04T18:10:39.764" v="0" actId="20577"/>
      <pc:docMkLst>
        <pc:docMk/>
      </pc:docMkLst>
      <pc:sldChg chg="modSp">
        <pc:chgData name="Susan Talmage" userId="ac1b943e-1956-4bac-b055-c9eaf54518c5" providerId="ADAL" clId="{77C76E66-9098-4790-AD30-96E5C8904246}" dt="2019-10-04T18:10:39.764" v="0" actId="20577"/>
        <pc:sldMkLst>
          <pc:docMk/>
          <pc:sldMk cId="2818493505" sldId="301"/>
        </pc:sldMkLst>
        <pc:spChg chg="mod">
          <ac:chgData name="Susan Talmage" userId="ac1b943e-1956-4bac-b055-c9eaf54518c5" providerId="ADAL" clId="{77C76E66-9098-4790-AD30-96E5C8904246}" dt="2019-10-04T18:10:39.764" v="0" actId="20577"/>
          <ac:spMkLst>
            <pc:docMk/>
            <pc:sldMk cId="2818493505" sldId="301"/>
            <ac:spMk id="3" creationId="{141FE1D9-F6C8-AE47-A2C7-A30FC32F86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24483-E11E-AB48-B006-47BE47437FA3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B6CCD-8669-E84F-80FC-B2D94CC9D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5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3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majority </a:t>
            </a:r>
            <a:r>
              <a:rPr lang="en-US" dirty="0"/>
              <a:t>of the fellows found that the workshop was excellent or good, and as seen from the previous slide, almost all of the areas had a median rating of “5” (excellent) or “4” (good), except for the housing. </a:t>
            </a:r>
          </a:p>
          <a:p>
            <a:endParaRPr lang="en-US" dirty="0"/>
          </a:p>
          <a:p>
            <a:r>
              <a:rPr lang="en-US" dirty="0"/>
              <a:t>In the fellows’ opinion, the RTI/library services &amp; staff, curriculum quality, effectiveness of instructors, discussions &amp; activities, and lectures &amp; presentations were excellent.</a:t>
            </a:r>
          </a:p>
          <a:p>
            <a:endParaRPr lang="en-US" dirty="0"/>
          </a:p>
          <a:p>
            <a:r>
              <a:rPr lang="en-US" b="1" dirty="0"/>
              <a:t>The 2018 RTI Workshop Survey findings were used by the RTI team members to make improvements for the 2019 workshop</a:t>
            </a:r>
            <a:r>
              <a:rPr lang="en-US" dirty="0"/>
              <a:t>: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Eliminate the Creswell text and added more supplemental readings;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pre-Institute work by cutting down on the amount of reading and including more video lectures;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mentoring schedule by including a pre-Institute mentor meeting;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Review present UIC accommodations and try to reserve a newer residence hall that is closer to dining and shopping options;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Plan an evening social outing/event for Fellows and faculty for the 2019 Institute.</a:t>
            </a:r>
          </a:p>
          <a:p>
            <a:endParaRPr lang="en-US" dirty="0"/>
          </a:p>
          <a:p>
            <a:r>
              <a:rPr lang="en-US" dirty="0"/>
              <a:t>Comments from the fellows’ indicate that they made lifelong connections with colleagues and enjoyed spending an entire week immersed in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8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E330-70EF-9544-8CE1-16D67771A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512CF-EA14-7649-94FF-2137C4334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8B327-B610-F644-8DEE-8005B433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0D159-40A1-7648-861E-ED047E20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311B-F2EB-714D-BBD3-48E53767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9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8EEE-AB24-F449-A9BF-E23174F6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BF000-59F2-5940-884E-B1D588CB3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584B-EC16-6C4B-8412-3ADC8365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05C7-503A-D44B-9F96-915E75ED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8CE36-09C0-C34D-AA47-ED2D62F7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E64A4-6BAB-6441-8081-130AEFB31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FA58-5CF4-4C4B-9F7C-FAA3B230A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8326A-3FBE-8846-8148-2A5BE8FA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3C91-A82D-194B-8223-C866A91D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C85C2-CD65-BC4B-A74E-7C9848CB5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F1F14-AEE3-ED4B-909C-8DBD2AF1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AE0A-C0D3-0F45-907B-7128404F2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6E93-554B-ED4E-AFEF-1A8279F5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F296D-DE70-054A-9B0F-47F610CA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87CAD-F8D1-8C4A-BC64-7031155C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4978-2B52-B64A-9491-35101FB8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1B8FE-CD04-D741-87D1-FEB6CC4EA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49704-1B4B-C242-9419-633B8ABD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37385-3D93-F049-B953-D730D0B8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E7340-12F6-944A-B15A-4DBDB7A3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46B2-B64A-3849-B486-6A562A560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A7AC1-D8B5-6F4F-947F-494CF7584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CD133-71C8-0844-BE32-ED36C548D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88F4A-CE76-784C-9DF7-93AB1D66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4137C-FC41-E24F-A1C2-F77DC401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CB210-5D9D-CC45-825D-993C060F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FB2F-4666-4344-AF78-A4FB7ABF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39BFE-73BC-D64B-B946-EF3B7812C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AAAA0-59CD-E34A-B081-B9BE67875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335B9B-D511-824F-9A60-2AA452E3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4D210-4201-5249-A2EB-A5BDCB38E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01A5B-D364-FC40-9604-0FC4242A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369D04-9DC3-294B-A663-25B82F80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66913-8402-364C-952A-A51ADA9F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E559-6230-7243-A4BC-F659C204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81E28-9EBB-CF43-8AB7-20C95219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8C86C-CE56-DC4B-BA67-616916DF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E9E36-843A-DC42-9DC2-FCC2076B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F7E60-AFDB-6548-83E7-25C6B8AC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FB060-0B1D-164E-AD25-AC461387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174DB-CB98-A945-AE44-26C39082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8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375A-A7C2-5748-937A-0AF8F945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AD695-AE91-D541-97BF-6772670D7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21E2-CEF2-864A-BE0C-D215A1D1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84C44-8436-194B-B9D7-52D28FD2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C0361-7532-E543-9AA2-1257048C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B86C9-A239-5F4C-8945-D5E88FE2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FD23-344B-FD43-BA77-A8B33D51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F222D1-7097-5B46-84FA-856F8386E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141A4-F14A-0B47-BD74-E622C0059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C3A26-D094-6042-B56E-45EEB55C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B5C15-226B-4F47-9910-5E92EB42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737CC-AC5E-814A-8AC5-BE157F77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EA24C-1BDF-4A41-B772-BD755DA90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F6651-1A1C-3E41-B590-88473075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93CD7-49A7-DE40-B1D2-8E66B6D3D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C73C-BA51-D448-808B-F684F027A04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BBC75-FA6B-5745-9AD5-C08659E7C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24AC0-CA18-0640-90A7-9A6DEA25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6E13-5A94-4D49-8AA8-1E88FAC5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2765" y="435428"/>
            <a:ext cx="9144000" cy="97245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73C6E"/>
                </a:solidFill>
              </a:rPr>
              <a:t>2018 RTI Workshop Survey Findings</a:t>
            </a:r>
            <a:endParaRPr lang="en-US" sz="2200" b="1" dirty="0">
              <a:solidFill>
                <a:srgbClr val="073C6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765" y="1407885"/>
            <a:ext cx="9444778" cy="4151086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Survey was sent to Fellows 5 weeks after conclusion of workshop - August 17–31, 2018.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Survey includes questions about all aspects of the workshop, including overall evaluation, curriculum, course materials, food, and accommodations.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C9FE96-827F-E343-8178-AC41DBAAE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80048"/>
              </p:ext>
            </p:extLst>
          </p:nvPr>
        </p:nvGraphicFramePr>
        <p:xfrm>
          <a:off x="0" y="1"/>
          <a:ext cx="11959492" cy="682964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925952">
                  <a:extLst>
                    <a:ext uri="{9D8B030D-6E8A-4147-A177-3AD203B41FA5}">
                      <a16:colId xmlns:a16="http://schemas.microsoft.com/office/drawing/2014/main" val="4021265448"/>
                    </a:ext>
                  </a:extLst>
                </a:gridCol>
                <a:gridCol w="747975">
                  <a:extLst>
                    <a:ext uri="{9D8B030D-6E8A-4147-A177-3AD203B41FA5}">
                      <a16:colId xmlns:a16="http://schemas.microsoft.com/office/drawing/2014/main" val="3064519198"/>
                    </a:ext>
                  </a:extLst>
                </a:gridCol>
                <a:gridCol w="659130">
                  <a:extLst>
                    <a:ext uri="{9D8B030D-6E8A-4147-A177-3AD203B41FA5}">
                      <a16:colId xmlns:a16="http://schemas.microsoft.com/office/drawing/2014/main" val="2356572304"/>
                    </a:ext>
                  </a:extLst>
                </a:gridCol>
                <a:gridCol w="1071316">
                  <a:extLst>
                    <a:ext uri="{9D8B030D-6E8A-4147-A177-3AD203B41FA5}">
                      <a16:colId xmlns:a16="http://schemas.microsoft.com/office/drawing/2014/main" val="2550129113"/>
                    </a:ext>
                  </a:extLst>
                </a:gridCol>
                <a:gridCol w="919290">
                  <a:extLst>
                    <a:ext uri="{9D8B030D-6E8A-4147-A177-3AD203B41FA5}">
                      <a16:colId xmlns:a16="http://schemas.microsoft.com/office/drawing/2014/main" val="1976913935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580465359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134983266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58210535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244812241"/>
                    </a:ext>
                  </a:extLst>
                </a:gridCol>
              </a:tblGrid>
              <a:tr h="562056">
                <a:tc gridSpan="7"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2018 RTI Workshop Survey Findings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092493"/>
                  </a:ext>
                </a:extLst>
              </a:tr>
              <a:tr h="657012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POOR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BELOW AVERAGE</a:t>
                      </a:r>
                    </a:p>
                    <a:p>
                      <a:pPr algn="ctr"/>
                      <a:r>
                        <a:rPr lang="en-US" sz="1400" b="1" dirty="0"/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AVERAGE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GOOD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EXCELLENT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487971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Face-to-face workshop overall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19660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RTI/library services and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52661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Overall curriculum quality (all modules)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47507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Overall effectiveness of instructors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77654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Discussions and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83868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Lectures and presentations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89128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Individual mentor sessions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31994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Pre-institute curriculum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16535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MEDLIB-ED course materials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31271"/>
                  </a:ext>
                </a:extLst>
              </a:tr>
              <a:tr h="39253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E-textbook (J. Creswell, Research Design, 5th ed.)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851551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RTI Community of Practice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32003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Chicago, IL, as a workshop 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52107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Breaks and refreshments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39519"/>
                  </a:ext>
                </a:extLst>
              </a:tr>
              <a:tr h="354983">
                <a:tc>
                  <a:txBody>
                    <a:bodyPr/>
                    <a:lstStyle/>
                    <a:p>
                      <a:r>
                        <a:rPr lang="en-US" dirty="0"/>
                        <a:t>Housing accommodation overall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319844"/>
                  </a:ext>
                </a:extLst>
              </a:tr>
              <a:tr h="371593">
                <a:tc>
                  <a:txBody>
                    <a:bodyPr/>
                    <a:lstStyle/>
                    <a:p>
                      <a:r>
                        <a:rPr lang="en-US" dirty="0"/>
                        <a:t>Housing proximity to UIC Library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0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8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772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2765" y="210075"/>
            <a:ext cx="9444778" cy="106291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73C6E"/>
                </a:solidFill>
              </a:rPr>
              <a:t>2018 RTI Workshop Survey: Findings (cont.)</a:t>
            </a:r>
            <a:endParaRPr lang="en-US" sz="1800" b="1" dirty="0">
              <a:solidFill>
                <a:srgbClr val="073C6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765" y="1272990"/>
            <a:ext cx="9444778" cy="457175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95% of fellows rated workshop as “excellent” or “good”</a:t>
            </a:r>
          </a:p>
          <a:p>
            <a:pPr algn="l">
              <a:buClr>
                <a:srgbClr val="1A71A6"/>
              </a:buClr>
            </a:pPr>
            <a:endParaRPr lang="en-US" sz="2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Highest rated aspects: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RTI/library services &amp; staff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Curriculum quality 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Effectiveness of instructors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Discussions &amp; activities 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Lectures &amp; presentations </a:t>
            </a:r>
          </a:p>
          <a:p>
            <a:pPr lvl="1" algn="l">
              <a:buClr>
                <a:srgbClr val="1A71A6"/>
              </a:buClr>
            </a:pPr>
            <a:endParaRPr lang="en-US" sz="22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Survey results were used to improve 2019 RTI workshop.</a:t>
            </a:r>
            <a:endParaRPr lang="en-US" sz="22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Unexpected benefits (fellows’ comments)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1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0544D60D6284684224A3200DBAE35" ma:contentTypeVersion="10" ma:contentTypeDescription="Create a new document." ma:contentTypeScope="" ma:versionID="b32d297b2780cc9cdd2b9b37174deecc">
  <xsd:schema xmlns:xsd="http://www.w3.org/2001/XMLSchema" xmlns:xs="http://www.w3.org/2001/XMLSchema" xmlns:p="http://schemas.microsoft.com/office/2006/metadata/properties" xmlns:ns2="1dbb4f9a-b4d1-484a-af68-baf38016de55" xmlns:ns3="5050ce75-aed8-457a-af48-2dcb752a2620" targetNamespace="http://schemas.microsoft.com/office/2006/metadata/properties" ma:root="true" ma:fieldsID="c110d382cf23a852dfd432dd70232cfb" ns2:_="" ns3:_="">
    <xsd:import namespace="1dbb4f9a-b4d1-484a-af68-baf38016de55"/>
    <xsd:import namespace="5050ce75-aed8-457a-af48-2dcb752a2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b4f9a-b4d1-484a-af68-baf38016d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ce75-aed8-457a-af48-2dcb752a2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A2DABA-7A52-4C45-B5E3-CBC219413E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bb4f9a-b4d1-484a-af68-baf38016de55"/>
    <ds:schemaRef ds:uri="5050ce75-aed8-457a-af48-2dcb752a2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86C2CD-F296-4DC8-93D2-08C5B6C17A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3CE9CE-003A-46A9-9E18-925D38AA82C2}">
  <ds:schemaRefs>
    <ds:schemaRef ds:uri="http://www.w3.org/XML/1998/namespace"/>
    <ds:schemaRef ds:uri="http://schemas.microsoft.com/office/infopath/2007/PartnerControls"/>
    <ds:schemaRef ds:uri="5050ce75-aed8-457a-af48-2dcb752a2620"/>
    <ds:schemaRef ds:uri="http://schemas.microsoft.com/office/2006/documentManagement/types"/>
    <ds:schemaRef ds:uri="http://purl.org/dc/elements/1.1/"/>
    <ds:schemaRef ds:uri="1dbb4f9a-b4d1-484a-af68-baf38016de55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531</Words>
  <Application>Microsoft Office PowerPoint</Application>
  <PresentationFormat>Widescreen</PresentationFormat>
  <Paragraphs>193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2018 RTI Workshop Survey Findings</vt:lpstr>
      <vt:lpstr>PowerPoint Presentation</vt:lpstr>
      <vt:lpstr>2018 RTI Workshop Survey: Findings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RTI Workshop Survey Findings</dc:title>
  <dc:creator>Susan Lessick</dc:creator>
  <cp:lastModifiedBy>Susan Talmage</cp:lastModifiedBy>
  <cp:revision>4</cp:revision>
  <dcterms:created xsi:type="dcterms:W3CDTF">2019-09-29T23:45:48Z</dcterms:created>
  <dcterms:modified xsi:type="dcterms:W3CDTF">2019-10-04T18:10:50Z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0x01010053E0544D60D6284684224A3200DBAE35</vt:lpwstr>
  </property>
</Properties>
</file>