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4"/>
    <p:sldMasterId id="2147483833" r:id="rId5"/>
    <p:sldMasterId id="2147483845" r:id="rId6"/>
    <p:sldMasterId id="2147483857" r:id="rId7"/>
    <p:sldMasterId id="2147483869" r:id="rId8"/>
    <p:sldMasterId id="2147483881" r:id="rId9"/>
    <p:sldMasterId id="2147483893" r:id="rId10"/>
    <p:sldMasterId id="2147483905" r:id="rId11"/>
  </p:sldMasterIdLst>
  <p:notesMasterIdLst>
    <p:notesMasterId r:id="rId27"/>
  </p:notesMasterIdLst>
  <p:sldIdLst>
    <p:sldId id="256" r:id="rId12"/>
    <p:sldId id="257" r:id="rId13"/>
    <p:sldId id="258" r:id="rId14"/>
    <p:sldId id="259" r:id="rId15"/>
    <p:sldId id="260" r:id="rId16"/>
    <p:sldId id="261" r:id="rId17"/>
    <p:sldId id="262" r:id="rId18"/>
    <p:sldId id="263" r:id="rId19"/>
    <p:sldId id="272" r:id="rId20"/>
    <p:sldId id="265" r:id="rId21"/>
    <p:sldId id="271" r:id="rId22"/>
    <p:sldId id="267" r:id="rId23"/>
    <p:sldId id="268" r:id="rId24"/>
    <p:sldId id="269" r:id="rId25"/>
    <p:sldId id="270" r:id="rId2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4660"/>
  </p:normalViewPr>
  <p:slideViewPr>
    <p:cSldViewPr snapToGrid="0">
      <p:cViewPr varScale="1">
        <p:scale>
          <a:sx n="88" d="100"/>
          <a:sy n="88" d="100"/>
        </p:scale>
        <p:origin x="15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fiudit-my.sharepoint.com/personal/rroth_fiu_edu/Documents/Research/Qualtric-Exce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iudit-my.sharepoint.com/personal/rroth_fiu_edu/Documents/Research/Qualtric-Exce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r>
              <a:rPr lang="en-US" sz="1000" b="1" i="1" dirty="0"/>
              <a:t>How often do you use the FIU Medical Library Website?</a:t>
            </a:r>
          </a:p>
        </c:rich>
      </c:tx>
      <c:overlay val="0"/>
      <c:spPr>
        <a:noFill/>
        <a:ln>
          <a:noFill/>
        </a:ln>
        <a:effectLst/>
      </c:spPr>
      <c:txPr>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0775845874903601E-2"/>
          <c:y val="0.21558725791865982"/>
          <c:w val="0.89979647732450196"/>
          <c:h val="0.37423520446373437"/>
        </c:manualLayout>
      </c:layout>
      <c:barChart>
        <c:barDir val="col"/>
        <c:grouping val="clustered"/>
        <c:varyColors val="0"/>
        <c:ser>
          <c:idx val="0"/>
          <c:order val="0"/>
          <c:spPr>
            <a:solidFill>
              <a:schemeClr val="accent1"/>
            </a:solidFill>
            <a:ln>
              <a:noFill/>
            </a:ln>
            <a:effectLst/>
          </c:spPr>
          <c:invertIfNegative val="0"/>
          <c:cat>
            <c:strRef>
              <c:f>'Qualtric-CSV'!$B$4:$B$9</c:f>
              <c:strCache>
                <c:ptCount val="6"/>
                <c:pt idx="0">
                  <c:v>2x/month</c:v>
                </c:pt>
                <c:pt idx="1">
                  <c:v>1x/month</c:v>
                </c:pt>
                <c:pt idx="2">
                  <c:v>a few times/year</c:v>
                </c:pt>
                <c:pt idx="3">
                  <c:v>1x/year</c:v>
                </c:pt>
                <c:pt idx="4">
                  <c:v>never</c:v>
                </c:pt>
                <c:pt idx="5">
                  <c:v>other</c:v>
                </c:pt>
              </c:strCache>
            </c:strRef>
          </c:cat>
          <c:val>
            <c:numRef>
              <c:f>'Qualtric-CSV'!$C$4:$C$9</c:f>
              <c:numCache>
                <c:formatCode>General</c:formatCode>
                <c:ptCount val="6"/>
                <c:pt idx="0">
                  <c:v>3</c:v>
                </c:pt>
                <c:pt idx="1">
                  <c:v>2</c:v>
                </c:pt>
                <c:pt idx="2">
                  <c:v>2</c:v>
                </c:pt>
                <c:pt idx="3">
                  <c:v>1</c:v>
                </c:pt>
                <c:pt idx="4">
                  <c:v>2</c:v>
                </c:pt>
              </c:numCache>
            </c:numRef>
          </c:val>
          <c:extLst>
            <c:ext xmlns:c16="http://schemas.microsoft.com/office/drawing/2014/chart" uri="{C3380CC4-5D6E-409C-BE32-E72D297353CC}">
              <c16:uniqueId val="{00000000-29F0-4F97-A63C-A246F93E5F02}"/>
            </c:ext>
          </c:extLst>
        </c:ser>
        <c:dLbls>
          <c:showLegendKey val="0"/>
          <c:showVal val="0"/>
          <c:showCatName val="0"/>
          <c:showSerName val="0"/>
          <c:showPercent val="0"/>
          <c:showBubbleSize val="0"/>
        </c:dLbls>
        <c:gapWidth val="219"/>
        <c:overlap val="-27"/>
        <c:axId val="1060097232"/>
        <c:axId val="1048010160"/>
      </c:barChart>
      <c:catAx>
        <c:axId val="106009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8010160"/>
        <c:crosses val="autoZero"/>
        <c:auto val="1"/>
        <c:lblAlgn val="ctr"/>
        <c:lblOffset val="100"/>
        <c:noMultiLvlLbl val="0"/>
      </c:catAx>
      <c:valAx>
        <c:axId val="1048010160"/>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09723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r>
              <a:rPr lang="en-US" sz="1000" b="1" i="1" dirty="0"/>
              <a:t>How often do you communicate with an FIU Medical Librarian?</a:t>
            </a:r>
          </a:p>
        </c:rich>
      </c:tx>
      <c:overlay val="0"/>
      <c:spPr>
        <a:noFill/>
        <a:ln>
          <a:noFill/>
        </a:ln>
        <a:effectLst/>
      </c:spPr>
      <c:txPr>
        <a:bodyPr rot="0" spcFirstLastPara="1" vertOverflow="ellipsis" vert="horz" wrap="square" anchor="ctr" anchorCtr="1"/>
        <a:lstStyle/>
        <a:p>
          <a:pPr>
            <a:defRPr sz="10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412473123455163E-2"/>
          <c:y val="0.33634389185604663"/>
          <c:w val="0.92216782340872516"/>
          <c:h val="0.42806564110882378"/>
        </c:manualLayout>
      </c:layout>
      <c:barChart>
        <c:barDir val="col"/>
        <c:grouping val="clustered"/>
        <c:varyColors val="0"/>
        <c:ser>
          <c:idx val="0"/>
          <c:order val="0"/>
          <c:spPr>
            <a:solidFill>
              <a:schemeClr val="accent1"/>
            </a:solidFill>
            <a:ln>
              <a:noFill/>
            </a:ln>
            <a:effectLst/>
          </c:spPr>
          <c:invertIfNegative val="0"/>
          <c:cat>
            <c:strRef>
              <c:f>'Qualtric-CSV'!$B$21:$B$26</c:f>
              <c:strCache>
                <c:ptCount val="6"/>
                <c:pt idx="0">
                  <c:v>2x/month</c:v>
                </c:pt>
                <c:pt idx="1">
                  <c:v>1x/month</c:v>
                </c:pt>
                <c:pt idx="2">
                  <c:v>a few times/year</c:v>
                </c:pt>
                <c:pt idx="3">
                  <c:v>1x/year</c:v>
                </c:pt>
                <c:pt idx="4">
                  <c:v>never</c:v>
                </c:pt>
                <c:pt idx="5">
                  <c:v>other</c:v>
                </c:pt>
              </c:strCache>
            </c:strRef>
          </c:cat>
          <c:val>
            <c:numRef>
              <c:f>'Qualtric-CSV'!$C$21:$C$26</c:f>
              <c:numCache>
                <c:formatCode>General</c:formatCode>
                <c:ptCount val="6"/>
                <c:pt idx="0">
                  <c:v>0</c:v>
                </c:pt>
                <c:pt idx="1">
                  <c:v>0</c:v>
                </c:pt>
                <c:pt idx="2">
                  <c:v>1</c:v>
                </c:pt>
                <c:pt idx="3">
                  <c:v>4</c:v>
                </c:pt>
                <c:pt idx="4">
                  <c:v>5</c:v>
                </c:pt>
              </c:numCache>
            </c:numRef>
          </c:val>
          <c:extLst>
            <c:ext xmlns:c16="http://schemas.microsoft.com/office/drawing/2014/chart" uri="{C3380CC4-5D6E-409C-BE32-E72D297353CC}">
              <c16:uniqueId val="{00000000-94DD-4FFD-9ACB-45A7ABCEFE61}"/>
            </c:ext>
          </c:extLst>
        </c:ser>
        <c:dLbls>
          <c:showLegendKey val="0"/>
          <c:showVal val="0"/>
          <c:showCatName val="0"/>
          <c:showSerName val="0"/>
          <c:showPercent val="0"/>
          <c:showBubbleSize val="0"/>
        </c:dLbls>
        <c:gapWidth val="219"/>
        <c:overlap val="-27"/>
        <c:axId val="1060092032"/>
        <c:axId val="1044452784"/>
      </c:barChart>
      <c:catAx>
        <c:axId val="106009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44452784"/>
        <c:crosses val="autoZero"/>
        <c:auto val="1"/>
        <c:lblAlgn val="ctr"/>
        <c:lblOffset val="100"/>
        <c:noMultiLvlLbl val="0"/>
      </c:catAx>
      <c:valAx>
        <c:axId val="104445278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09203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13962-6FE3-446E-A946-51DECFBF385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39C3117C-4B3C-443E-888C-7F3592992DCC}">
      <dgm:prSet phldrT="[Text]"/>
      <dgm:spPr/>
      <dgm:t>
        <a:bodyPr/>
        <a:lstStyle/>
        <a:p>
          <a:r>
            <a:rPr lang="en-US" dirty="0"/>
            <a:t>Analyze Audience </a:t>
          </a:r>
        </a:p>
      </dgm:t>
    </dgm:pt>
    <dgm:pt modelId="{03775139-0355-459D-B183-EFA23B8D21F8}" type="parTrans" cxnId="{A027F077-DA7B-4BD2-A63F-A41BFEC5CA7C}">
      <dgm:prSet/>
      <dgm:spPr/>
      <dgm:t>
        <a:bodyPr/>
        <a:lstStyle/>
        <a:p>
          <a:endParaRPr lang="en-US"/>
        </a:p>
      </dgm:t>
    </dgm:pt>
    <dgm:pt modelId="{66A8A135-AB76-416D-AB5F-B7D486A8E62D}" type="sibTrans" cxnId="{A027F077-DA7B-4BD2-A63F-A41BFEC5CA7C}">
      <dgm:prSet/>
      <dgm:spPr/>
      <dgm:t>
        <a:bodyPr/>
        <a:lstStyle/>
        <a:p>
          <a:endParaRPr lang="en-US"/>
        </a:p>
      </dgm:t>
    </dgm:pt>
    <dgm:pt modelId="{8176BFB3-3AA5-4E0B-8954-8AEFEA3B1F55}">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Content Planning </a:t>
          </a:r>
        </a:p>
      </dgm:t>
    </dgm:pt>
    <dgm:pt modelId="{FB55C6A4-CD1B-4E04-B434-86D56AE58771}" type="parTrans" cxnId="{3A2326F6-630A-4197-84C7-E598D38A16E2}">
      <dgm:prSet/>
      <dgm:spPr/>
      <dgm:t>
        <a:bodyPr/>
        <a:lstStyle/>
        <a:p>
          <a:endParaRPr lang="en-US"/>
        </a:p>
      </dgm:t>
    </dgm:pt>
    <dgm:pt modelId="{80529ABC-BF70-4A11-8696-F6789E2E8762}" type="sibTrans" cxnId="{3A2326F6-630A-4197-84C7-E598D38A16E2}">
      <dgm:prSet/>
      <dgm:spPr/>
      <dgm:t>
        <a:bodyPr/>
        <a:lstStyle/>
        <a:p>
          <a:endParaRPr lang="en-US"/>
        </a:p>
      </dgm:t>
    </dgm:pt>
    <dgm:pt modelId="{3A16E61F-9036-41A2-9E1A-1C2FF62B8B2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Methodology</a:t>
          </a:r>
        </a:p>
      </dgm:t>
    </dgm:pt>
    <dgm:pt modelId="{EBE26E3A-D7A3-42B9-9239-55AF601F3DDC}" type="parTrans" cxnId="{32484613-1BFC-4F3E-9806-8F307572F3C5}">
      <dgm:prSet/>
      <dgm:spPr/>
      <dgm:t>
        <a:bodyPr/>
        <a:lstStyle/>
        <a:p>
          <a:endParaRPr lang="en-US"/>
        </a:p>
      </dgm:t>
    </dgm:pt>
    <dgm:pt modelId="{BF7F6027-6128-40EA-A388-F4910EA712B8}" type="sibTrans" cxnId="{32484613-1BFC-4F3E-9806-8F307572F3C5}">
      <dgm:prSet/>
      <dgm:spPr/>
      <dgm:t>
        <a:bodyPr/>
        <a:lstStyle/>
        <a:p>
          <a:endParaRPr lang="en-US"/>
        </a:p>
      </dgm:t>
    </dgm:pt>
    <dgm:pt modelId="{4FE73A06-669C-4A88-B4D1-2F4A1EE18FF7}">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Learning Assessment </a:t>
          </a:r>
        </a:p>
      </dgm:t>
    </dgm:pt>
    <dgm:pt modelId="{6DFAEA03-3435-43B6-86C4-EE3767C4BB0C}" type="parTrans" cxnId="{131A69F9-5A20-4ADC-8845-57C29CFBBE1E}">
      <dgm:prSet/>
      <dgm:spPr/>
      <dgm:t>
        <a:bodyPr/>
        <a:lstStyle/>
        <a:p>
          <a:endParaRPr lang="en-US"/>
        </a:p>
      </dgm:t>
    </dgm:pt>
    <dgm:pt modelId="{98EE7DE5-0228-44B3-AC82-256659CAFF80}" type="sibTrans" cxnId="{131A69F9-5A20-4ADC-8845-57C29CFBBE1E}">
      <dgm:prSet/>
      <dgm:spPr/>
      <dgm:t>
        <a:bodyPr/>
        <a:lstStyle/>
        <a:p>
          <a:endParaRPr lang="en-US"/>
        </a:p>
      </dgm:t>
    </dgm:pt>
    <dgm:pt modelId="{4076C1D0-4CCE-4B19-B8D7-D9ECE33AD388}">
      <dgm:prSet phldrT="[Text]"/>
      <dgm:spPr/>
      <dgm:t>
        <a:bodyPr/>
        <a:lstStyle/>
        <a:p>
          <a:r>
            <a:rPr lang="en-US" dirty="0"/>
            <a:t>Reflection &amp; Revision </a:t>
          </a:r>
        </a:p>
      </dgm:t>
    </dgm:pt>
    <dgm:pt modelId="{773B7C77-C169-4BB4-9B27-918A38B58DFE}" type="sibTrans" cxnId="{24DF8276-29B4-4D10-8066-25C850241084}">
      <dgm:prSet/>
      <dgm:spPr/>
      <dgm:t>
        <a:bodyPr/>
        <a:lstStyle/>
        <a:p>
          <a:endParaRPr lang="en-US"/>
        </a:p>
      </dgm:t>
    </dgm:pt>
    <dgm:pt modelId="{BAF099E2-CB59-4000-830E-3116E50BD0AE}" type="parTrans" cxnId="{24DF8276-29B4-4D10-8066-25C850241084}">
      <dgm:prSet/>
      <dgm:spPr/>
      <dgm:t>
        <a:bodyPr/>
        <a:lstStyle/>
        <a:p>
          <a:endParaRPr lang="en-US"/>
        </a:p>
      </dgm:t>
    </dgm:pt>
    <dgm:pt modelId="{C5C4CE2E-85CD-4F91-AA38-1BBCA8F9FC16}" type="pres">
      <dgm:prSet presAssocID="{58813962-6FE3-446E-A946-51DECFBF385A}" presName="cycle" presStyleCnt="0">
        <dgm:presLayoutVars>
          <dgm:dir/>
          <dgm:resizeHandles val="exact"/>
        </dgm:presLayoutVars>
      </dgm:prSet>
      <dgm:spPr/>
    </dgm:pt>
    <dgm:pt modelId="{5D9ABDD8-1AFF-4CB9-B755-A5641435D6DD}" type="pres">
      <dgm:prSet presAssocID="{39C3117C-4B3C-443E-888C-7F3592992DCC}" presName="node" presStyleLbl="node1" presStyleIdx="0" presStyleCnt="5">
        <dgm:presLayoutVars>
          <dgm:bulletEnabled val="1"/>
        </dgm:presLayoutVars>
      </dgm:prSet>
      <dgm:spPr/>
    </dgm:pt>
    <dgm:pt modelId="{49D6D3F7-9A0F-444C-8C03-B9FBC48E9F0E}" type="pres">
      <dgm:prSet presAssocID="{39C3117C-4B3C-443E-888C-7F3592992DCC}" presName="spNode" presStyleCnt="0"/>
      <dgm:spPr/>
    </dgm:pt>
    <dgm:pt modelId="{D299D5E2-B1B8-4F3B-A451-F7ED225C9769}" type="pres">
      <dgm:prSet presAssocID="{66A8A135-AB76-416D-AB5F-B7D486A8E62D}" presName="sibTrans" presStyleLbl="sibTrans1D1" presStyleIdx="0" presStyleCnt="5"/>
      <dgm:spPr/>
    </dgm:pt>
    <dgm:pt modelId="{80E373D9-5723-4867-BC4F-CCB246A8D59B}" type="pres">
      <dgm:prSet presAssocID="{8176BFB3-3AA5-4E0B-8954-8AEFEA3B1F55}" presName="node" presStyleLbl="node1" presStyleIdx="1" presStyleCnt="5">
        <dgm:presLayoutVars>
          <dgm:bulletEnabled val="1"/>
        </dgm:presLayoutVars>
      </dgm:prSet>
      <dgm:spPr/>
    </dgm:pt>
    <dgm:pt modelId="{193E22F0-2614-4367-BB70-C13946989BDA}" type="pres">
      <dgm:prSet presAssocID="{8176BFB3-3AA5-4E0B-8954-8AEFEA3B1F55}" presName="spNode" presStyleCnt="0"/>
      <dgm:spPr/>
    </dgm:pt>
    <dgm:pt modelId="{52E8A18D-FB73-4FE1-B0F4-0A23FB576F98}" type="pres">
      <dgm:prSet presAssocID="{80529ABC-BF70-4A11-8696-F6789E2E8762}" presName="sibTrans" presStyleLbl="sibTrans1D1" presStyleIdx="1" presStyleCnt="5"/>
      <dgm:spPr/>
    </dgm:pt>
    <dgm:pt modelId="{CB3021ED-B64A-49B0-88A6-C9D457016E65}" type="pres">
      <dgm:prSet presAssocID="{3A16E61F-9036-41A2-9E1A-1C2FF62B8B22}" presName="node" presStyleLbl="node1" presStyleIdx="2" presStyleCnt="5">
        <dgm:presLayoutVars>
          <dgm:bulletEnabled val="1"/>
        </dgm:presLayoutVars>
      </dgm:prSet>
      <dgm:spPr/>
    </dgm:pt>
    <dgm:pt modelId="{854D0963-DD13-4F8F-AC79-58D7F7C75328}" type="pres">
      <dgm:prSet presAssocID="{3A16E61F-9036-41A2-9E1A-1C2FF62B8B22}" presName="spNode" presStyleCnt="0"/>
      <dgm:spPr/>
    </dgm:pt>
    <dgm:pt modelId="{53DF2911-9A66-4058-BDA5-2910CD47C1B5}" type="pres">
      <dgm:prSet presAssocID="{BF7F6027-6128-40EA-A388-F4910EA712B8}" presName="sibTrans" presStyleLbl="sibTrans1D1" presStyleIdx="2" presStyleCnt="5"/>
      <dgm:spPr/>
    </dgm:pt>
    <dgm:pt modelId="{90F73D51-A8B0-41E0-ACA0-46993255CBCB}" type="pres">
      <dgm:prSet presAssocID="{4FE73A06-669C-4A88-B4D1-2F4A1EE18FF7}" presName="node" presStyleLbl="node1" presStyleIdx="3" presStyleCnt="5">
        <dgm:presLayoutVars>
          <dgm:bulletEnabled val="1"/>
        </dgm:presLayoutVars>
      </dgm:prSet>
      <dgm:spPr/>
    </dgm:pt>
    <dgm:pt modelId="{326C55CD-04F3-4313-9944-FB4D79AC19EE}" type="pres">
      <dgm:prSet presAssocID="{4FE73A06-669C-4A88-B4D1-2F4A1EE18FF7}" presName="spNode" presStyleCnt="0"/>
      <dgm:spPr/>
    </dgm:pt>
    <dgm:pt modelId="{F52A496B-347E-4567-B967-427E845E9F63}" type="pres">
      <dgm:prSet presAssocID="{98EE7DE5-0228-44B3-AC82-256659CAFF80}" presName="sibTrans" presStyleLbl="sibTrans1D1" presStyleIdx="3" presStyleCnt="5"/>
      <dgm:spPr/>
    </dgm:pt>
    <dgm:pt modelId="{0AD7821F-A011-4A88-A74A-407BCE1F3E30}" type="pres">
      <dgm:prSet presAssocID="{4076C1D0-4CCE-4B19-B8D7-D9ECE33AD388}" presName="node" presStyleLbl="node1" presStyleIdx="4" presStyleCnt="5">
        <dgm:presLayoutVars>
          <dgm:bulletEnabled val="1"/>
        </dgm:presLayoutVars>
      </dgm:prSet>
      <dgm:spPr/>
    </dgm:pt>
    <dgm:pt modelId="{4A1289F9-24FF-4242-BC63-1BD29470BB1C}" type="pres">
      <dgm:prSet presAssocID="{4076C1D0-4CCE-4B19-B8D7-D9ECE33AD388}" presName="spNode" presStyleCnt="0"/>
      <dgm:spPr/>
    </dgm:pt>
    <dgm:pt modelId="{0FD23941-CC04-48B9-B1BE-E37BF45D7284}" type="pres">
      <dgm:prSet presAssocID="{773B7C77-C169-4BB4-9B27-918A38B58DFE}" presName="sibTrans" presStyleLbl="sibTrans1D1" presStyleIdx="4" presStyleCnt="5"/>
      <dgm:spPr/>
    </dgm:pt>
  </dgm:ptLst>
  <dgm:cxnLst>
    <dgm:cxn modelId="{32484613-1BFC-4F3E-9806-8F307572F3C5}" srcId="{58813962-6FE3-446E-A946-51DECFBF385A}" destId="{3A16E61F-9036-41A2-9E1A-1C2FF62B8B22}" srcOrd="2" destOrd="0" parTransId="{EBE26E3A-D7A3-42B9-9239-55AF601F3DDC}" sibTransId="{BF7F6027-6128-40EA-A388-F4910EA712B8}"/>
    <dgm:cxn modelId="{2E2B2D15-64AA-4D9C-9A61-A7644B5AF12F}" type="presOf" srcId="{58813962-6FE3-446E-A946-51DECFBF385A}" destId="{C5C4CE2E-85CD-4F91-AA38-1BBCA8F9FC16}" srcOrd="0" destOrd="0" presId="urn:microsoft.com/office/officeart/2005/8/layout/cycle6"/>
    <dgm:cxn modelId="{FE1BD83C-92F3-448C-AA6F-7983CEF86EB8}" type="presOf" srcId="{66A8A135-AB76-416D-AB5F-B7D486A8E62D}" destId="{D299D5E2-B1B8-4F3B-A451-F7ED225C9769}" srcOrd="0" destOrd="0" presId="urn:microsoft.com/office/officeart/2005/8/layout/cycle6"/>
    <dgm:cxn modelId="{5FC45E72-6917-46A2-865C-B25E16C5CAD0}" type="presOf" srcId="{8176BFB3-3AA5-4E0B-8954-8AEFEA3B1F55}" destId="{80E373D9-5723-4867-BC4F-CCB246A8D59B}" srcOrd="0" destOrd="0" presId="urn:microsoft.com/office/officeart/2005/8/layout/cycle6"/>
    <dgm:cxn modelId="{24DF8276-29B4-4D10-8066-25C850241084}" srcId="{58813962-6FE3-446E-A946-51DECFBF385A}" destId="{4076C1D0-4CCE-4B19-B8D7-D9ECE33AD388}" srcOrd="4" destOrd="0" parTransId="{BAF099E2-CB59-4000-830E-3116E50BD0AE}" sibTransId="{773B7C77-C169-4BB4-9B27-918A38B58DFE}"/>
    <dgm:cxn modelId="{A027F077-DA7B-4BD2-A63F-A41BFEC5CA7C}" srcId="{58813962-6FE3-446E-A946-51DECFBF385A}" destId="{39C3117C-4B3C-443E-888C-7F3592992DCC}" srcOrd="0" destOrd="0" parTransId="{03775139-0355-459D-B183-EFA23B8D21F8}" sibTransId="{66A8A135-AB76-416D-AB5F-B7D486A8E62D}"/>
    <dgm:cxn modelId="{85A84C7D-381D-4A0A-B059-4349970C5DDB}" type="presOf" srcId="{39C3117C-4B3C-443E-888C-7F3592992DCC}" destId="{5D9ABDD8-1AFF-4CB9-B755-A5641435D6DD}" srcOrd="0" destOrd="0" presId="urn:microsoft.com/office/officeart/2005/8/layout/cycle6"/>
    <dgm:cxn modelId="{21A6B19A-D310-4BC7-A7EA-46A8DE279C8E}" type="presOf" srcId="{98EE7DE5-0228-44B3-AC82-256659CAFF80}" destId="{F52A496B-347E-4567-B967-427E845E9F63}" srcOrd="0" destOrd="0" presId="urn:microsoft.com/office/officeart/2005/8/layout/cycle6"/>
    <dgm:cxn modelId="{9FBE7F9D-542A-4762-AA63-EB83ED8C23D5}" type="presOf" srcId="{773B7C77-C169-4BB4-9B27-918A38B58DFE}" destId="{0FD23941-CC04-48B9-B1BE-E37BF45D7284}" srcOrd="0" destOrd="0" presId="urn:microsoft.com/office/officeart/2005/8/layout/cycle6"/>
    <dgm:cxn modelId="{F266A6A0-B297-42E7-9ED9-7FA4B3A76CBF}" type="presOf" srcId="{80529ABC-BF70-4A11-8696-F6789E2E8762}" destId="{52E8A18D-FB73-4FE1-B0F4-0A23FB576F98}" srcOrd="0" destOrd="0" presId="urn:microsoft.com/office/officeart/2005/8/layout/cycle6"/>
    <dgm:cxn modelId="{D2EF11A4-BE8A-4879-AB62-2B7FCA4EFD5F}" type="presOf" srcId="{3A16E61F-9036-41A2-9E1A-1C2FF62B8B22}" destId="{CB3021ED-B64A-49B0-88A6-C9D457016E65}" srcOrd="0" destOrd="0" presId="urn:microsoft.com/office/officeart/2005/8/layout/cycle6"/>
    <dgm:cxn modelId="{C2C95BB2-14D7-4070-BF72-AAB20E4A9D09}" type="presOf" srcId="{BF7F6027-6128-40EA-A388-F4910EA712B8}" destId="{53DF2911-9A66-4058-BDA5-2910CD47C1B5}" srcOrd="0" destOrd="0" presId="urn:microsoft.com/office/officeart/2005/8/layout/cycle6"/>
    <dgm:cxn modelId="{5697C2C2-49B2-4AB0-BBA0-5355A4D97040}" type="presOf" srcId="{4FE73A06-669C-4A88-B4D1-2F4A1EE18FF7}" destId="{90F73D51-A8B0-41E0-ACA0-46993255CBCB}" srcOrd="0" destOrd="0" presId="urn:microsoft.com/office/officeart/2005/8/layout/cycle6"/>
    <dgm:cxn modelId="{634856DC-5977-4ACD-83D3-61533B83461F}" type="presOf" srcId="{4076C1D0-4CCE-4B19-B8D7-D9ECE33AD388}" destId="{0AD7821F-A011-4A88-A74A-407BCE1F3E30}" srcOrd="0" destOrd="0" presId="urn:microsoft.com/office/officeart/2005/8/layout/cycle6"/>
    <dgm:cxn modelId="{3A2326F6-630A-4197-84C7-E598D38A16E2}" srcId="{58813962-6FE3-446E-A946-51DECFBF385A}" destId="{8176BFB3-3AA5-4E0B-8954-8AEFEA3B1F55}" srcOrd="1" destOrd="0" parTransId="{FB55C6A4-CD1B-4E04-B434-86D56AE58771}" sibTransId="{80529ABC-BF70-4A11-8696-F6789E2E8762}"/>
    <dgm:cxn modelId="{131A69F9-5A20-4ADC-8845-57C29CFBBE1E}" srcId="{58813962-6FE3-446E-A946-51DECFBF385A}" destId="{4FE73A06-669C-4A88-B4D1-2F4A1EE18FF7}" srcOrd="3" destOrd="0" parTransId="{6DFAEA03-3435-43B6-86C4-EE3767C4BB0C}" sibTransId="{98EE7DE5-0228-44B3-AC82-256659CAFF80}"/>
    <dgm:cxn modelId="{9D3476D2-D2E6-4C07-A4E5-B4FDC2CCB885}" type="presParOf" srcId="{C5C4CE2E-85CD-4F91-AA38-1BBCA8F9FC16}" destId="{5D9ABDD8-1AFF-4CB9-B755-A5641435D6DD}" srcOrd="0" destOrd="0" presId="urn:microsoft.com/office/officeart/2005/8/layout/cycle6"/>
    <dgm:cxn modelId="{2354A0F7-1072-42C9-8350-2FF0E6B950FE}" type="presParOf" srcId="{C5C4CE2E-85CD-4F91-AA38-1BBCA8F9FC16}" destId="{49D6D3F7-9A0F-444C-8C03-B9FBC48E9F0E}" srcOrd="1" destOrd="0" presId="urn:microsoft.com/office/officeart/2005/8/layout/cycle6"/>
    <dgm:cxn modelId="{8EB8B97F-4024-40B4-83B6-B44631E38F11}" type="presParOf" srcId="{C5C4CE2E-85CD-4F91-AA38-1BBCA8F9FC16}" destId="{D299D5E2-B1B8-4F3B-A451-F7ED225C9769}" srcOrd="2" destOrd="0" presId="urn:microsoft.com/office/officeart/2005/8/layout/cycle6"/>
    <dgm:cxn modelId="{4488A0C3-BC20-4233-B382-2B94132A2A3A}" type="presParOf" srcId="{C5C4CE2E-85CD-4F91-AA38-1BBCA8F9FC16}" destId="{80E373D9-5723-4867-BC4F-CCB246A8D59B}" srcOrd="3" destOrd="0" presId="urn:microsoft.com/office/officeart/2005/8/layout/cycle6"/>
    <dgm:cxn modelId="{8B16E14F-C050-463A-B31E-6B9D137B5632}" type="presParOf" srcId="{C5C4CE2E-85CD-4F91-AA38-1BBCA8F9FC16}" destId="{193E22F0-2614-4367-BB70-C13946989BDA}" srcOrd="4" destOrd="0" presId="urn:microsoft.com/office/officeart/2005/8/layout/cycle6"/>
    <dgm:cxn modelId="{4361C3CB-EB4E-469C-A0B2-8481B9E33CE3}" type="presParOf" srcId="{C5C4CE2E-85CD-4F91-AA38-1BBCA8F9FC16}" destId="{52E8A18D-FB73-4FE1-B0F4-0A23FB576F98}" srcOrd="5" destOrd="0" presId="urn:microsoft.com/office/officeart/2005/8/layout/cycle6"/>
    <dgm:cxn modelId="{9657B8CA-9D08-43BA-B987-3F7AC322FC0C}" type="presParOf" srcId="{C5C4CE2E-85CD-4F91-AA38-1BBCA8F9FC16}" destId="{CB3021ED-B64A-49B0-88A6-C9D457016E65}" srcOrd="6" destOrd="0" presId="urn:microsoft.com/office/officeart/2005/8/layout/cycle6"/>
    <dgm:cxn modelId="{55E415CE-9D52-41F7-9322-850D7DD2717E}" type="presParOf" srcId="{C5C4CE2E-85CD-4F91-AA38-1BBCA8F9FC16}" destId="{854D0963-DD13-4F8F-AC79-58D7F7C75328}" srcOrd="7" destOrd="0" presId="urn:microsoft.com/office/officeart/2005/8/layout/cycle6"/>
    <dgm:cxn modelId="{63432F2C-1039-4292-A0D8-8CD92296A7D8}" type="presParOf" srcId="{C5C4CE2E-85CD-4F91-AA38-1BBCA8F9FC16}" destId="{53DF2911-9A66-4058-BDA5-2910CD47C1B5}" srcOrd="8" destOrd="0" presId="urn:microsoft.com/office/officeart/2005/8/layout/cycle6"/>
    <dgm:cxn modelId="{7BEB6237-9CE3-40AB-BE8F-D594F332FAC0}" type="presParOf" srcId="{C5C4CE2E-85CD-4F91-AA38-1BBCA8F9FC16}" destId="{90F73D51-A8B0-41E0-ACA0-46993255CBCB}" srcOrd="9" destOrd="0" presId="urn:microsoft.com/office/officeart/2005/8/layout/cycle6"/>
    <dgm:cxn modelId="{28656C0F-2F58-4C60-AD39-26650498A714}" type="presParOf" srcId="{C5C4CE2E-85CD-4F91-AA38-1BBCA8F9FC16}" destId="{326C55CD-04F3-4313-9944-FB4D79AC19EE}" srcOrd="10" destOrd="0" presId="urn:microsoft.com/office/officeart/2005/8/layout/cycle6"/>
    <dgm:cxn modelId="{353C6C1A-DD87-4858-96AF-F04623AF0408}" type="presParOf" srcId="{C5C4CE2E-85CD-4F91-AA38-1BBCA8F9FC16}" destId="{F52A496B-347E-4567-B967-427E845E9F63}" srcOrd="11" destOrd="0" presId="urn:microsoft.com/office/officeart/2005/8/layout/cycle6"/>
    <dgm:cxn modelId="{B2DEBE5E-7672-42CA-ADDC-A91A39DE607F}" type="presParOf" srcId="{C5C4CE2E-85CD-4F91-AA38-1BBCA8F9FC16}" destId="{0AD7821F-A011-4A88-A74A-407BCE1F3E30}" srcOrd="12" destOrd="0" presId="urn:microsoft.com/office/officeart/2005/8/layout/cycle6"/>
    <dgm:cxn modelId="{5C45C0F5-5CD9-4459-B705-BFEE943BDEDA}" type="presParOf" srcId="{C5C4CE2E-85CD-4F91-AA38-1BBCA8F9FC16}" destId="{4A1289F9-24FF-4242-BC63-1BD29470BB1C}" srcOrd="13" destOrd="0" presId="urn:microsoft.com/office/officeart/2005/8/layout/cycle6"/>
    <dgm:cxn modelId="{5737B7F7-B7B7-44FC-8BED-A93454E39150}" type="presParOf" srcId="{C5C4CE2E-85CD-4F91-AA38-1BBCA8F9FC16}" destId="{0FD23941-CC04-48B9-B1BE-E37BF45D728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DD32D-1A3B-4E1C-9807-D4AD7AD48F9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EA02FD0-5911-409F-BEA9-9AF2ACCDAA0D}">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Focus </a:t>
          </a:r>
        </a:p>
      </dgm:t>
    </dgm:pt>
    <dgm:pt modelId="{701E883B-2DC2-48FE-91B6-91808A41A9E9}" type="parTrans" cxnId="{2CA4EC1B-AA0E-43C9-8061-9DFAEC819A81}">
      <dgm:prSet/>
      <dgm:spPr/>
      <dgm:t>
        <a:bodyPr/>
        <a:lstStyle/>
        <a:p>
          <a:endParaRPr lang="en-US"/>
        </a:p>
      </dgm:t>
    </dgm:pt>
    <dgm:pt modelId="{C653725C-0E87-4AA2-A8A9-D2ECC8F450BA}" type="sibTrans" cxnId="{2CA4EC1B-AA0E-43C9-8061-9DFAEC819A81}">
      <dgm:prSet/>
      <dgm:spPr/>
      <dgm:t>
        <a:bodyPr/>
        <a:lstStyle/>
        <a:p>
          <a:endParaRPr lang="en-US"/>
        </a:p>
      </dgm:t>
    </dgm:pt>
    <dgm:pt modelId="{EBD2008D-7545-4E41-8FB6-9F551EB4BF5F}">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Using varied  Instructional Methods </a:t>
          </a:r>
        </a:p>
      </dgm:t>
    </dgm:pt>
    <dgm:pt modelId="{8985A12D-C64D-437C-9F1C-798BE730A056}" type="parTrans" cxnId="{5659BC20-FD5B-4448-9BA5-91300604E447}">
      <dgm:prSet/>
      <dgm:spPr/>
      <dgm:t>
        <a:bodyPr/>
        <a:lstStyle/>
        <a:p>
          <a:endParaRPr lang="en-US"/>
        </a:p>
      </dgm:t>
    </dgm:pt>
    <dgm:pt modelId="{23296F54-49A4-4193-A7BF-AC52B1BDAC23}" type="sibTrans" cxnId="{5659BC20-FD5B-4448-9BA5-91300604E447}">
      <dgm:prSet/>
      <dgm:spPr/>
      <dgm:t>
        <a:bodyPr/>
        <a:lstStyle/>
        <a:p>
          <a:endParaRPr lang="en-US"/>
        </a:p>
      </dgm:t>
    </dgm:pt>
    <dgm:pt modelId="{C2D0A79B-760D-476D-8C55-6D6010DE8C20}">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solidFill>
                <a:schemeClr val="bg1"/>
              </a:solidFill>
            </a:rPr>
            <a:t>Assessment of teaching performance </a:t>
          </a:r>
        </a:p>
      </dgm:t>
    </dgm:pt>
    <dgm:pt modelId="{6ABE582B-09D5-45F6-9E69-4A54132B1C1D}" type="parTrans" cxnId="{54780DD1-0629-4D04-928D-8FA0973FD42D}">
      <dgm:prSet/>
      <dgm:spPr/>
      <dgm:t>
        <a:bodyPr/>
        <a:lstStyle/>
        <a:p>
          <a:endParaRPr lang="en-US"/>
        </a:p>
      </dgm:t>
    </dgm:pt>
    <dgm:pt modelId="{DFDED78C-E58B-42FE-8929-71BDA7251CA3}" type="sibTrans" cxnId="{54780DD1-0629-4D04-928D-8FA0973FD42D}">
      <dgm:prSet/>
      <dgm:spPr/>
      <dgm:t>
        <a:bodyPr/>
        <a:lstStyle/>
        <a:p>
          <a:endParaRPr lang="en-US"/>
        </a:p>
      </dgm:t>
    </dgm:pt>
    <dgm:pt modelId="{FEFD0CC8-63D9-4716-822C-8A4D3ED523D5}">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Strategies </a:t>
          </a:r>
        </a:p>
      </dgm:t>
    </dgm:pt>
    <dgm:pt modelId="{BC262526-F2D4-445C-AD34-B47C15C574E5}" type="parTrans" cxnId="{0A42D968-EF98-4D48-9EC6-45809B9D898F}">
      <dgm:prSet/>
      <dgm:spPr/>
      <dgm:t>
        <a:bodyPr/>
        <a:lstStyle/>
        <a:p>
          <a:endParaRPr lang="en-US"/>
        </a:p>
      </dgm:t>
    </dgm:pt>
    <dgm:pt modelId="{71C72E88-FA23-489F-BC29-69B1EFF03AE6}" type="sibTrans" cxnId="{0A42D968-EF98-4D48-9EC6-45809B9D898F}">
      <dgm:prSet/>
      <dgm:spPr/>
      <dgm:t>
        <a:bodyPr/>
        <a:lstStyle/>
        <a:p>
          <a:endParaRPr lang="en-US"/>
        </a:p>
      </dgm:t>
    </dgm:pt>
    <dgm:pt modelId="{51FDDBFC-730B-4EF9-81CE-AA6164A36DE2}">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Workshops</a:t>
          </a:r>
        </a:p>
      </dgm:t>
    </dgm:pt>
    <dgm:pt modelId="{9B63A924-4E6D-4926-8D2D-A1B4C73438F3}" type="parTrans" cxnId="{26E927CC-DDCD-4F49-99FC-DC87A95B0216}">
      <dgm:prSet/>
      <dgm:spPr/>
      <dgm:t>
        <a:bodyPr/>
        <a:lstStyle/>
        <a:p>
          <a:endParaRPr lang="en-US"/>
        </a:p>
      </dgm:t>
    </dgm:pt>
    <dgm:pt modelId="{2989C707-A3C8-40ED-89C9-E378EC0C323C}" type="sibTrans" cxnId="{26E927CC-DDCD-4F49-99FC-DC87A95B0216}">
      <dgm:prSet/>
      <dgm:spPr/>
      <dgm:t>
        <a:bodyPr/>
        <a:lstStyle/>
        <a:p>
          <a:endParaRPr lang="en-US"/>
        </a:p>
      </dgm:t>
    </dgm:pt>
    <dgm:pt modelId="{60B0DF01-F05A-4E33-B7A9-B3BA1BCCC62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In Progress  </a:t>
          </a:r>
        </a:p>
      </dgm:t>
    </dgm:pt>
    <dgm:pt modelId="{E86DBB20-7BA8-4E5F-BDB6-7C3B47F81254}" type="parTrans" cxnId="{5B2113D5-8692-482F-B59E-1EBC500D24E5}">
      <dgm:prSet/>
      <dgm:spPr/>
      <dgm:t>
        <a:bodyPr/>
        <a:lstStyle/>
        <a:p>
          <a:endParaRPr lang="en-US"/>
        </a:p>
      </dgm:t>
    </dgm:pt>
    <dgm:pt modelId="{1A9F51E2-B74A-4B34-B904-8FF3DE9CC2B7}" type="sibTrans" cxnId="{5B2113D5-8692-482F-B59E-1EBC500D24E5}">
      <dgm:prSet/>
      <dgm:spPr/>
      <dgm:t>
        <a:bodyPr/>
        <a:lstStyle/>
        <a:p>
          <a:endParaRPr lang="en-US"/>
        </a:p>
      </dgm:t>
    </dgm:pt>
    <dgm:pt modelId="{9F4955B9-A557-4486-A1A4-BADE4EDE0E1C}">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Research projects </a:t>
          </a:r>
        </a:p>
      </dgm:t>
    </dgm:pt>
    <dgm:pt modelId="{B65CD0AA-9256-4F66-84E0-5157B9E1C4EC}" type="parTrans" cxnId="{CAA7DEE6-F81A-46F6-8F8F-651EA034A930}">
      <dgm:prSet/>
      <dgm:spPr/>
      <dgm:t>
        <a:bodyPr/>
        <a:lstStyle/>
        <a:p>
          <a:endParaRPr lang="en-US"/>
        </a:p>
      </dgm:t>
    </dgm:pt>
    <dgm:pt modelId="{4A987CA2-B54D-4F75-802B-04F841F42DAD}" type="sibTrans" cxnId="{CAA7DEE6-F81A-46F6-8F8F-651EA034A930}">
      <dgm:prSet/>
      <dgm:spPr/>
      <dgm:t>
        <a:bodyPr/>
        <a:lstStyle/>
        <a:p>
          <a:endParaRPr lang="en-US"/>
        </a:p>
      </dgm:t>
    </dgm:pt>
    <dgm:pt modelId="{78732480-17AE-477A-9858-AC1C4C9E227B}">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Peer Review Form </a:t>
          </a:r>
        </a:p>
      </dgm:t>
    </dgm:pt>
    <dgm:pt modelId="{A895D276-18E8-41DD-AB6F-A89DFE6A6662}" type="parTrans" cxnId="{F742C0BD-96AD-4519-BB56-DD75AF9DD5F1}">
      <dgm:prSet/>
      <dgm:spPr/>
      <dgm:t>
        <a:bodyPr/>
        <a:lstStyle/>
        <a:p>
          <a:endParaRPr lang="en-US"/>
        </a:p>
      </dgm:t>
    </dgm:pt>
    <dgm:pt modelId="{1330C2A1-1B89-4B87-B093-DB8DEF8B24AC}" type="sibTrans" cxnId="{F742C0BD-96AD-4519-BB56-DD75AF9DD5F1}">
      <dgm:prSet/>
      <dgm:spPr/>
      <dgm:t>
        <a:bodyPr/>
        <a:lstStyle/>
        <a:p>
          <a:endParaRPr lang="en-US"/>
        </a:p>
      </dgm:t>
    </dgm:pt>
    <dgm:pt modelId="{ABFA6461-2728-4C2C-8CD1-A83C3B9B265A}">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Discussions</a:t>
          </a:r>
        </a:p>
      </dgm:t>
    </dgm:pt>
    <dgm:pt modelId="{0BA3EB85-0313-40F5-AA42-629EB14CCF07}" type="parTrans" cxnId="{F885EC28-CEB8-4B96-A9DC-A16051E66EA9}">
      <dgm:prSet/>
      <dgm:spPr/>
      <dgm:t>
        <a:bodyPr/>
        <a:lstStyle/>
        <a:p>
          <a:endParaRPr lang="en-US"/>
        </a:p>
      </dgm:t>
    </dgm:pt>
    <dgm:pt modelId="{E8DD47B5-E8A2-4E7A-BFBB-A4D44485D538}" type="sibTrans" cxnId="{F885EC28-CEB8-4B96-A9DC-A16051E66EA9}">
      <dgm:prSet/>
      <dgm:spPr/>
      <dgm:t>
        <a:bodyPr/>
        <a:lstStyle/>
        <a:p>
          <a:endParaRPr lang="en-US"/>
        </a:p>
      </dgm:t>
    </dgm:pt>
    <dgm:pt modelId="{83E39291-75F4-4616-8DA3-48791E6E33B4}">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Committees</a:t>
          </a:r>
        </a:p>
      </dgm:t>
    </dgm:pt>
    <dgm:pt modelId="{88EFA6B0-4C97-45A3-B664-5666FB8B1EC2}" type="parTrans" cxnId="{3C161080-ECFE-496F-B97E-211AA31EAFF0}">
      <dgm:prSet/>
      <dgm:spPr/>
      <dgm:t>
        <a:bodyPr/>
        <a:lstStyle/>
        <a:p>
          <a:endParaRPr lang="en-US"/>
        </a:p>
      </dgm:t>
    </dgm:pt>
    <dgm:pt modelId="{E40A7CA9-C007-4C70-92A4-4CC9305542C9}" type="sibTrans" cxnId="{3C161080-ECFE-496F-B97E-211AA31EAFF0}">
      <dgm:prSet/>
      <dgm:spPr/>
      <dgm:t>
        <a:bodyPr/>
        <a:lstStyle/>
        <a:p>
          <a:endParaRPr lang="en-US"/>
        </a:p>
      </dgm:t>
    </dgm:pt>
    <dgm:pt modelId="{9E291EA8-A24F-41E6-A09F-A1A925541A50}">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a:t>Lit review </a:t>
          </a:r>
        </a:p>
      </dgm:t>
    </dgm:pt>
    <dgm:pt modelId="{0CC24BEC-AAA8-4045-BC93-4ADCCF87952A}" type="parTrans" cxnId="{1FBCC271-8D7F-486D-B2D1-2892F122B486}">
      <dgm:prSet/>
      <dgm:spPr/>
      <dgm:t>
        <a:bodyPr/>
        <a:lstStyle/>
        <a:p>
          <a:endParaRPr lang="en-US"/>
        </a:p>
      </dgm:t>
    </dgm:pt>
    <dgm:pt modelId="{21858881-8B90-4706-A5B8-91074F558B3F}" type="sibTrans" cxnId="{1FBCC271-8D7F-486D-B2D1-2892F122B486}">
      <dgm:prSet/>
      <dgm:spPr/>
      <dgm:t>
        <a:bodyPr/>
        <a:lstStyle/>
        <a:p>
          <a:endParaRPr lang="en-US"/>
        </a:p>
      </dgm:t>
    </dgm:pt>
    <dgm:pt modelId="{5651D2B3-DE8C-4D61-82A4-EE640C17E46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 Teaching guides   </a:t>
          </a:r>
        </a:p>
      </dgm:t>
    </dgm:pt>
    <dgm:pt modelId="{EED04A6D-EFB6-40D9-B22E-60CED614C0F0}" type="parTrans" cxnId="{660FB351-6633-4058-B54A-FA76A8608234}">
      <dgm:prSet/>
      <dgm:spPr/>
      <dgm:t>
        <a:bodyPr/>
        <a:lstStyle/>
        <a:p>
          <a:endParaRPr lang="en-US"/>
        </a:p>
      </dgm:t>
    </dgm:pt>
    <dgm:pt modelId="{36DC122E-DA27-4A4C-82EB-10A216B2ADCA}" type="sibTrans" cxnId="{660FB351-6633-4058-B54A-FA76A8608234}">
      <dgm:prSet/>
      <dgm:spPr/>
      <dgm:t>
        <a:bodyPr/>
        <a:lstStyle/>
        <a:p>
          <a:endParaRPr lang="en-US"/>
        </a:p>
      </dgm:t>
    </dgm:pt>
    <dgm:pt modelId="{C133266E-C230-4E45-A454-F5CD79889EBB}" type="pres">
      <dgm:prSet presAssocID="{864DD32D-1A3B-4E1C-9807-D4AD7AD48F93}" presName="Name0" presStyleCnt="0">
        <dgm:presLayoutVars>
          <dgm:dir/>
          <dgm:resizeHandles val="exact"/>
        </dgm:presLayoutVars>
      </dgm:prSet>
      <dgm:spPr/>
    </dgm:pt>
    <dgm:pt modelId="{4D94EEEB-2665-4EA1-AAFF-03761912E06A}" type="pres">
      <dgm:prSet presAssocID="{5EA02FD0-5911-409F-BEA9-9AF2ACCDAA0D}" presName="node" presStyleLbl="node1" presStyleIdx="0" presStyleCnt="3" custLinFactX="635" custLinFactNeighborX="100000" custLinFactNeighborY="4879">
        <dgm:presLayoutVars>
          <dgm:bulletEnabled val="1"/>
        </dgm:presLayoutVars>
      </dgm:prSet>
      <dgm:spPr/>
    </dgm:pt>
    <dgm:pt modelId="{4D58DCCF-C3B6-42D3-9C8F-F2E409DA07F8}" type="pres">
      <dgm:prSet presAssocID="{C653725C-0E87-4AA2-A8A9-D2ECC8F450BA}" presName="sibTrans" presStyleCnt="0"/>
      <dgm:spPr/>
    </dgm:pt>
    <dgm:pt modelId="{2EF9E3C9-0798-4DBD-A577-87FFAEC14931}" type="pres">
      <dgm:prSet presAssocID="{FEFD0CC8-63D9-4716-822C-8A4D3ED523D5}" presName="node" presStyleLbl="node1" presStyleIdx="1" presStyleCnt="3" custLinFactNeighborX="62374" custLinFactNeighborY="-43583">
        <dgm:presLayoutVars>
          <dgm:bulletEnabled val="1"/>
        </dgm:presLayoutVars>
      </dgm:prSet>
      <dgm:spPr/>
    </dgm:pt>
    <dgm:pt modelId="{C976E5C5-2546-4F10-9AF2-38447C8A9269}" type="pres">
      <dgm:prSet presAssocID="{71C72E88-FA23-489F-BC29-69B1EFF03AE6}" presName="sibTrans" presStyleCnt="0"/>
      <dgm:spPr/>
    </dgm:pt>
    <dgm:pt modelId="{23446B4A-D6F4-4C06-A35A-D6FDA7CDDC00}" type="pres">
      <dgm:prSet presAssocID="{60B0DF01-F05A-4E33-B7A9-B3BA1BCCC623}" presName="node" presStyleLbl="node1" presStyleIdx="2" presStyleCnt="3" custLinFactNeighborX="1">
        <dgm:presLayoutVars>
          <dgm:bulletEnabled val="1"/>
        </dgm:presLayoutVars>
      </dgm:prSet>
      <dgm:spPr/>
    </dgm:pt>
  </dgm:ptLst>
  <dgm:cxnLst>
    <dgm:cxn modelId="{3B8CD001-5EFC-4975-BE35-2944725943D0}" type="presOf" srcId="{51FDDBFC-730B-4EF9-81CE-AA6164A36DE2}" destId="{2EF9E3C9-0798-4DBD-A577-87FFAEC14931}" srcOrd="0" destOrd="1" presId="urn:microsoft.com/office/officeart/2005/8/layout/hList6"/>
    <dgm:cxn modelId="{2CA4EC1B-AA0E-43C9-8061-9DFAEC819A81}" srcId="{864DD32D-1A3B-4E1C-9807-D4AD7AD48F93}" destId="{5EA02FD0-5911-409F-BEA9-9AF2ACCDAA0D}" srcOrd="0" destOrd="0" parTransId="{701E883B-2DC2-48FE-91B6-91808A41A9E9}" sibTransId="{C653725C-0E87-4AA2-A8A9-D2ECC8F450BA}"/>
    <dgm:cxn modelId="{5659BC20-FD5B-4448-9BA5-91300604E447}" srcId="{5EA02FD0-5911-409F-BEA9-9AF2ACCDAA0D}" destId="{EBD2008D-7545-4E41-8FB6-9F551EB4BF5F}" srcOrd="0" destOrd="0" parTransId="{8985A12D-C64D-437C-9F1C-798BE730A056}" sibTransId="{23296F54-49A4-4193-A7BF-AC52B1BDAC23}"/>
    <dgm:cxn modelId="{F885EC28-CEB8-4B96-A9DC-A16051E66EA9}" srcId="{FEFD0CC8-63D9-4716-822C-8A4D3ED523D5}" destId="{ABFA6461-2728-4C2C-8CD1-A83C3B9B265A}" srcOrd="1" destOrd="0" parTransId="{0BA3EB85-0313-40F5-AA42-629EB14CCF07}" sibTransId="{E8DD47B5-E8A2-4E7A-BFBB-A4D44485D538}"/>
    <dgm:cxn modelId="{EBAE7540-08BA-4D05-B1C2-61444BDB810A}" type="presOf" srcId="{9E291EA8-A24F-41E6-A09F-A1A925541A50}" destId="{2EF9E3C9-0798-4DBD-A577-87FFAEC14931}" srcOrd="0" destOrd="4" presId="urn:microsoft.com/office/officeart/2005/8/layout/hList6"/>
    <dgm:cxn modelId="{12979B5E-F406-456A-9C63-6F25E2E14FCE}" type="presOf" srcId="{ABFA6461-2728-4C2C-8CD1-A83C3B9B265A}" destId="{2EF9E3C9-0798-4DBD-A577-87FFAEC14931}" srcOrd="0" destOrd="2" presId="urn:microsoft.com/office/officeart/2005/8/layout/hList6"/>
    <dgm:cxn modelId="{BABA7062-1B58-4558-97F6-543929AF3B7B}" type="presOf" srcId="{864DD32D-1A3B-4E1C-9807-D4AD7AD48F93}" destId="{C133266E-C230-4E45-A454-F5CD79889EBB}" srcOrd="0" destOrd="0" presId="urn:microsoft.com/office/officeart/2005/8/layout/hList6"/>
    <dgm:cxn modelId="{0A42D968-EF98-4D48-9EC6-45809B9D898F}" srcId="{864DD32D-1A3B-4E1C-9807-D4AD7AD48F93}" destId="{FEFD0CC8-63D9-4716-822C-8A4D3ED523D5}" srcOrd="1" destOrd="0" parTransId="{BC262526-F2D4-445C-AD34-B47C15C574E5}" sibTransId="{71C72E88-FA23-489F-BC29-69B1EFF03AE6}"/>
    <dgm:cxn modelId="{660FB351-6633-4058-B54A-FA76A8608234}" srcId="{60B0DF01-F05A-4E33-B7A9-B3BA1BCCC623}" destId="{5651D2B3-DE8C-4D61-82A4-EE640C17E469}" srcOrd="2" destOrd="0" parTransId="{EED04A6D-EFB6-40D9-B22E-60CED614C0F0}" sibTransId="{36DC122E-DA27-4A4C-82EB-10A216B2ADCA}"/>
    <dgm:cxn modelId="{1FBCC271-8D7F-486D-B2D1-2892F122B486}" srcId="{FEFD0CC8-63D9-4716-822C-8A4D3ED523D5}" destId="{9E291EA8-A24F-41E6-A09F-A1A925541A50}" srcOrd="3" destOrd="0" parTransId="{0CC24BEC-AAA8-4045-BC93-4ADCCF87952A}" sibTransId="{21858881-8B90-4706-A5B8-91074F558B3F}"/>
    <dgm:cxn modelId="{158A0072-4EB1-47E4-BB5E-10263523431C}" type="presOf" srcId="{5651D2B3-DE8C-4D61-82A4-EE640C17E469}" destId="{23446B4A-D6F4-4C06-A35A-D6FDA7CDDC00}" srcOrd="0" destOrd="3" presId="urn:microsoft.com/office/officeart/2005/8/layout/hList6"/>
    <dgm:cxn modelId="{444FF456-8C5D-4D5B-B34B-100F71010C69}" type="presOf" srcId="{78732480-17AE-477A-9858-AC1C4C9E227B}" destId="{23446B4A-D6F4-4C06-A35A-D6FDA7CDDC00}" srcOrd="0" destOrd="2" presId="urn:microsoft.com/office/officeart/2005/8/layout/hList6"/>
    <dgm:cxn modelId="{F8D9105A-C00F-4732-8E18-CCE495430B83}" type="presOf" srcId="{60B0DF01-F05A-4E33-B7A9-B3BA1BCCC623}" destId="{23446B4A-D6F4-4C06-A35A-D6FDA7CDDC00}" srcOrd="0" destOrd="0" presId="urn:microsoft.com/office/officeart/2005/8/layout/hList6"/>
    <dgm:cxn modelId="{3C161080-ECFE-496F-B97E-211AA31EAFF0}" srcId="{FEFD0CC8-63D9-4716-822C-8A4D3ED523D5}" destId="{83E39291-75F4-4616-8DA3-48791E6E33B4}" srcOrd="2" destOrd="0" parTransId="{88EFA6B0-4C97-45A3-B664-5666FB8B1EC2}" sibTransId="{E40A7CA9-C007-4C70-92A4-4CC9305542C9}"/>
    <dgm:cxn modelId="{959ED9A4-092B-44AF-AC3F-941EE6848B11}" type="presOf" srcId="{EBD2008D-7545-4E41-8FB6-9F551EB4BF5F}" destId="{4D94EEEB-2665-4EA1-AAFF-03761912E06A}" srcOrd="0" destOrd="1" presId="urn:microsoft.com/office/officeart/2005/8/layout/hList6"/>
    <dgm:cxn modelId="{F742C0BD-96AD-4519-BB56-DD75AF9DD5F1}" srcId="{60B0DF01-F05A-4E33-B7A9-B3BA1BCCC623}" destId="{78732480-17AE-477A-9858-AC1C4C9E227B}" srcOrd="1" destOrd="0" parTransId="{A895D276-18E8-41DD-AB6F-A89DFE6A6662}" sibTransId="{1330C2A1-1B89-4B87-B093-DB8DEF8B24AC}"/>
    <dgm:cxn modelId="{4020BECA-1224-4A99-939B-93B202F3A007}" type="presOf" srcId="{C2D0A79B-760D-476D-8C55-6D6010DE8C20}" destId="{4D94EEEB-2665-4EA1-AAFF-03761912E06A}" srcOrd="0" destOrd="2" presId="urn:microsoft.com/office/officeart/2005/8/layout/hList6"/>
    <dgm:cxn modelId="{26E927CC-DDCD-4F49-99FC-DC87A95B0216}" srcId="{FEFD0CC8-63D9-4716-822C-8A4D3ED523D5}" destId="{51FDDBFC-730B-4EF9-81CE-AA6164A36DE2}" srcOrd="0" destOrd="0" parTransId="{9B63A924-4E6D-4926-8D2D-A1B4C73438F3}" sibTransId="{2989C707-A3C8-40ED-89C9-E378EC0C323C}"/>
    <dgm:cxn modelId="{54780DD1-0629-4D04-928D-8FA0973FD42D}" srcId="{5EA02FD0-5911-409F-BEA9-9AF2ACCDAA0D}" destId="{C2D0A79B-760D-476D-8C55-6D6010DE8C20}" srcOrd="1" destOrd="0" parTransId="{6ABE582B-09D5-45F6-9E69-4A54132B1C1D}" sibTransId="{DFDED78C-E58B-42FE-8929-71BDA7251CA3}"/>
    <dgm:cxn modelId="{5B2113D5-8692-482F-B59E-1EBC500D24E5}" srcId="{864DD32D-1A3B-4E1C-9807-D4AD7AD48F93}" destId="{60B0DF01-F05A-4E33-B7A9-B3BA1BCCC623}" srcOrd="2" destOrd="0" parTransId="{E86DBB20-7BA8-4E5F-BDB6-7C3B47F81254}" sibTransId="{1A9F51E2-B74A-4B34-B904-8FF3DE9CC2B7}"/>
    <dgm:cxn modelId="{838E78DE-D26E-4951-8237-6AE08FC30336}" type="presOf" srcId="{FEFD0CC8-63D9-4716-822C-8A4D3ED523D5}" destId="{2EF9E3C9-0798-4DBD-A577-87FFAEC14931}" srcOrd="0" destOrd="0" presId="urn:microsoft.com/office/officeart/2005/8/layout/hList6"/>
    <dgm:cxn modelId="{6B1201E3-CF9E-4518-9337-C1EBF7B2EC6E}" type="presOf" srcId="{83E39291-75F4-4616-8DA3-48791E6E33B4}" destId="{2EF9E3C9-0798-4DBD-A577-87FFAEC14931}" srcOrd="0" destOrd="3" presId="urn:microsoft.com/office/officeart/2005/8/layout/hList6"/>
    <dgm:cxn modelId="{CAA7DEE6-F81A-46F6-8F8F-651EA034A930}" srcId="{60B0DF01-F05A-4E33-B7A9-B3BA1BCCC623}" destId="{9F4955B9-A557-4486-A1A4-BADE4EDE0E1C}" srcOrd="0" destOrd="0" parTransId="{B65CD0AA-9256-4F66-84E0-5157B9E1C4EC}" sibTransId="{4A987CA2-B54D-4F75-802B-04F841F42DAD}"/>
    <dgm:cxn modelId="{D74D62ED-CE05-489E-88D0-7B6AE2442AC7}" type="presOf" srcId="{5EA02FD0-5911-409F-BEA9-9AF2ACCDAA0D}" destId="{4D94EEEB-2665-4EA1-AAFF-03761912E06A}" srcOrd="0" destOrd="0" presId="urn:microsoft.com/office/officeart/2005/8/layout/hList6"/>
    <dgm:cxn modelId="{24FCA2FF-FBBC-49A5-80CC-4090A9CCC8DB}" type="presOf" srcId="{9F4955B9-A557-4486-A1A4-BADE4EDE0E1C}" destId="{23446B4A-D6F4-4C06-A35A-D6FDA7CDDC00}" srcOrd="0" destOrd="1" presId="urn:microsoft.com/office/officeart/2005/8/layout/hList6"/>
    <dgm:cxn modelId="{8BD7EF38-70F7-4487-8785-785A4F0A6DFE}" type="presParOf" srcId="{C133266E-C230-4E45-A454-F5CD79889EBB}" destId="{4D94EEEB-2665-4EA1-AAFF-03761912E06A}" srcOrd="0" destOrd="0" presId="urn:microsoft.com/office/officeart/2005/8/layout/hList6"/>
    <dgm:cxn modelId="{0F81C77C-0F4E-4660-896E-85F89B8C4A3A}" type="presParOf" srcId="{C133266E-C230-4E45-A454-F5CD79889EBB}" destId="{4D58DCCF-C3B6-42D3-9C8F-F2E409DA07F8}" srcOrd="1" destOrd="0" presId="urn:microsoft.com/office/officeart/2005/8/layout/hList6"/>
    <dgm:cxn modelId="{D744D489-5A91-43D6-9C3D-F9F257ACB2F5}" type="presParOf" srcId="{C133266E-C230-4E45-A454-F5CD79889EBB}" destId="{2EF9E3C9-0798-4DBD-A577-87FFAEC14931}" srcOrd="2" destOrd="0" presId="urn:microsoft.com/office/officeart/2005/8/layout/hList6"/>
    <dgm:cxn modelId="{7710FC9B-BA3F-4AEA-BDC0-437F2F4C7969}" type="presParOf" srcId="{C133266E-C230-4E45-A454-F5CD79889EBB}" destId="{C976E5C5-2546-4F10-9AF2-38447C8A9269}" srcOrd="3" destOrd="0" presId="urn:microsoft.com/office/officeart/2005/8/layout/hList6"/>
    <dgm:cxn modelId="{5F92058F-84D0-4A94-91EF-28AB39603274}" type="presParOf" srcId="{C133266E-C230-4E45-A454-F5CD79889EBB}" destId="{23446B4A-D6F4-4C06-A35A-D6FDA7CDDC00}" srcOrd="4"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ABDD8-1AFF-4CB9-B755-A5641435D6DD}">
      <dsp:nvSpPr>
        <dsp:cNvPr id="0" name=""/>
        <dsp:cNvSpPr/>
      </dsp:nvSpPr>
      <dsp:spPr>
        <a:xfrm>
          <a:off x="951226" y="489"/>
          <a:ext cx="762542" cy="495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Analyze Audience </a:t>
          </a:r>
        </a:p>
      </dsp:txBody>
      <dsp:txXfrm>
        <a:off x="975422" y="24685"/>
        <a:ext cx="714150" cy="447260"/>
      </dsp:txXfrm>
    </dsp:sp>
    <dsp:sp modelId="{D299D5E2-B1B8-4F3B-A451-F7ED225C9769}">
      <dsp:nvSpPr>
        <dsp:cNvPr id="0" name=""/>
        <dsp:cNvSpPr/>
      </dsp:nvSpPr>
      <dsp:spPr>
        <a:xfrm>
          <a:off x="342107" y="248315"/>
          <a:ext cx="1980779" cy="1980779"/>
        </a:xfrm>
        <a:custGeom>
          <a:avLst/>
          <a:gdLst/>
          <a:ahLst/>
          <a:cxnLst/>
          <a:rect l="0" t="0" r="0" b="0"/>
          <a:pathLst>
            <a:path>
              <a:moveTo>
                <a:pt x="1376901" y="78533"/>
              </a:moveTo>
              <a:arcTo wR="990389" hR="990389" stAng="17578247" swAng="19617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E373D9-5723-4867-BC4F-CCB246A8D59B}">
      <dsp:nvSpPr>
        <dsp:cNvPr id="0" name=""/>
        <dsp:cNvSpPr/>
      </dsp:nvSpPr>
      <dsp:spPr>
        <a:xfrm>
          <a:off x="1893143" y="684831"/>
          <a:ext cx="762542" cy="495652"/>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Content Planning </a:t>
          </a:r>
        </a:p>
      </dsp:txBody>
      <dsp:txXfrm>
        <a:off x="1917339" y="709027"/>
        <a:ext cx="714150" cy="447260"/>
      </dsp:txXfrm>
    </dsp:sp>
    <dsp:sp modelId="{52E8A18D-FB73-4FE1-B0F4-0A23FB576F98}">
      <dsp:nvSpPr>
        <dsp:cNvPr id="0" name=""/>
        <dsp:cNvSpPr/>
      </dsp:nvSpPr>
      <dsp:spPr>
        <a:xfrm>
          <a:off x="342107" y="248315"/>
          <a:ext cx="1980779" cy="1980779"/>
        </a:xfrm>
        <a:custGeom>
          <a:avLst/>
          <a:gdLst/>
          <a:ahLst/>
          <a:cxnLst/>
          <a:rect l="0" t="0" r="0" b="0"/>
          <a:pathLst>
            <a:path>
              <a:moveTo>
                <a:pt x="1979419" y="938500"/>
              </a:moveTo>
              <a:arcTo wR="990389" hR="990389" stAng="21419803" swAng="21964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3021ED-B64A-49B0-88A6-C9D457016E65}">
      <dsp:nvSpPr>
        <dsp:cNvPr id="0" name=""/>
        <dsp:cNvSpPr/>
      </dsp:nvSpPr>
      <dsp:spPr>
        <a:xfrm>
          <a:off x="1533362" y="1792121"/>
          <a:ext cx="762542" cy="495652"/>
        </a:xfrm>
        <a:prstGeom prst="roundRec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Methodology</a:t>
          </a:r>
        </a:p>
      </dsp:txBody>
      <dsp:txXfrm>
        <a:off x="1557558" y="1816317"/>
        <a:ext cx="714150" cy="447260"/>
      </dsp:txXfrm>
    </dsp:sp>
    <dsp:sp modelId="{53DF2911-9A66-4058-BDA5-2910CD47C1B5}">
      <dsp:nvSpPr>
        <dsp:cNvPr id="0" name=""/>
        <dsp:cNvSpPr/>
      </dsp:nvSpPr>
      <dsp:spPr>
        <a:xfrm>
          <a:off x="342107" y="248315"/>
          <a:ext cx="1980779" cy="1980779"/>
        </a:xfrm>
        <a:custGeom>
          <a:avLst/>
          <a:gdLst/>
          <a:ahLst/>
          <a:cxnLst/>
          <a:rect l="0" t="0" r="0" b="0"/>
          <a:pathLst>
            <a:path>
              <a:moveTo>
                <a:pt x="1187319" y="1961003"/>
              </a:moveTo>
              <a:arcTo wR="990389" hR="990389" stAng="4711849" swAng="13763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F73D51-A8B0-41E0-ACA0-46993255CBCB}">
      <dsp:nvSpPr>
        <dsp:cNvPr id="0" name=""/>
        <dsp:cNvSpPr/>
      </dsp:nvSpPr>
      <dsp:spPr>
        <a:xfrm>
          <a:off x="369089" y="1792121"/>
          <a:ext cx="762542" cy="495652"/>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Learning Assessment </a:t>
          </a:r>
        </a:p>
      </dsp:txBody>
      <dsp:txXfrm>
        <a:off x="393285" y="1816317"/>
        <a:ext cx="714150" cy="447260"/>
      </dsp:txXfrm>
    </dsp:sp>
    <dsp:sp modelId="{F52A496B-347E-4567-B967-427E845E9F63}">
      <dsp:nvSpPr>
        <dsp:cNvPr id="0" name=""/>
        <dsp:cNvSpPr/>
      </dsp:nvSpPr>
      <dsp:spPr>
        <a:xfrm>
          <a:off x="342107" y="248315"/>
          <a:ext cx="1980779" cy="1980779"/>
        </a:xfrm>
        <a:custGeom>
          <a:avLst/>
          <a:gdLst/>
          <a:ahLst/>
          <a:cxnLst/>
          <a:rect l="0" t="0" r="0" b="0"/>
          <a:pathLst>
            <a:path>
              <a:moveTo>
                <a:pt x="165521" y="1538535"/>
              </a:moveTo>
              <a:arcTo wR="990389" hR="990389" stAng="8783698" swAng="219649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AD7821F-A011-4A88-A74A-407BCE1F3E30}">
      <dsp:nvSpPr>
        <dsp:cNvPr id="0" name=""/>
        <dsp:cNvSpPr/>
      </dsp:nvSpPr>
      <dsp:spPr>
        <a:xfrm>
          <a:off x="9309" y="684831"/>
          <a:ext cx="762542" cy="495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Reflection &amp; Revision </a:t>
          </a:r>
        </a:p>
      </dsp:txBody>
      <dsp:txXfrm>
        <a:off x="33505" y="709027"/>
        <a:ext cx="714150" cy="447260"/>
      </dsp:txXfrm>
    </dsp:sp>
    <dsp:sp modelId="{0FD23941-CC04-48B9-B1BE-E37BF45D7284}">
      <dsp:nvSpPr>
        <dsp:cNvPr id="0" name=""/>
        <dsp:cNvSpPr/>
      </dsp:nvSpPr>
      <dsp:spPr>
        <a:xfrm>
          <a:off x="342107" y="248315"/>
          <a:ext cx="1980779" cy="1980779"/>
        </a:xfrm>
        <a:custGeom>
          <a:avLst/>
          <a:gdLst/>
          <a:ahLst/>
          <a:cxnLst/>
          <a:rect l="0" t="0" r="0" b="0"/>
          <a:pathLst>
            <a:path>
              <a:moveTo>
                <a:pt x="172548" y="431813"/>
              </a:moveTo>
              <a:arcTo wR="990389" hR="990389" stAng="12859960" swAng="19617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4EEEB-2665-4EA1-AAFF-03761912E06A}">
      <dsp:nvSpPr>
        <dsp:cNvPr id="0" name=""/>
        <dsp:cNvSpPr/>
      </dsp:nvSpPr>
      <dsp:spPr>
        <a:xfrm rot="16200000">
          <a:off x="-419205" y="524813"/>
          <a:ext cx="2341714" cy="1292087"/>
        </a:xfrm>
        <a:prstGeom prst="flowChartManualOperation">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01600" tIns="0" rIns="104304" bIns="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Focus </a:t>
          </a:r>
        </a:p>
        <a:p>
          <a:pPr marL="114300" lvl="1" indent="-114300" algn="l" defTabSz="533400">
            <a:lnSpc>
              <a:spcPct val="90000"/>
            </a:lnSpc>
            <a:spcBef>
              <a:spcPct val="0"/>
            </a:spcBef>
            <a:spcAft>
              <a:spcPct val="15000"/>
            </a:spcAft>
            <a:buChar char="•"/>
          </a:pPr>
          <a:r>
            <a:rPr lang="en-US" sz="1200" kern="1200" dirty="0">
              <a:solidFill>
                <a:schemeClr val="bg1"/>
              </a:solidFill>
            </a:rPr>
            <a:t>Using varied  Instructional Methods </a:t>
          </a:r>
        </a:p>
        <a:p>
          <a:pPr marL="114300" lvl="1" indent="-114300" algn="l" defTabSz="533400">
            <a:lnSpc>
              <a:spcPct val="90000"/>
            </a:lnSpc>
            <a:spcBef>
              <a:spcPct val="0"/>
            </a:spcBef>
            <a:spcAft>
              <a:spcPct val="15000"/>
            </a:spcAft>
            <a:buChar char="•"/>
          </a:pPr>
          <a:r>
            <a:rPr lang="en-US" sz="1200" kern="1200" dirty="0">
              <a:solidFill>
                <a:schemeClr val="bg1"/>
              </a:solidFill>
            </a:rPr>
            <a:t>Assessment of teaching performance </a:t>
          </a:r>
        </a:p>
      </dsp:txBody>
      <dsp:txXfrm rot="5400000">
        <a:off x="105608" y="468343"/>
        <a:ext cx="1292087" cy="1405028"/>
      </dsp:txXfrm>
    </dsp:sp>
    <dsp:sp modelId="{2EF9E3C9-0798-4DBD-A577-87FFAEC14931}">
      <dsp:nvSpPr>
        <dsp:cNvPr id="0" name=""/>
        <dsp:cNvSpPr/>
      </dsp:nvSpPr>
      <dsp:spPr>
        <a:xfrm rot="16200000">
          <a:off x="925122" y="524813"/>
          <a:ext cx="2341714" cy="1292087"/>
        </a:xfrm>
        <a:prstGeom prst="flowChartManualOperation">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01600" tIns="0" rIns="104304" bIns="0" numCol="1" spcCol="1270" anchor="t" anchorCtr="0">
          <a:noAutofit/>
        </a:bodyPr>
        <a:lstStyle/>
        <a:p>
          <a:pPr marL="0" lvl="0" indent="0" algn="l" defTabSz="711200">
            <a:lnSpc>
              <a:spcPct val="90000"/>
            </a:lnSpc>
            <a:spcBef>
              <a:spcPct val="0"/>
            </a:spcBef>
            <a:spcAft>
              <a:spcPct val="35000"/>
            </a:spcAft>
            <a:buNone/>
          </a:pPr>
          <a:r>
            <a:rPr lang="en-US" sz="1600" kern="1200" dirty="0"/>
            <a:t>Strategies </a:t>
          </a:r>
        </a:p>
        <a:p>
          <a:pPr marL="114300" lvl="1" indent="-114300" algn="l" defTabSz="533400">
            <a:lnSpc>
              <a:spcPct val="90000"/>
            </a:lnSpc>
            <a:spcBef>
              <a:spcPct val="0"/>
            </a:spcBef>
            <a:spcAft>
              <a:spcPct val="15000"/>
            </a:spcAft>
            <a:buChar char="•"/>
          </a:pPr>
          <a:r>
            <a:rPr lang="en-US" sz="1200" kern="1200" dirty="0"/>
            <a:t>Workshops</a:t>
          </a:r>
        </a:p>
        <a:p>
          <a:pPr marL="114300" lvl="1" indent="-114300" algn="l" defTabSz="533400">
            <a:lnSpc>
              <a:spcPct val="90000"/>
            </a:lnSpc>
            <a:spcBef>
              <a:spcPct val="0"/>
            </a:spcBef>
            <a:spcAft>
              <a:spcPct val="15000"/>
            </a:spcAft>
            <a:buChar char="•"/>
          </a:pPr>
          <a:r>
            <a:rPr lang="en-US" sz="1200" kern="1200" dirty="0"/>
            <a:t>Discussions</a:t>
          </a:r>
        </a:p>
        <a:p>
          <a:pPr marL="114300" lvl="1" indent="-114300" algn="l" defTabSz="533400">
            <a:lnSpc>
              <a:spcPct val="90000"/>
            </a:lnSpc>
            <a:spcBef>
              <a:spcPct val="0"/>
            </a:spcBef>
            <a:spcAft>
              <a:spcPct val="15000"/>
            </a:spcAft>
            <a:buChar char="•"/>
          </a:pPr>
          <a:r>
            <a:rPr lang="en-US" sz="1200" kern="1200" dirty="0"/>
            <a:t>Committees</a:t>
          </a:r>
        </a:p>
        <a:p>
          <a:pPr marL="114300" lvl="1" indent="-114300" algn="l" defTabSz="533400">
            <a:lnSpc>
              <a:spcPct val="90000"/>
            </a:lnSpc>
            <a:spcBef>
              <a:spcPct val="0"/>
            </a:spcBef>
            <a:spcAft>
              <a:spcPct val="15000"/>
            </a:spcAft>
            <a:buChar char="•"/>
          </a:pPr>
          <a:r>
            <a:rPr lang="en-US" sz="1200" kern="1200" dirty="0"/>
            <a:t>Lit review </a:t>
          </a:r>
        </a:p>
      </dsp:txBody>
      <dsp:txXfrm rot="5400000">
        <a:off x="1449935" y="468343"/>
        <a:ext cx="1292087" cy="1405028"/>
      </dsp:txXfrm>
    </dsp:sp>
    <dsp:sp modelId="{23446B4A-D6F4-4C06-A35A-D6FDA7CDDC00}">
      <dsp:nvSpPr>
        <dsp:cNvPr id="0" name=""/>
        <dsp:cNvSpPr/>
      </dsp:nvSpPr>
      <dsp:spPr>
        <a:xfrm rot="16200000">
          <a:off x="2253673" y="524813"/>
          <a:ext cx="2341714" cy="1292087"/>
        </a:xfrm>
        <a:prstGeom prst="flowChartManualOperation">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1600" tIns="0" rIns="104304" bIns="0" numCol="1" spcCol="1270" anchor="t" anchorCtr="0">
          <a:noAutofit/>
        </a:bodyPr>
        <a:lstStyle/>
        <a:p>
          <a:pPr marL="0" lvl="0" indent="0" algn="l" defTabSz="711200">
            <a:lnSpc>
              <a:spcPct val="90000"/>
            </a:lnSpc>
            <a:spcBef>
              <a:spcPct val="0"/>
            </a:spcBef>
            <a:spcAft>
              <a:spcPct val="35000"/>
            </a:spcAft>
            <a:buNone/>
          </a:pPr>
          <a:r>
            <a:rPr lang="en-US" sz="1600" kern="1200" dirty="0"/>
            <a:t>In Progress  </a:t>
          </a:r>
        </a:p>
        <a:p>
          <a:pPr marL="114300" lvl="1" indent="-114300" algn="l" defTabSz="533400">
            <a:lnSpc>
              <a:spcPct val="90000"/>
            </a:lnSpc>
            <a:spcBef>
              <a:spcPct val="0"/>
            </a:spcBef>
            <a:spcAft>
              <a:spcPct val="15000"/>
            </a:spcAft>
            <a:buChar char="•"/>
          </a:pPr>
          <a:r>
            <a:rPr lang="en-US" sz="1200" kern="1200" dirty="0"/>
            <a:t>Research projects </a:t>
          </a:r>
        </a:p>
        <a:p>
          <a:pPr marL="114300" lvl="1" indent="-114300" algn="l" defTabSz="533400">
            <a:lnSpc>
              <a:spcPct val="90000"/>
            </a:lnSpc>
            <a:spcBef>
              <a:spcPct val="0"/>
            </a:spcBef>
            <a:spcAft>
              <a:spcPct val="15000"/>
            </a:spcAft>
            <a:buChar char="•"/>
          </a:pPr>
          <a:r>
            <a:rPr lang="en-US" sz="1200" kern="1200" dirty="0"/>
            <a:t>Peer Review Form </a:t>
          </a:r>
        </a:p>
        <a:p>
          <a:pPr marL="114300" lvl="1" indent="-114300" algn="l" defTabSz="533400">
            <a:lnSpc>
              <a:spcPct val="90000"/>
            </a:lnSpc>
            <a:spcBef>
              <a:spcPct val="0"/>
            </a:spcBef>
            <a:spcAft>
              <a:spcPct val="15000"/>
            </a:spcAft>
            <a:buChar char="•"/>
          </a:pPr>
          <a:r>
            <a:rPr lang="en-US" sz="1200" kern="1200" dirty="0"/>
            <a:t> Teaching guides   </a:t>
          </a:r>
        </a:p>
      </dsp:txBody>
      <dsp:txXfrm rot="5400000">
        <a:off x="2778486" y="468343"/>
        <a:ext cx="1292087" cy="140502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B1787C8E-C960-4226-8E6A-C8AAB083A3D3}" type="datetimeFigureOut">
              <a:rPr lang="en-US" smtClean="0"/>
              <a:t>9/16/2019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8C354E4B-1062-4B8E-8D5B-5E54461BAC5B}" type="slidenum">
              <a:rPr lang="en-US" smtClean="0"/>
              <a:t>‹#›</a:t>
            </a:fld>
            <a:endParaRPr lang="en-US"/>
          </a:p>
        </p:txBody>
      </p:sp>
    </p:spTree>
    <p:extLst>
      <p:ext uri="{BB962C8B-B14F-4D97-AF65-F5344CB8AC3E}">
        <p14:creationId xmlns:p14="http://schemas.microsoft.com/office/powerpoint/2010/main" val="282708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dirty="0"/>
              <a:t>In </a:t>
            </a:r>
            <a:r>
              <a:rPr lang="en-US" dirty="0" err="1"/>
              <a:t>Powerpoint</a:t>
            </a:r>
            <a:r>
              <a:rPr lang="en-US" dirty="0"/>
              <a:t>, click View &gt; Guides</a:t>
            </a:r>
          </a:p>
          <a:p>
            <a:pPr marL="171450" indent="-171450">
              <a:buFont typeface="Arial" panose="020B0604020202020204" pitchFamily="34" charset="0"/>
              <a:buChar char="•"/>
            </a:pPr>
            <a:r>
              <a:rPr lang="en-US" dirty="0"/>
              <a:t>Keep text within gutter guides.</a:t>
            </a:r>
          </a:p>
          <a:p>
            <a:pPr marL="171450" indent="-171450">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50" indent="-171450">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50" indent="-171450">
              <a:buFont typeface="Arial" panose="020B0604020202020204" pitchFamily="34" charset="0"/>
              <a:buChar char="•"/>
            </a:pPr>
            <a:r>
              <a:rPr lang="en-US" dirty="0"/>
              <a:t>Do not use color in the sidebars except in graphs/figures. It’ll pull attention from the center and slow interpretation for passersby.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6C2670-3342-473C-969D-FDFF399F20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44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6C2670-3342-473C-969D-FDFF399F2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54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45" indent="-171445">
              <a:buFont typeface="Arial" panose="020B0604020202020204" pitchFamily="34" charset="0"/>
              <a:buChar char="•"/>
            </a:pPr>
            <a:r>
              <a:rPr lang="en-US" dirty="0"/>
              <a:t>In </a:t>
            </a:r>
            <a:r>
              <a:rPr lang="en-US" dirty="0" err="1"/>
              <a:t>Powerpoint</a:t>
            </a:r>
            <a:r>
              <a:rPr lang="en-US" dirty="0"/>
              <a:t>, click View &gt; Guides</a:t>
            </a:r>
          </a:p>
          <a:p>
            <a:pPr marL="171445" indent="-171445">
              <a:buFont typeface="Arial" panose="020B0604020202020204" pitchFamily="34" charset="0"/>
              <a:buChar char="•"/>
            </a:pPr>
            <a:r>
              <a:rPr lang="en-US" dirty="0"/>
              <a:t>Keep text within gutter guides.</a:t>
            </a:r>
          </a:p>
          <a:p>
            <a:pPr marL="171445" indent="-171445">
              <a:buFont typeface="Arial" panose="020B0604020202020204" pitchFamily="34" charset="0"/>
              <a:buChar char="•"/>
            </a:pPr>
            <a:r>
              <a:rPr lang="en-US" dirty="0"/>
              <a:t>Author list: Don’t split names onto two lines (e.g., “Jimmy [break] Smith”). If that happens, use a new line, unless you need the space. </a:t>
            </a:r>
            <a:r>
              <a:rPr lang="en-US" b="1" dirty="0"/>
              <a:t>Bold the first names of anybody who’s presenting</a:t>
            </a:r>
            <a:r>
              <a:rPr lang="en-US" dirty="0"/>
              <a:t> in person.</a:t>
            </a:r>
          </a:p>
          <a:p>
            <a:pPr marL="171445" indent="-171445">
              <a:buFont typeface="Arial" panose="020B0604020202020204" pitchFamily="34" charset="0"/>
              <a:buChar char="•"/>
            </a:pPr>
            <a:r>
              <a:rPr lang="en-US" dirty="0"/>
              <a:t>Intro/methods/result: </a:t>
            </a:r>
            <a:r>
              <a:rPr lang="en-US" b="1" dirty="0"/>
              <a:t>Do not drop below font size 28</a:t>
            </a:r>
            <a:r>
              <a:rPr lang="en-US" dirty="0"/>
              <a:t>, but if you have extra space, jack up the font size until the space is full.</a:t>
            </a:r>
          </a:p>
          <a:p>
            <a:pPr marL="171445" indent="-171445">
              <a:buFont typeface="Arial" panose="020B0604020202020204" pitchFamily="34" charset="0"/>
              <a:buChar char="•"/>
            </a:pPr>
            <a:r>
              <a:rPr lang="en-US" dirty="0"/>
              <a:t>Do not use color in the sidebars except in graphs/figures. It’ll pull attention from the center and slow interpretation for passersby.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6C2670-3342-473C-969D-FDFF399F20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170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Conceptualization of relationships between elements of the curiosity continuum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05E6B-0EA7-4A68-BAA0-7BC581322C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71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9951B9C-A4E5-44D3-BBED-09CE1C6338F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51AA-60DF-410C-B30D-DB67CC275C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511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51B9C-A4E5-44D3-BBED-09CE1C6338F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20655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51B9C-A4E5-44D3-BBED-09CE1C6338F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51AA-60DF-410C-B30D-DB67CC275C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45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171128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77989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154971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84171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91607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52563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15309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46208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51B9C-A4E5-44D3-BBED-09CE1C6338F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1373874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12926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59259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4B67C-42EC-44BF-A538-C8A60C86DDC3}"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4F19F3-EE8B-43EA-A56E-D9A58487EDE3}" type="slidenum">
              <a:rPr lang="en-US" smtClean="0"/>
              <a:t>‹#›</a:t>
            </a:fld>
            <a:endParaRPr lang="en-US" dirty="0"/>
          </a:p>
        </p:txBody>
      </p:sp>
    </p:spTree>
    <p:extLst>
      <p:ext uri="{BB962C8B-B14F-4D97-AF65-F5344CB8AC3E}">
        <p14:creationId xmlns:p14="http://schemas.microsoft.com/office/powerpoint/2010/main" val="393877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1934221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1304432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1504281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1705296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3132048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3751778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363693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951B9C-A4E5-44D3-BBED-09CE1C6338FC}"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251AA-60DF-410C-B30D-DB67CC275C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920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2265125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31694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772341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D75AB-D524-6E46-8501-D01CE673D944}"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5F11D-A713-854F-ABD2-A7078C74ACBC}" type="slidenum">
              <a:rPr lang="en-US" smtClean="0"/>
              <a:t>‹#›</a:t>
            </a:fld>
            <a:endParaRPr lang="en-US" dirty="0"/>
          </a:p>
        </p:txBody>
      </p:sp>
    </p:spTree>
    <p:extLst>
      <p:ext uri="{BB962C8B-B14F-4D97-AF65-F5344CB8AC3E}">
        <p14:creationId xmlns:p14="http://schemas.microsoft.com/office/powerpoint/2010/main" val="3018364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4"/>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4"/>
            </a:lvl1pPr>
            <a:lvl2pPr marL="406433" indent="0" algn="ctr">
              <a:buNone/>
              <a:defRPr sz="1778"/>
            </a:lvl2pPr>
            <a:lvl3pPr marL="812865" indent="0" algn="ctr">
              <a:buNone/>
              <a:defRPr sz="1600"/>
            </a:lvl3pPr>
            <a:lvl4pPr marL="1219298" indent="0" algn="ctr">
              <a:buNone/>
              <a:defRPr sz="1422"/>
            </a:lvl4pPr>
            <a:lvl5pPr marL="1625730" indent="0" algn="ctr">
              <a:buNone/>
              <a:defRPr sz="1422"/>
            </a:lvl5pPr>
            <a:lvl6pPr marL="2032163" indent="0" algn="ctr">
              <a:buNone/>
              <a:defRPr sz="1422"/>
            </a:lvl6pPr>
            <a:lvl7pPr marL="2438595" indent="0" algn="ctr">
              <a:buNone/>
              <a:defRPr sz="1422"/>
            </a:lvl7pPr>
            <a:lvl8pPr marL="2845028" indent="0" algn="ctr">
              <a:buNone/>
              <a:defRPr sz="1422"/>
            </a:lvl8pPr>
            <a:lvl9pPr marL="3251460"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3947930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2266926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334"/>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134">
                <a:solidFill>
                  <a:schemeClr val="tx1"/>
                </a:solidFill>
              </a:defRPr>
            </a:lvl1pPr>
            <a:lvl2pPr marL="406433" indent="0">
              <a:buNone/>
              <a:defRPr sz="1778">
                <a:solidFill>
                  <a:schemeClr val="tx1">
                    <a:tint val="75000"/>
                  </a:schemeClr>
                </a:solidFill>
              </a:defRPr>
            </a:lvl2pPr>
            <a:lvl3pPr marL="812865" indent="0">
              <a:buNone/>
              <a:defRPr sz="1600">
                <a:solidFill>
                  <a:schemeClr val="tx1">
                    <a:tint val="75000"/>
                  </a:schemeClr>
                </a:solidFill>
              </a:defRPr>
            </a:lvl3pPr>
            <a:lvl4pPr marL="1219298" indent="0">
              <a:buNone/>
              <a:defRPr sz="1422">
                <a:solidFill>
                  <a:schemeClr val="tx1">
                    <a:tint val="75000"/>
                  </a:schemeClr>
                </a:solidFill>
              </a:defRPr>
            </a:lvl4pPr>
            <a:lvl5pPr marL="1625730" indent="0">
              <a:buNone/>
              <a:defRPr sz="1422">
                <a:solidFill>
                  <a:schemeClr val="tx1">
                    <a:tint val="75000"/>
                  </a:schemeClr>
                </a:solidFill>
              </a:defRPr>
            </a:lvl5pPr>
            <a:lvl6pPr marL="2032163" indent="0">
              <a:buNone/>
              <a:defRPr sz="1422">
                <a:solidFill>
                  <a:schemeClr val="tx1">
                    <a:tint val="75000"/>
                  </a:schemeClr>
                </a:solidFill>
              </a:defRPr>
            </a:lvl6pPr>
            <a:lvl7pPr marL="2438595" indent="0">
              <a:buNone/>
              <a:defRPr sz="1422">
                <a:solidFill>
                  <a:schemeClr val="tx1">
                    <a:tint val="75000"/>
                  </a:schemeClr>
                </a:solidFill>
              </a:defRPr>
            </a:lvl7pPr>
            <a:lvl8pPr marL="2845028" indent="0">
              <a:buNone/>
              <a:defRPr sz="1422">
                <a:solidFill>
                  <a:schemeClr val="tx1">
                    <a:tint val="75000"/>
                  </a:schemeClr>
                </a:solidFill>
              </a:defRPr>
            </a:lvl8pPr>
            <a:lvl9pPr marL="3251460" indent="0">
              <a:buNone/>
              <a:defRPr sz="142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3375068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4045542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4" b="1"/>
            </a:lvl1pPr>
            <a:lvl2pPr marL="406433" indent="0">
              <a:buNone/>
              <a:defRPr sz="1778" b="1"/>
            </a:lvl2pPr>
            <a:lvl3pPr marL="812865" indent="0">
              <a:buNone/>
              <a:defRPr sz="1600" b="1"/>
            </a:lvl3pPr>
            <a:lvl4pPr marL="1219298" indent="0">
              <a:buNone/>
              <a:defRPr sz="1422" b="1"/>
            </a:lvl4pPr>
            <a:lvl5pPr marL="1625730" indent="0">
              <a:buNone/>
              <a:defRPr sz="1422" b="1"/>
            </a:lvl5pPr>
            <a:lvl6pPr marL="2032163" indent="0">
              <a:buNone/>
              <a:defRPr sz="1422" b="1"/>
            </a:lvl6pPr>
            <a:lvl7pPr marL="2438595" indent="0">
              <a:buNone/>
              <a:defRPr sz="1422" b="1"/>
            </a:lvl7pPr>
            <a:lvl8pPr marL="2845028" indent="0">
              <a:buNone/>
              <a:defRPr sz="1422" b="1"/>
            </a:lvl8pPr>
            <a:lvl9pPr marL="3251460" indent="0">
              <a:buNone/>
              <a:defRPr sz="1422"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4" b="1"/>
            </a:lvl1pPr>
            <a:lvl2pPr marL="406433" indent="0">
              <a:buNone/>
              <a:defRPr sz="1778" b="1"/>
            </a:lvl2pPr>
            <a:lvl3pPr marL="812865" indent="0">
              <a:buNone/>
              <a:defRPr sz="1600" b="1"/>
            </a:lvl3pPr>
            <a:lvl4pPr marL="1219298" indent="0">
              <a:buNone/>
              <a:defRPr sz="1422" b="1"/>
            </a:lvl4pPr>
            <a:lvl5pPr marL="1625730" indent="0">
              <a:buNone/>
              <a:defRPr sz="1422" b="1"/>
            </a:lvl5pPr>
            <a:lvl6pPr marL="2032163" indent="0">
              <a:buNone/>
              <a:defRPr sz="1422" b="1"/>
            </a:lvl6pPr>
            <a:lvl7pPr marL="2438595" indent="0">
              <a:buNone/>
              <a:defRPr sz="1422" b="1"/>
            </a:lvl7pPr>
            <a:lvl8pPr marL="2845028" indent="0">
              <a:buNone/>
              <a:defRPr sz="1422" b="1"/>
            </a:lvl8pPr>
            <a:lvl9pPr marL="3251460" indent="0">
              <a:buNone/>
              <a:defRPr sz="1422"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pPr/>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2193896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pPr/>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188751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951B9C-A4E5-44D3-BBED-09CE1C6338F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1883393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pPr/>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2565263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5"/>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845"/>
            </a:lvl1pPr>
            <a:lvl2pPr>
              <a:defRPr sz="2489"/>
            </a:lvl2pPr>
            <a:lvl3pPr>
              <a:defRPr sz="2134"/>
            </a:lvl3pPr>
            <a:lvl4pPr>
              <a:defRPr sz="1778"/>
            </a:lvl4pPr>
            <a:lvl5pPr>
              <a:defRPr sz="1778"/>
            </a:lvl5pPr>
            <a:lvl6pPr>
              <a:defRPr sz="1778"/>
            </a:lvl6pPr>
            <a:lvl7pPr>
              <a:defRPr sz="1778"/>
            </a:lvl7pPr>
            <a:lvl8pPr>
              <a:defRPr sz="1778"/>
            </a:lvl8pPr>
            <a:lvl9pPr>
              <a:defRPr sz="177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33" indent="0">
              <a:buNone/>
              <a:defRPr sz="1245"/>
            </a:lvl2pPr>
            <a:lvl3pPr marL="812865" indent="0">
              <a:buNone/>
              <a:defRPr sz="1067"/>
            </a:lvl3pPr>
            <a:lvl4pPr marL="1219298" indent="0">
              <a:buNone/>
              <a:defRPr sz="889"/>
            </a:lvl4pPr>
            <a:lvl5pPr marL="1625730" indent="0">
              <a:buNone/>
              <a:defRPr sz="889"/>
            </a:lvl5pPr>
            <a:lvl6pPr marL="2032163" indent="0">
              <a:buNone/>
              <a:defRPr sz="889"/>
            </a:lvl6pPr>
            <a:lvl7pPr marL="2438595" indent="0">
              <a:buNone/>
              <a:defRPr sz="889"/>
            </a:lvl7pPr>
            <a:lvl8pPr marL="2845028" indent="0">
              <a:buNone/>
              <a:defRPr sz="889"/>
            </a:lvl8pPr>
            <a:lvl9pPr marL="3251460"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4055459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845"/>
            </a:lvl1pPr>
            <a:lvl2pPr marL="406433" indent="0">
              <a:buNone/>
              <a:defRPr sz="2489"/>
            </a:lvl2pPr>
            <a:lvl3pPr marL="812865" indent="0">
              <a:buNone/>
              <a:defRPr sz="2134"/>
            </a:lvl3pPr>
            <a:lvl4pPr marL="1219298" indent="0">
              <a:buNone/>
              <a:defRPr sz="1778"/>
            </a:lvl4pPr>
            <a:lvl5pPr marL="1625730" indent="0">
              <a:buNone/>
              <a:defRPr sz="1778"/>
            </a:lvl5pPr>
            <a:lvl6pPr marL="2032163" indent="0">
              <a:buNone/>
              <a:defRPr sz="1778"/>
            </a:lvl6pPr>
            <a:lvl7pPr marL="2438595" indent="0">
              <a:buNone/>
              <a:defRPr sz="1778"/>
            </a:lvl7pPr>
            <a:lvl8pPr marL="2845028" indent="0">
              <a:buNone/>
              <a:defRPr sz="1778"/>
            </a:lvl8pPr>
            <a:lvl9pPr marL="3251460"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33" indent="0">
              <a:buNone/>
              <a:defRPr sz="1245"/>
            </a:lvl2pPr>
            <a:lvl3pPr marL="812865" indent="0">
              <a:buNone/>
              <a:defRPr sz="1067"/>
            </a:lvl3pPr>
            <a:lvl4pPr marL="1219298" indent="0">
              <a:buNone/>
              <a:defRPr sz="889"/>
            </a:lvl4pPr>
            <a:lvl5pPr marL="1625730" indent="0">
              <a:buNone/>
              <a:defRPr sz="889"/>
            </a:lvl5pPr>
            <a:lvl6pPr marL="2032163" indent="0">
              <a:buNone/>
              <a:defRPr sz="889"/>
            </a:lvl6pPr>
            <a:lvl7pPr marL="2438595" indent="0">
              <a:buNone/>
              <a:defRPr sz="889"/>
            </a:lvl7pPr>
            <a:lvl8pPr marL="2845028" indent="0">
              <a:buNone/>
              <a:defRPr sz="889"/>
            </a:lvl8pPr>
            <a:lvl9pPr marL="3251460"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pPr/>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1304988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313975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pPr/>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pPr/>
              <a:t>‹#›</a:t>
            </a:fld>
            <a:endParaRPr lang="en-US"/>
          </a:p>
        </p:txBody>
      </p:sp>
    </p:spTree>
    <p:extLst>
      <p:ext uri="{BB962C8B-B14F-4D97-AF65-F5344CB8AC3E}">
        <p14:creationId xmlns:p14="http://schemas.microsoft.com/office/powerpoint/2010/main" val="1983312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68B-58C8-471C-800F-72A7063A20C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B91E8BA-C1C2-42D9-BC4B-0B8070231C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2AA3FC-5B61-4D1F-9138-74D29EFDFE71}"/>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FCF895F4-E4EC-4D23-AF06-1452129DE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B2DFF-AC5F-461B-8B6A-C2AA47C83644}"/>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2303165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1CF6-90B7-41F9-9FB2-7F4EB6932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0854D-F738-4294-B241-43174E4985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023C4-BB0A-42CC-8640-318506A89F10}"/>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EB5DD2FC-893E-4267-BB41-1CC602CAF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E2B15-4DD3-4872-AB64-43942C27B171}"/>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2196163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8F75-B17D-435B-B05C-E7CD900E295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37031C-6EB0-4820-9FE6-36609D895D0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2870A3-B5E0-495F-8CA5-E4A2BD4EE9D4}"/>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80FB9862-F3CB-4CC6-85E4-F52E8CD62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BCBEB-DC88-44AD-888B-9550C0E94A08}"/>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3993877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12B6-C287-4078-93B9-0E44BD2907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790F24-2DA3-449C-A90D-D6AFD67605D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4AA0BF-47E3-4BAA-A112-E1629A1855B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B245F-35B7-4DCC-ADEC-426A5C54EF69}"/>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6" name="Footer Placeholder 5">
            <a:extLst>
              <a:ext uri="{FF2B5EF4-FFF2-40B4-BE49-F238E27FC236}">
                <a16:creationId xmlns:a16="http://schemas.microsoft.com/office/drawing/2014/main" id="{23EA7F48-87ED-4E7D-B188-8A8587ED7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AA387-603D-4CDA-B51B-F6701E3077E1}"/>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1304164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C6C5-011A-4B56-80C5-B88B0A8C20D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B3CB02-6D9B-4C88-A701-5717C6305F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8B3E512-E5DC-4A53-A2B7-682DD99BCD2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069DA-85AE-4AE4-BEEA-6EE1456D7E9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751E609-1344-41BD-B45A-6F86F030655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D5B3F-6867-4E6B-99F2-2CA8A4943774}"/>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8" name="Footer Placeholder 7">
            <a:extLst>
              <a:ext uri="{FF2B5EF4-FFF2-40B4-BE49-F238E27FC236}">
                <a16:creationId xmlns:a16="http://schemas.microsoft.com/office/drawing/2014/main" id="{A778F5DF-2BC4-47C8-A1D6-2B69076B8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0C918-8149-4555-B5C5-40872E08DADD}"/>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264343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951B9C-A4E5-44D3-BBED-09CE1C6338FC}"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420136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66C8-764D-4394-BDDD-AA3609C941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BAB21-25CA-44D4-9A18-E1EBDFE8641D}"/>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4" name="Footer Placeholder 3">
            <a:extLst>
              <a:ext uri="{FF2B5EF4-FFF2-40B4-BE49-F238E27FC236}">
                <a16:creationId xmlns:a16="http://schemas.microsoft.com/office/drawing/2014/main" id="{BCA647B8-B95B-4984-8A98-3381B918A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6D2DCF-7849-4201-9190-54FB60A43FE5}"/>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2886060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19608-96BC-4832-9D4F-05FF6642978E}"/>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3" name="Footer Placeholder 2">
            <a:extLst>
              <a:ext uri="{FF2B5EF4-FFF2-40B4-BE49-F238E27FC236}">
                <a16:creationId xmlns:a16="http://schemas.microsoft.com/office/drawing/2014/main" id="{D6E0D42F-4803-4BE7-BE4E-4C081E00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8166D-1E6A-44CE-B4EB-9174AD0A6AA5}"/>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1226720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944A-1E6C-44C8-B4AB-F6EFB741437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33D3DB9-9443-452D-8D39-94AFCC0A5FA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92146-BCF9-47AB-B135-C26C493F4A1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D6B000C-E497-4D7E-ACC7-928CC68EC248}"/>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6" name="Footer Placeholder 5">
            <a:extLst>
              <a:ext uri="{FF2B5EF4-FFF2-40B4-BE49-F238E27FC236}">
                <a16:creationId xmlns:a16="http://schemas.microsoft.com/office/drawing/2014/main" id="{F39A8DEE-C478-4A7A-9CDF-79A19E5AB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FEFEF-497B-4C90-BA0B-E17BC0AF85E5}"/>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3650410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62EA-6986-4E69-92CA-0809827E5D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2C3697A-7D6D-4D50-842A-CB87E4F17CE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EEDDA54-E6CB-45F6-A856-070A0DEBA6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583F1E1-BCA6-434E-B498-5C6666EB46EB}"/>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6" name="Footer Placeholder 5">
            <a:extLst>
              <a:ext uri="{FF2B5EF4-FFF2-40B4-BE49-F238E27FC236}">
                <a16:creationId xmlns:a16="http://schemas.microsoft.com/office/drawing/2014/main" id="{56B47908-4FE2-46F2-BEB4-F37AF673D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8C6C6-2BF2-4C1F-B24B-BB19A824995E}"/>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2448557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2CA2-90CD-4619-9854-B4DA6CDE2A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FCB70-651B-4E61-BEC8-B6D6083155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8FF8-63A5-45A5-AB30-EDA7B0323290}"/>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54EB2493-5E98-43D2-BC78-EA5D9421C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3D322-C10C-4AE8-8D66-812204E95E25}"/>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849242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15FF4-415E-49EC-998B-465ED288943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70707-769D-47ED-8538-B29BC9EA21D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DAA13-A9B8-445B-A1AA-1BD22818E8A2}"/>
              </a:ext>
            </a:extLst>
          </p:cNvPr>
          <p:cNvSpPr>
            <a:spLocks noGrp="1"/>
          </p:cNvSpPr>
          <p:nvPr>
            <p:ph type="dt" sz="half" idx="10"/>
          </p:nvPr>
        </p:nvSpPr>
        <p:spPr/>
        <p:txBody>
          <a:body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F110DA18-77F3-468E-8C48-6E095252F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D7674-BBEB-43CB-A3D8-3617B2F6C635}"/>
              </a:ext>
            </a:extLst>
          </p:cNvPr>
          <p:cNvSpPr>
            <a:spLocks noGrp="1"/>
          </p:cNvSpPr>
          <p:nvPr>
            <p:ph type="sldNum" sz="quarter" idx="12"/>
          </p:nvPr>
        </p:nvSpPr>
        <p:spPr/>
        <p:txBody>
          <a:bodyPr/>
          <a:lstStyle/>
          <a:p>
            <a:fld id="{4F2365C6-39D9-4AEC-A51D-DE5973F42CD4}" type="slidenum">
              <a:rPr lang="en-US" smtClean="0"/>
              <a:t>‹#›</a:t>
            </a:fld>
            <a:endParaRPr lang="en-US"/>
          </a:p>
        </p:txBody>
      </p:sp>
    </p:spTree>
    <p:extLst>
      <p:ext uri="{BB962C8B-B14F-4D97-AF65-F5344CB8AC3E}">
        <p14:creationId xmlns:p14="http://schemas.microsoft.com/office/powerpoint/2010/main" val="9193355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27" indent="0" algn="ctr">
              <a:buNone/>
              <a:defRPr sz="2000"/>
            </a:lvl2pPr>
            <a:lvl3pPr marL="914254" indent="0" algn="ctr">
              <a:buNone/>
              <a:defRPr sz="1800"/>
            </a:lvl3pPr>
            <a:lvl4pPr marL="1371381" indent="0" algn="ctr">
              <a:buNone/>
              <a:defRPr sz="1600"/>
            </a:lvl4pPr>
            <a:lvl5pPr marL="1828507" indent="0" algn="ctr">
              <a:buNone/>
              <a:defRPr sz="1600"/>
            </a:lvl5pPr>
            <a:lvl6pPr marL="2285634" indent="0" algn="ctr">
              <a:buNone/>
              <a:defRPr sz="1600"/>
            </a:lvl6pPr>
            <a:lvl7pPr marL="2742761" indent="0" algn="ctr">
              <a:buNone/>
              <a:defRPr sz="1600"/>
            </a:lvl7pPr>
            <a:lvl8pPr marL="3199888" indent="0" algn="ctr">
              <a:buNone/>
              <a:defRPr sz="1600"/>
            </a:lvl8pPr>
            <a:lvl9pPr marL="365701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135D11-1250-9241-AD24-7C9B22520C2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2385994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35D11-1250-9241-AD24-7C9B22520C2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24145026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127" indent="0">
              <a:buNone/>
              <a:defRPr sz="2000">
                <a:solidFill>
                  <a:schemeClr val="tx1">
                    <a:tint val="75000"/>
                  </a:schemeClr>
                </a:solidFill>
              </a:defRPr>
            </a:lvl2pPr>
            <a:lvl3pPr marL="914254" indent="0">
              <a:buNone/>
              <a:defRPr sz="1800">
                <a:solidFill>
                  <a:schemeClr val="tx1">
                    <a:tint val="75000"/>
                  </a:schemeClr>
                </a:solidFill>
              </a:defRPr>
            </a:lvl3pPr>
            <a:lvl4pPr marL="1371381" indent="0">
              <a:buNone/>
              <a:defRPr sz="1600">
                <a:solidFill>
                  <a:schemeClr val="tx1">
                    <a:tint val="75000"/>
                  </a:schemeClr>
                </a:solidFill>
              </a:defRPr>
            </a:lvl4pPr>
            <a:lvl5pPr marL="1828507" indent="0">
              <a:buNone/>
              <a:defRPr sz="1600">
                <a:solidFill>
                  <a:schemeClr val="tx1">
                    <a:tint val="75000"/>
                  </a:schemeClr>
                </a:solidFill>
              </a:defRPr>
            </a:lvl5pPr>
            <a:lvl6pPr marL="2285634" indent="0">
              <a:buNone/>
              <a:defRPr sz="1600">
                <a:solidFill>
                  <a:schemeClr val="tx1">
                    <a:tint val="75000"/>
                  </a:schemeClr>
                </a:solidFill>
              </a:defRPr>
            </a:lvl6pPr>
            <a:lvl7pPr marL="2742761" indent="0">
              <a:buNone/>
              <a:defRPr sz="1600">
                <a:solidFill>
                  <a:schemeClr val="tx1">
                    <a:tint val="75000"/>
                  </a:schemeClr>
                </a:solidFill>
              </a:defRPr>
            </a:lvl7pPr>
            <a:lvl8pPr marL="3199888" indent="0">
              <a:buNone/>
              <a:defRPr sz="1600">
                <a:solidFill>
                  <a:schemeClr val="tx1">
                    <a:tint val="75000"/>
                  </a:schemeClr>
                </a:solidFill>
              </a:defRPr>
            </a:lvl8pPr>
            <a:lvl9pPr marL="3657015"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35D11-1250-9241-AD24-7C9B22520C2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2365746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135D11-1250-9241-AD24-7C9B22520C2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25804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951B9C-A4E5-44D3-BBED-09CE1C6338FC}"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1172872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135D11-1250-9241-AD24-7C9B22520C2F}"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2225369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35D11-1250-9241-AD24-7C9B22520C2F}"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3997564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35D11-1250-9241-AD24-7C9B22520C2F}"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11520830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27" indent="0">
              <a:buNone/>
              <a:defRPr sz="1400"/>
            </a:lvl2pPr>
            <a:lvl3pPr marL="914254" indent="0">
              <a:buNone/>
              <a:defRPr sz="1200"/>
            </a:lvl3pPr>
            <a:lvl4pPr marL="1371381" indent="0">
              <a:buNone/>
              <a:defRPr sz="1000"/>
            </a:lvl4pPr>
            <a:lvl5pPr marL="1828507" indent="0">
              <a:buNone/>
              <a:defRPr sz="1000"/>
            </a:lvl5pPr>
            <a:lvl6pPr marL="2285634" indent="0">
              <a:buNone/>
              <a:defRPr sz="1000"/>
            </a:lvl6pPr>
            <a:lvl7pPr marL="2742761" indent="0">
              <a:buNone/>
              <a:defRPr sz="1000"/>
            </a:lvl7pPr>
            <a:lvl8pPr marL="3199888" indent="0">
              <a:buNone/>
              <a:defRPr sz="1000"/>
            </a:lvl8pPr>
            <a:lvl9pPr marL="365701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135D11-1250-9241-AD24-7C9B22520C2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4267871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199"/>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27" indent="0">
              <a:buNone/>
              <a:defRPr sz="1400"/>
            </a:lvl2pPr>
            <a:lvl3pPr marL="914254" indent="0">
              <a:buNone/>
              <a:defRPr sz="1200"/>
            </a:lvl3pPr>
            <a:lvl4pPr marL="1371381" indent="0">
              <a:buNone/>
              <a:defRPr sz="1000"/>
            </a:lvl4pPr>
            <a:lvl5pPr marL="1828507" indent="0">
              <a:buNone/>
              <a:defRPr sz="1000"/>
            </a:lvl5pPr>
            <a:lvl6pPr marL="2285634" indent="0">
              <a:buNone/>
              <a:defRPr sz="1000"/>
            </a:lvl6pPr>
            <a:lvl7pPr marL="2742761" indent="0">
              <a:buNone/>
              <a:defRPr sz="1000"/>
            </a:lvl7pPr>
            <a:lvl8pPr marL="3199888" indent="0">
              <a:buNone/>
              <a:defRPr sz="1000"/>
            </a:lvl8pPr>
            <a:lvl9pPr marL="3657015"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135D11-1250-9241-AD24-7C9B22520C2F}"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1385365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35D11-1250-9241-AD24-7C9B22520C2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4026458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135D11-1250-9241-AD24-7C9B22520C2F}"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83DD4-93E6-614C-86A8-B519D8ABFFE2}" type="slidenum">
              <a:rPr lang="en-US" smtClean="0"/>
              <a:t>‹#›</a:t>
            </a:fld>
            <a:endParaRPr lang="en-US"/>
          </a:p>
        </p:txBody>
      </p:sp>
    </p:spTree>
    <p:extLst>
      <p:ext uri="{BB962C8B-B14F-4D97-AF65-F5344CB8AC3E}">
        <p14:creationId xmlns:p14="http://schemas.microsoft.com/office/powerpoint/2010/main" val="4190537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2E14F2E-C4E6-4C04-81A1-B1AC023024E0}"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810603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14F2E-C4E6-4C04-81A1-B1AC023024E0}"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3766284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14F2E-C4E6-4C04-81A1-B1AC023024E0}"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182701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51B9C-A4E5-44D3-BBED-09CE1C6338FC}"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1688858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14F2E-C4E6-4C04-81A1-B1AC023024E0}"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4151790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14F2E-C4E6-4C04-81A1-B1AC023024E0}"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8942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14F2E-C4E6-4C04-81A1-B1AC023024E0}"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1037815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14F2E-C4E6-4C04-81A1-B1AC023024E0}"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3098244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E14F2E-C4E6-4C04-81A1-B1AC023024E0}"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3010212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E14F2E-C4E6-4C04-81A1-B1AC023024E0}"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3370782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14F2E-C4E6-4C04-81A1-B1AC023024E0}"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4353664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14F2E-C4E6-4C04-81A1-B1AC023024E0}"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9648-5177-4D5C-92C1-2C9F06EC9FF2}" type="slidenum">
              <a:rPr lang="en-US" smtClean="0"/>
              <a:t>‹#›</a:t>
            </a:fld>
            <a:endParaRPr lang="en-US"/>
          </a:p>
        </p:txBody>
      </p:sp>
    </p:spTree>
    <p:extLst>
      <p:ext uri="{BB962C8B-B14F-4D97-AF65-F5344CB8AC3E}">
        <p14:creationId xmlns:p14="http://schemas.microsoft.com/office/powerpoint/2010/main" val="2733055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99BB-34F7-49EA-9B90-841F0A8BE69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1BD39-CB46-4D8A-A270-F05E1937BF6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3BE391-D887-46BD-8BC4-306811A8332F}"/>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BD0F0B84-31CC-4BE6-AA32-14D6FF4A2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6B62E-153C-474E-AB42-57DA061050D6}"/>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3624556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9589-F630-4A89-9A3A-95E66A40E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A5010-5E5A-4CB3-92FE-848C2C318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96D60-F9A6-42AB-B6A2-0BC545E2850F}"/>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FF339B41-57C4-4B3F-83B7-7910BE767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B4D42-6C22-4B2E-B9C6-672E44D409ED}"/>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196046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9951B9C-A4E5-44D3-BBED-09CE1C6338F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51AA-60DF-410C-B30D-DB67CC275C3A}" type="slidenum">
              <a:rPr lang="en-US" smtClean="0"/>
              <a:t>‹#›</a:t>
            </a:fld>
            <a:endParaRPr lang="en-US"/>
          </a:p>
        </p:txBody>
      </p:sp>
    </p:spTree>
    <p:extLst>
      <p:ext uri="{BB962C8B-B14F-4D97-AF65-F5344CB8AC3E}">
        <p14:creationId xmlns:p14="http://schemas.microsoft.com/office/powerpoint/2010/main" val="10817146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A44B-8ED3-417A-A791-E855A603BD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5A41129-80AD-4DB3-AC77-73FC08E8339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C6F89-08E4-4F0F-A1CD-85E997EA44F2}"/>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40B2D033-718B-4717-9DB0-6B8EAAD8B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ED5081-F1DA-45F3-A793-1DA2B7CEE442}"/>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2083105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6567-0E49-4326-A446-607F12AFD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0CA66-8676-4823-9F5D-939AA62B517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75D632-F0C4-4FBF-97D1-E77B1157088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880068-B75A-4803-96C9-E98E813AE49A}"/>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6" name="Footer Placeholder 5">
            <a:extLst>
              <a:ext uri="{FF2B5EF4-FFF2-40B4-BE49-F238E27FC236}">
                <a16:creationId xmlns:a16="http://schemas.microsoft.com/office/drawing/2014/main" id="{47440B4C-1631-470B-9203-F6AB724B1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D325A-A5C6-40AF-A8F4-5F0185960FD3}"/>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23601245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1A69-68A8-421C-B3B1-F4779ACA1F0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D14E64-6581-49B1-A641-145B26B2EAB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0791FFE-0D02-4227-B354-B21E210BC9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78391-EB76-492E-87A2-9F6FB4510DD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F2FC9BF-F4B2-4EE7-A725-9C28B8B495A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9A9EF2-4BB0-4875-AE6F-D8187FB9FA81}"/>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8" name="Footer Placeholder 7">
            <a:extLst>
              <a:ext uri="{FF2B5EF4-FFF2-40B4-BE49-F238E27FC236}">
                <a16:creationId xmlns:a16="http://schemas.microsoft.com/office/drawing/2014/main" id="{072B6B51-4F7B-46F8-A901-27769570F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ED69AF-5BF5-4042-A0FD-5069479C6B90}"/>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7210674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35EC-E8DE-4686-B847-CC5BE61259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707DC-5DFF-4CBA-A4DC-DB0A6B4C3C08}"/>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4" name="Footer Placeholder 3">
            <a:extLst>
              <a:ext uri="{FF2B5EF4-FFF2-40B4-BE49-F238E27FC236}">
                <a16:creationId xmlns:a16="http://schemas.microsoft.com/office/drawing/2014/main" id="{F75B9675-FC07-4AA6-8EDF-42DEFE4FC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75586D-C948-40F7-8FE9-58057A7C9EBA}"/>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9227304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2391A-5AE9-4BB2-9CD5-31EBB6870D0A}"/>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3" name="Footer Placeholder 2">
            <a:extLst>
              <a:ext uri="{FF2B5EF4-FFF2-40B4-BE49-F238E27FC236}">
                <a16:creationId xmlns:a16="http://schemas.microsoft.com/office/drawing/2014/main" id="{C913E3C0-EFE8-42AE-8F61-BDD19D6A8D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43078F-3F9A-42D2-A748-65A8DBC7FD04}"/>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29322245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1EC0-8069-4D63-8F5B-A184043165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AA8BD1-BB31-49E9-8D51-52B46BEBBE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44DB3-FDCF-4052-BEDC-D92AF6218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43A212-8E73-4671-9C97-9845D5C2E630}"/>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6" name="Footer Placeholder 5">
            <a:extLst>
              <a:ext uri="{FF2B5EF4-FFF2-40B4-BE49-F238E27FC236}">
                <a16:creationId xmlns:a16="http://schemas.microsoft.com/office/drawing/2014/main" id="{44136320-E403-4831-9556-869B64720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1E17FE-AA3B-4FF5-81CE-8D004D06DCD3}"/>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207326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3BD2-956D-4EF6-8F2A-28F9795F73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5B82DA-46B6-4DDD-A6CD-0C4ED1B6E2D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A56A241-5FED-4DD8-9D20-483B97FD357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5FCBB5-8A47-4585-BBB7-06D5CC64F66E}"/>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6" name="Footer Placeholder 5">
            <a:extLst>
              <a:ext uri="{FF2B5EF4-FFF2-40B4-BE49-F238E27FC236}">
                <a16:creationId xmlns:a16="http://schemas.microsoft.com/office/drawing/2014/main" id="{32B8324B-32A9-4792-AB94-E3545B20B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CD9D2-5316-487B-807F-8704B1C81071}"/>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12013988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E921-FCD2-47C5-9146-CA4650F5B1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1FA98-9CEF-40F0-AC40-31C8322F74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5A99C-942D-42D2-8E9E-4F4242908261}"/>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F0BCCF1B-CEA4-4B0A-BA65-169B652D3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40BAA-4A6E-4E35-B4CE-0F45E864C43D}"/>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32941349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BE588-B12E-4E49-B9D3-EC52714208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7B872D-E6AB-40B5-B86A-912DC89820C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69B0C-C7FE-478B-BF9E-98DE99D715D0}"/>
              </a:ext>
            </a:extLst>
          </p:cNvPr>
          <p:cNvSpPr>
            <a:spLocks noGrp="1"/>
          </p:cNvSpPr>
          <p:nvPr>
            <p:ph type="dt" sz="half" idx="10"/>
          </p:nvPr>
        </p:nvSpPr>
        <p:spPr/>
        <p:txBody>
          <a:body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6E39FF55-66CF-45FD-95A1-4EF32C663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A9AA4-3FE2-4CAD-9B2C-B2FCB5BD28EA}"/>
              </a:ext>
            </a:extLst>
          </p:cNvPr>
          <p:cNvSpPr>
            <a:spLocks noGrp="1"/>
          </p:cNvSpPr>
          <p:nvPr>
            <p:ph type="sldNum" sz="quarter" idx="12"/>
          </p:nvPr>
        </p:nvSpPr>
        <p:spPr/>
        <p:txBody>
          <a:bodyPr/>
          <a:lstStyle/>
          <a:p>
            <a:fld id="{F14EB926-D904-47A1-B0EF-B6AF74B8577B}" type="slidenum">
              <a:rPr lang="en-US" smtClean="0"/>
              <a:t>‹#›</a:t>
            </a:fld>
            <a:endParaRPr lang="en-US"/>
          </a:p>
        </p:txBody>
      </p:sp>
    </p:spTree>
    <p:extLst>
      <p:ext uri="{BB962C8B-B14F-4D97-AF65-F5344CB8AC3E}">
        <p14:creationId xmlns:p14="http://schemas.microsoft.com/office/powerpoint/2010/main" val="3204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9951B9C-A4E5-44D3-BBED-09CE1C6338FC}"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251AA-60DF-410C-B30D-DB67CC275C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96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951B9C-A4E5-44D3-BBED-09CE1C6338FC}" type="datetimeFigureOut">
              <a:rPr lang="en-US" smtClean="0"/>
              <a:t>9/16/2019</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A251AA-60DF-410C-B30D-DB67CC275C3A}"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03418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84B67C-42EC-44BF-A538-C8A60C86DDC3}" type="datetimeFigureOut">
              <a:rPr lang="en-US" smtClean="0"/>
              <a:t>9/16/2019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4F19F3-EE8B-43EA-A56E-D9A58487EDE3}" type="slidenum">
              <a:rPr lang="en-US" smtClean="0"/>
              <a:t>‹#›</a:t>
            </a:fld>
            <a:endParaRPr lang="en-US" dirty="0"/>
          </a:p>
        </p:txBody>
      </p:sp>
    </p:spTree>
    <p:extLst>
      <p:ext uri="{BB962C8B-B14F-4D97-AF65-F5344CB8AC3E}">
        <p14:creationId xmlns:p14="http://schemas.microsoft.com/office/powerpoint/2010/main" val="128585612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D75AB-D524-6E46-8501-D01CE673D944}" type="datetimeFigureOut">
              <a:rPr lang="en-US" smtClean="0"/>
              <a:t>9/16/2019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5F11D-A713-854F-ABD2-A7078C74ACBC}" type="slidenum">
              <a:rPr lang="en-US" smtClean="0"/>
              <a:t>‹#›</a:t>
            </a:fld>
            <a:endParaRPr lang="en-US" dirty="0"/>
          </a:p>
        </p:txBody>
      </p:sp>
    </p:spTree>
    <p:extLst>
      <p:ext uri="{BB962C8B-B14F-4D97-AF65-F5344CB8AC3E}">
        <p14:creationId xmlns:p14="http://schemas.microsoft.com/office/powerpoint/2010/main" val="167590371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3F135061-2F74-46D4-9F8F-C77EF304855D}" type="datetimeFigureOut">
              <a:rPr lang="en-US" smtClean="0"/>
              <a:pPr/>
              <a:t>9/16/2019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63FC52CE-B062-47D6-A8CB-AF6B214D1AE5}" type="slidenum">
              <a:rPr lang="en-US" smtClean="0"/>
              <a:pPr/>
              <a:t>‹#›</a:t>
            </a:fld>
            <a:endParaRPr lang="en-US"/>
          </a:p>
        </p:txBody>
      </p:sp>
    </p:spTree>
    <p:extLst>
      <p:ext uri="{BB962C8B-B14F-4D97-AF65-F5344CB8AC3E}">
        <p14:creationId xmlns:p14="http://schemas.microsoft.com/office/powerpoint/2010/main" val="302572613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812865"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16" indent="-203216" algn="l" defTabSz="812865"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49" indent="-203216" algn="l" defTabSz="812865" rtl="0" eaLnBrk="1" latinLnBrk="0" hangingPunct="1">
        <a:lnSpc>
          <a:spcPct val="90000"/>
        </a:lnSpc>
        <a:spcBef>
          <a:spcPts val="444"/>
        </a:spcBef>
        <a:buFont typeface="Arial" panose="020B0604020202020204" pitchFamily="34" charset="0"/>
        <a:buChar char="•"/>
        <a:defRPr sz="2134" kern="1200">
          <a:solidFill>
            <a:schemeClr val="tx1"/>
          </a:solidFill>
          <a:latin typeface="+mn-lt"/>
          <a:ea typeface="+mn-ea"/>
          <a:cs typeface="+mn-cs"/>
        </a:defRPr>
      </a:lvl2pPr>
      <a:lvl3pPr marL="1016081" indent="-203216" algn="l" defTabSz="812865"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514"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946"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379"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811"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244"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676" indent="-203216" algn="l" defTabSz="812865"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65" rtl="0" eaLnBrk="1" latinLnBrk="0" hangingPunct="1">
        <a:defRPr sz="1600" kern="1200">
          <a:solidFill>
            <a:schemeClr val="tx1"/>
          </a:solidFill>
          <a:latin typeface="+mn-lt"/>
          <a:ea typeface="+mn-ea"/>
          <a:cs typeface="+mn-cs"/>
        </a:defRPr>
      </a:lvl1pPr>
      <a:lvl2pPr marL="406433" algn="l" defTabSz="812865" rtl="0" eaLnBrk="1" latinLnBrk="0" hangingPunct="1">
        <a:defRPr sz="1600" kern="1200">
          <a:solidFill>
            <a:schemeClr val="tx1"/>
          </a:solidFill>
          <a:latin typeface="+mn-lt"/>
          <a:ea typeface="+mn-ea"/>
          <a:cs typeface="+mn-cs"/>
        </a:defRPr>
      </a:lvl2pPr>
      <a:lvl3pPr marL="812865" algn="l" defTabSz="812865" rtl="0" eaLnBrk="1" latinLnBrk="0" hangingPunct="1">
        <a:defRPr sz="1600" kern="1200">
          <a:solidFill>
            <a:schemeClr val="tx1"/>
          </a:solidFill>
          <a:latin typeface="+mn-lt"/>
          <a:ea typeface="+mn-ea"/>
          <a:cs typeface="+mn-cs"/>
        </a:defRPr>
      </a:lvl3pPr>
      <a:lvl4pPr marL="1219298" algn="l" defTabSz="812865" rtl="0" eaLnBrk="1" latinLnBrk="0" hangingPunct="1">
        <a:defRPr sz="1600" kern="1200">
          <a:solidFill>
            <a:schemeClr val="tx1"/>
          </a:solidFill>
          <a:latin typeface="+mn-lt"/>
          <a:ea typeface="+mn-ea"/>
          <a:cs typeface="+mn-cs"/>
        </a:defRPr>
      </a:lvl4pPr>
      <a:lvl5pPr marL="1625730" algn="l" defTabSz="812865" rtl="0" eaLnBrk="1" latinLnBrk="0" hangingPunct="1">
        <a:defRPr sz="1600" kern="1200">
          <a:solidFill>
            <a:schemeClr val="tx1"/>
          </a:solidFill>
          <a:latin typeface="+mn-lt"/>
          <a:ea typeface="+mn-ea"/>
          <a:cs typeface="+mn-cs"/>
        </a:defRPr>
      </a:lvl5pPr>
      <a:lvl6pPr marL="2032163" algn="l" defTabSz="812865" rtl="0" eaLnBrk="1" latinLnBrk="0" hangingPunct="1">
        <a:defRPr sz="1600" kern="1200">
          <a:solidFill>
            <a:schemeClr val="tx1"/>
          </a:solidFill>
          <a:latin typeface="+mn-lt"/>
          <a:ea typeface="+mn-ea"/>
          <a:cs typeface="+mn-cs"/>
        </a:defRPr>
      </a:lvl6pPr>
      <a:lvl7pPr marL="2438595" algn="l" defTabSz="812865" rtl="0" eaLnBrk="1" latinLnBrk="0" hangingPunct="1">
        <a:defRPr sz="1600" kern="1200">
          <a:solidFill>
            <a:schemeClr val="tx1"/>
          </a:solidFill>
          <a:latin typeface="+mn-lt"/>
          <a:ea typeface="+mn-ea"/>
          <a:cs typeface="+mn-cs"/>
        </a:defRPr>
      </a:lvl7pPr>
      <a:lvl8pPr marL="2845028" algn="l" defTabSz="812865" rtl="0" eaLnBrk="1" latinLnBrk="0" hangingPunct="1">
        <a:defRPr sz="1600" kern="1200">
          <a:solidFill>
            <a:schemeClr val="tx1"/>
          </a:solidFill>
          <a:latin typeface="+mn-lt"/>
          <a:ea typeface="+mn-ea"/>
          <a:cs typeface="+mn-cs"/>
        </a:defRPr>
      </a:lvl8pPr>
      <a:lvl9pPr marL="3251460" algn="l" defTabSz="812865"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CB298-3ED0-4B39-8C10-EE819C3EA2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73EBE6-8E6A-43CA-A07A-BA4C1F4B86B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721CB-72EF-4228-A875-A049BF0B90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1490AF-5E23-44B1-86A2-4F21253D0C0A}" type="datetimeFigureOut">
              <a:rPr lang="en-US" smtClean="0"/>
              <a:t>9/16/2019</a:t>
            </a:fld>
            <a:endParaRPr lang="en-US"/>
          </a:p>
        </p:txBody>
      </p:sp>
      <p:sp>
        <p:nvSpPr>
          <p:cNvPr id="5" name="Footer Placeholder 4">
            <a:extLst>
              <a:ext uri="{FF2B5EF4-FFF2-40B4-BE49-F238E27FC236}">
                <a16:creationId xmlns:a16="http://schemas.microsoft.com/office/drawing/2014/main" id="{D4FC2536-EB28-4952-B623-6C10578A4C6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428852-93BD-4D71-A1B2-885360E1BA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2365C6-39D9-4AEC-A51D-DE5973F42CD4}" type="slidenum">
              <a:rPr lang="en-US" smtClean="0"/>
              <a:t>‹#›</a:t>
            </a:fld>
            <a:endParaRPr lang="en-US"/>
          </a:p>
        </p:txBody>
      </p:sp>
    </p:spTree>
    <p:extLst>
      <p:ext uri="{BB962C8B-B14F-4D97-AF65-F5344CB8AC3E}">
        <p14:creationId xmlns:p14="http://schemas.microsoft.com/office/powerpoint/2010/main" val="301887756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35D11-1250-9241-AD24-7C9B22520C2F}" type="datetimeFigureOut">
              <a:rPr lang="en-US" smtClean="0"/>
              <a:t>9/16/2019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83DD4-93E6-614C-86A8-B519D8ABFFE2}" type="slidenum">
              <a:rPr lang="en-US" smtClean="0"/>
              <a:t>‹#›</a:t>
            </a:fld>
            <a:endParaRPr lang="en-US"/>
          </a:p>
        </p:txBody>
      </p:sp>
    </p:spTree>
    <p:extLst>
      <p:ext uri="{BB962C8B-B14F-4D97-AF65-F5344CB8AC3E}">
        <p14:creationId xmlns:p14="http://schemas.microsoft.com/office/powerpoint/2010/main" val="1984867941"/>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254"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63" indent="-228563" algn="l" defTabSz="9142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90" indent="-228563" algn="l" defTabSz="9142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7" indent="-228563" algn="l" defTabSz="9142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44"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71"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98"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25"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51"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78" indent="-228563" algn="l" defTabSz="9142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E14F2E-C4E6-4C04-81A1-B1AC023024E0}" type="datetimeFigureOut">
              <a:rPr lang="en-US" smtClean="0"/>
              <a:t>9/16/2019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B79648-5177-4D5C-92C1-2C9F06EC9FF2}" type="slidenum">
              <a:rPr lang="en-US" smtClean="0"/>
              <a:t>‹#›</a:t>
            </a:fld>
            <a:endParaRPr lang="en-US"/>
          </a:p>
        </p:txBody>
      </p:sp>
    </p:spTree>
    <p:extLst>
      <p:ext uri="{BB962C8B-B14F-4D97-AF65-F5344CB8AC3E}">
        <p14:creationId xmlns:p14="http://schemas.microsoft.com/office/powerpoint/2010/main" val="231940007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7BDDDA-82D7-4DD3-B18E-66213D4CB15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CC8DD-47D6-4F86-B166-7C6DCE03B75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22B4E-C33E-4D7C-9B85-CE6AC2AC1B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FA95D3-6ABE-420C-B931-06A73D6175DD}" type="datetimeFigureOut">
              <a:rPr lang="en-US" smtClean="0"/>
              <a:t>9/16/2019</a:t>
            </a:fld>
            <a:endParaRPr lang="en-US"/>
          </a:p>
        </p:txBody>
      </p:sp>
      <p:sp>
        <p:nvSpPr>
          <p:cNvPr id="5" name="Footer Placeholder 4">
            <a:extLst>
              <a:ext uri="{FF2B5EF4-FFF2-40B4-BE49-F238E27FC236}">
                <a16:creationId xmlns:a16="http://schemas.microsoft.com/office/drawing/2014/main" id="{27F4CCA9-20BF-44FC-8C81-852473C756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6173C-DBA4-4D35-A338-64F185228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4EB926-D904-47A1-B0EF-B6AF74B8577B}" type="slidenum">
              <a:rPr lang="en-US" smtClean="0"/>
              <a:t>‹#›</a:t>
            </a:fld>
            <a:endParaRPr lang="en-US"/>
          </a:p>
        </p:txBody>
      </p:sp>
    </p:spTree>
    <p:extLst>
      <p:ext uri="{BB962C8B-B14F-4D97-AF65-F5344CB8AC3E}">
        <p14:creationId xmlns:p14="http://schemas.microsoft.com/office/powerpoint/2010/main" val="404989078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2.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3.png"/><Relationship Id="rId7" Type="http://schemas.openxmlformats.org/officeDocument/2006/relationships/oleObject" Target="../embeddings/oleObject2.bin"/><Relationship Id="rId2" Type="http://schemas.openxmlformats.org/officeDocument/2006/relationships/slideLayout" Target="../slideLayouts/slideLayout45.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6.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sv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54000"/>
          </a:schemeClr>
        </a:solidFill>
        <a:effectLst/>
      </p:bgPr>
    </p:bg>
    <p:spTree>
      <p:nvGrpSpPr>
        <p:cNvPr id="1" name=""/>
        <p:cNvGrpSpPr/>
        <p:nvPr/>
      </p:nvGrpSpPr>
      <p:grpSpPr>
        <a:xfrm>
          <a:off x="0" y="0"/>
          <a:ext cx="0" cy="0"/>
          <a:chOff x="0" y="0"/>
          <a:chExt cx="0" cy="0"/>
        </a:xfrm>
      </p:grpSpPr>
      <p:sp>
        <p:nvSpPr>
          <p:cNvPr id="12" name="Rectangle 11"/>
          <p:cNvSpPr/>
          <p:nvPr/>
        </p:nvSpPr>
        <p:spPr>
          <a:xfrm>
            <a:off x="17252" y="-9815"/>
            <a:ext cx="9144000" cy="6877629"/>
          </a:xfrm>
          <a:prstGeom prst="rect">
            <a:avLst/>
          </a:prstGeom>
          <a:solidFill>
            <a:schemeClr val="accent1">
              <a:lumMod val="7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99787" y="133565"/>
            <a:ext cx="8812637" cy="1281784"/>
          </a:xfrm>
          <a:solidFill>
            <a:schemeClr val="accent4">
              <a:lumMod val="20000"/>
              <a:lumOff val="80000"/>
            </a:schemeClr>
          </a:solidFill>
        </p:spPr>
        <p:txBody>
          <a:bodyPr>
            <a:normAutofit fontScale="90000"/>
          </a:bodyPr>
          <a:lstStyle/>
          <a:p>
            <a:pPr algn="ctr"/>
            <a:br>
              <a:rPr lang="en-US" sz="2000" b="1" dirty="0"/>
            </a:br>
            <a:br>
              <a:rPr lang="en-US" sz="2000" b="1" dirty="0"/>
            </a:br>
            <a:br>
              <a:rPr lang="en-US" sz="2000" b="1" dirty="0"/>
            </a:br>
            <a:br>
              <a:rPr lang="en-US" sz="2000" b="1" dirty="0"/>
            </a:br>
            <a:br>
              <a:rPr lang="en-US" sz="2000" b="1" dirty="0"/>
            </a:br>
            <a:br>
              <a:rPr lang="en-US" sz="2000" b="1" dirty="0"/>
            </a:br>
            <a:br>
              <a:rPr lang="en-US" sz="2200" b="1" dirty="0"/>
            </a:br>
            <a:r>
              <a:rPr lang="en-US" sz="2200" b="1" dirty="0"/>
              <a:t>The expectations, priorities, and preferences </a:t>
            </a:r>
            <a:br>
              <a:rPr lang="en-US" sz="2200" b="1" dirty="0"/>
            </a:br>
            <a:r>
              <a:rPr lang="en-US" sz="2200" b="1" dirty="0"/>
              <a:t>of students with disabilities when seeking </a:t>
            </a:r>
            <a:br>
              <a:rPr lang="en-US" sz="2200" b="1" dirty="0"/>
            </a:br>
            <a:r>
              <a:rPr lang="en-US" sz="2200" b="1" dirty="0"/>
              <a:t>accessibility information on academic library websites</a:t>
            </a:r>
            <a:br>
              <a:rPr lang="en-US" sz="1800" b="1" dirty="0"/>
            </a:br>
            <a:br>
              <a:rPr lang="en-US" sz="1200" b="1" dirty="0"/>
            </a:br>
            <a:r>
              <a:rPr lang="en-US" sz="1300" b="1" dirty="0"/>
              <a:t>Amelia Brunskill, University of Illinois at Chicago </a:t>
            </a:r>
            <a:br>
              <a:rPr lang="en-US" sz="2000" b="1" dirty="0"/>
            </a:br>
            <a:br>
              <a:rPr lang="en-US" sz="2000" b="1" dirty="0"/>
            </a:br>
            <a:br>
              <a:rPr lang="en-US" sz="2000" b="1" dirty="0"/>
            </a:br>
            <a:br>
              <a:rPr lang="en-US" sz="2000" b="1" dirty="0"/>
            </a:br>
            <a:r>
              <a:rPr lang="en-US" sz="2000" b="1" dirty="0"/>
              <a:t>                                                                                                                                                                                     </a:t>
            </a:r>
            <a:br>
              <a:rPr lang="en-US" sz="2000" b="1" dirty="0"/>
            </a:br>
            <a:br>
              <a:rPr lang="en-US" sz="2000" b="1" dirty="0"/>
            </a:br>
            <a:br>
              <a:rPr lang="en-US" sz="2000" b="1" dirty="0"/>
            </a:br>
            <a:endParaRPr lang="en-US" sz="1400" b="1" dirty="0"/>
          </a:p>
        </p:txBody>
      </p:sp>
      <p:sp>
        <p:nvSpPr>
          <p:cNvPr id="4" name="TextBox 3"/>
          <p:cNvSpPr txBox="1"/>
          <p:nvPr/>
        </p:nvSpPr>
        <p:spPr>
          <a:xfrm>
            <a:off x="199787" y="1548914"/>
            <a:ext cx="2834640" cy="3631763"/>
          </a:xfrm>
          <a:prstGeom prst="rect">
            <a:avLst/>
          </a:prstGeom>
          <a:solidFill>
            <a:schemeClr val="bg1"/>
          </a:solidFill>
          <a:effectLst>
            <a:softEdge rad="0"/>
          </a:effectLst>
        </p:spPr>
        <p:txBody>
          <a:bodyPr wrap="square" rtlCol="0">
            <a:spAutoFit/>
          </a:bodyPr>
          <a:lstStyle/>
          <a:p>
            <a:r>
              <a:rPr lang="en-US" sz="1000" b="1" dirty="0"/>
              <a:t>The situation:</a:t>
            </a:r>
          </a:p>
          <a:p>
            <a:r>
              <a:rPr lang="en-US" sz="1000" dirty="0"/>
              <a:t>It’s common for academic libraries to have a webpage, or multiple webpages, devoted to describing the resources, services, and facilities of the library for users with disabilities. However, these pages vary considerably and there are no clear standards for these pages nor literature on the preferences of users with disabilities for this content.</a:t>
            </a:r>
          </a:p>
          <a:p>
            <a:endParaRPr lang="en-US" sz="1000" dirty="0"/>
          </a:p>
          <a:p>
            <a:r>
              <a:rPr lang="en-US" sz="1000" b="1" dirty="0"/>
              <a:t>The question: </a:t>
            </a:r>
          </a:p>
          <a:p>
            <a:r>
              <a:rPr lang="en-US" sz="1000" dirty="0"/>
              <a:t>What are the expectations</a:t>
            </a:r>
            <a:r>
              <a:rPr lang="en-US" sz="1000"/>
              <a:t>, priorities, </a:t>
            </a:r>
            <a:r>
              <a:rPr lang="en-US" sz="1000" dirty="0"/>
              <a:t>and preferences for students with disabilities when they try to locate and use these library pages on accessibility?</a:t>
            </a:r>
          </a:p>
          <a:p>
            <a:endParaRPr lang="en-US" sz="1000" b="1" dirty="0"/>
          </a:p>
          <a:p>
            <a:r>
              <a:rPr lang="en-US" sz="1000" b="1" dirty="0"/>
              <a:t>Challenges:</a:t>
            </a:r>
          </a:p>
          <a:p>
            <a:pPr marL="171450" indent="-171450">
              <a:buFont typeface="Arial" panose="020B0604020202020204" pitchFamily="34" charset="0"/>
              <a:buChar char="•"/>
            </a:pPr>
            <a:r>
              <a:rPr lang="en-US" sz="1000" dirty="0"/>
              <a:t>Literature review: Hard to distinguish webpage accessibility vs. information about accessibility on webpages</a:t>
            </a:r>
          </a:p>
          <a:p>
            <a:pPr marL="171450" indent="-171450">
              <a:buFont typeface="Arial" panose="020B0604020202020204" pitchFamily="34" charset="0"/>
              <a:buChar char="•"/>
            </a:pPr>
            <a:r>
              <a:rPr lang="en-US" sz="1000" dirty="0"/>
              <a:t>How prepared for different needs in the interview should I be?</a:t>
            </a:r>
          </a:p>
          <a:p>
            <a:pPr marL="171450" indent="-171450">
              <a:buFont typeface="Arial" panose="020B0604020202020204" pitchFamily="34" charset="0"/>
              <a:buChar char="•"/>
            </a:pPr>
            <a:r>
              <a:rPr lang="en-US" sz="1000" dirty="0"/>
              <a:t>Locating a good option for remote interviewing</a:t>
            </a:r>
          </a:p>
          <a:p>
            <a:endParaRPr lang="en-US" sz="1000" dirty="0"/>
          </a:p>
        </p:txBody>
      </p:sp>
      <p:sp>
        <p:nvSpPr>
          <p:cNvPr id="5" name="TextBox 4"/>
          <p:cNvSpPr txBox="1"/>
          <p:nvPr/>
        </p:nvSpPr>
        <p:spPr>
          <a:xfrm>
            <a:off x="3181883" y="1562326"/>
            <a:ext cx="2834640" cy="3631763"/>
          </a:xfrm>
          <a:prstGeom prst="rect">
            <a:avLst/>
          </a:prstGeom>
          <a:solidFill>
            <a:schemeClr val="bg1"/>
          </a:solidFill>
        </p:spPr>
        <p:txBody>
          <a:bodyPr wrap="square" rtlCol="0">
            <a:spAutoFit/>
          </a:bodyPr>
          <a:lstStyle/>
          <a:p>
            <a:r>
              <a:rPr lang="en-US" sz="1000" b="1" dirty="0"/>
              <a:t>Recruitment:</a:t>
            </a:r>
          </a:p>
          <a:p>
            <a:pPr marL="171450" indent="-171450">
              <a:buFont typeface="Arial" panose="020B0604020202020204" pitchFamily="34" charset="0"/>
              <a:buChar char="•"/>
            </a:pPr>
            <a:r>
              <a:rPr lang="en-US" sz="1000" dirty="0"/>
              <a:t>In person meetings with campus organizations to get their input and buy-in for the project resulted in them including a call for participants in their newsletters.</a:t>
            </a:r>
          </a:p>
          <a:p>
            <a:pPr marL="171450" indent="-171450">
              <a:buFont typeface="Arial" panose="020B0604020202020204" pitchFamily="34" charset="0"/>
              <a:buChar char="•"/>
            </a:pPr>
            <a:r>
              <a:rPr lang="en-US" sz="1000" dirty="0"/>
              <a:t>Print flyers were posted around campus</a:t>
            </a:r>
          </a:p>
          <a:p>
            <a:pPr marL="171450" indent="-171450">
              <a:buFont typeface="Arial" panose="020B0604020202020204" pitchFamily="34" charset="0"/>
              <a:buChar char="•"/>
            </a:pPr>
            <a:r>
              <a:rPr lang="en-US" sz="1000" dirty="0"/>
              <a:t>I included information on this study in my regular news email to students in my liaison college</a:t>
            </a:r>
          </a:p>
          <a:p>
            <a:endParaRPr lang="en-US" sz="1000" b="1" dirty="0"/>
          </a:p>
          <a:p>
            <a:r>
              <a:rPr lang="en-US" sz="1000" b="1" dirty="0"/>
              <a:t>Participants:</a:t>
            </a:r>
            <a:br>
              <a:rPr lang="en-US" sz="1000" dirty="0"/>
            </a:br>
            <a:r>
              <a:rPr lang="en-US" sz="1000" dirty="0"/>
              <a:t>Twelve students, including undergraduates and graduate students, participated. They divulged a variety of disabilities, including dyslexia, ADHD, brain injury, autism, mobility issues, chronic pain, nerve damage, vision impairment, depression, anxiety, and chemical sensitivity. </a:t>
            </a:r>
            <a:br>
              <a:rPr lang="en-US" sz="1000" dirty="0"/>
            </a:br>
            <a:endParaRPr lang="en-US" sz="1000" dirty="0"/>
          </a:p>
          <a:p>
            <a:r>
              <a:rPr lang="en-US" sz="1000" b="1" dirty="0"/>
              <a:t>Methods:</a:t>
            </a:r>
          </a:p>
          <a:p>
            <a:r>
              <a:rPr lang="en-US" sz="1000" dirty="0"/>
              <a:t>Semi-structured interviews. Consisted of a number of open and closed questions, also involved them ranking some categories and selecting five top priorities in terms of content to include on a webpage of information about accessibility. </a:t>
            </a:r>
          </a:p>
        </p:txBody>
      </p:sp>
      <p:sp>
        <p:nvSpPr>
          <p:cNvPr id="6" name="TextBox 5"/>
          <p:cNvSpPr txBox="1"/>
          <p:nvPr/>
        </p:nvSpPr>
        <p:spPr>
          <a:xfrm>
            <a:off x="6172199" y="1557545"/>
            <a:ext cx="2834640" cy="3631763"/>
          </a:xfrm>
          <a:prstGeom prst="rect">
            <a:avLst/>
          </a:prstGeom>
          <a:solidFill>
            <a:schemeClr val="bg1"/>
          </a:solidFill>
        </p:spPr>
        <p:txBody>
          <a:bodyPr wrap="square" rtlCol="0">
            <a:spAutoFit/>
          </a:bodyPr>
          <a:lstStyle/>
          <a:p>
            <a:r>
              <a:rPr lang="en-US" sz="1000" b="1" dirty="0"/>
              <a:t>Preliminary findings:</a:t>
            </a:r>
            <a:endParaRPr lang="en-US" sz="1000" dirty="0"/>
          </a:p>
          <a:p>
            <a:r>
              <a:rPr lang="en-US" sz="1000" dirty="0"/>
              <a:t>Students desired information on… </a:t>
            </a:r>
          </a:p>
          <a:p>
            <a:pPr marL="171450" indent="-171450">
              <a:buFont typeface="Arial" panose="020B0604020202020204" pitchFamily="34" charset="0"/>
              <a:buChar char="•"/>
            </a:pPr>
            <a:r>
              <a:rPr lang="en-US" sz="1000" dirty="0"/>
              <a:t>Sensory information (sound levels, lighting…)</a:t>
            </a:r>
          </a:p>
          <a:p>
            <a:pPr marL="171450" indent="-171450">
              <a:buFont typeface="Arial" panose="020B0604020202020204" pitchFamily="34" charset="0"/>
              <a:buChar char="•"/>
            </a:pPr>
            <a:r>
              <a:rPr lang="en-US" sz="1000" dirty="0"/>
              <a:t>Furniture</a:t>
            </a:r>
          </a:p>
          <a:p>
            <a:pPr marL="171450" indent="-171450">
              <a:buFont typeface="Arial" panose="020B0604020202020204" pitchFamily="34" charset="0"/>
              <a:buChar char="•"/>
            </a:pPr>
            <a:r>
              <a:rPr lang="en-US" sz="1000" dirty="0"/>
              <a:t>Physical layout of building</a:t>
            </a:r>
          </a:p>
          <a:p>
            <a:r>
              <a:rPr lang="en-US" sz="1000" dirty="0"/>
              <a:t>Some stated preferences included:</a:t>
            </a:r>
          </a:p>
          <a:p>
            <a:pPr marL="171450" indent="-171450">
              <a:buFont typeface="Arial" panose="020B0604020202020204" pitchFamily="34" charset="0"/>
              <a:buChar char="•"/>
            </a:pPr>
            <a:r>
              <a:rPr lang="en-US" sz="1000" dirty="0"/>
              <a:t>Contact information for named individuals </a:t>
            </a:r>
          </a:p>
          <a:p>
            <a:pPr marL="171450" indent="-171450">
              <a:buFont typeface="Arial" panose="020B0604020202020204" pitchFamily="34" charset="0"/>
              <a:buChar char="•"/>
            </a:pPr>
            <a:r>
              <a:rPr lang="en-US" sz="1000" dirty="0"/>
              <a:t>Language that makes them feel like they aren’t imposing</a:t>
            </a:r>
          </a:p>
          <a:p>
            <a:r>
              <a:rPr lang="en-US" sz="1000" dirty="0"/>
              <a:t>Other issues that emerged:</a:t>
            </a:r>
          </a:p>
          <a:p>
            <a:pPr marL="171450" indent="-171450">
              <a:buFont typeface="Arial" panose="020B0604020202020204" pitchFamily="34" charset="0"/>
              <a:buChar char="•"/>
            </a:pPr>
            <a:r>
              <a:rPr lang="en-US" sz="1000" dirty="0"/>
              <a:t>Common terms—disability, accommodation, accessible—have different connotations to different people</a:t>
            </a:r>
          </a:p>
          <a:p>
            <a:pPr marL="171450" indent="-171450">
              <a:buFont typeface="Arial" panose="020B0604020202020204" pitchFamily="34" charset="0"/>
              <a:buChar char="•"/>
            </a:pPr>
            <a:r>
              <a:rPr lang="en-US" sz="1000" dirty="0"/>
              <a:t>Students with invisible disabilities can find locating information relevant to them difficult</a:t>
            </a:r>
          </a:p>
          <a:p>
            <a:pPr marL="171450" indent="-171450">
              <a:buFont typeface="Arial" panose="020B0604020202020204" pitchFamily="34" charset="0"/>
              <a:buChar char="•"/>
            </a:pPr>
            <a:r>
              <a:rPr lang="en-US" sz="1000" dirty="0"/>
              <a:t>Clear organization is important, but assumptions about who would use what services can be incorrect or incomplete</a:t>
            </a:r>
            <a:br>
              <a:rPr lang="en-US" sz="1000" dirty="0"/>
            </a:br>
            <a:endParaRPr lang="en-US" sz="1000" i="1" dirty="0"/>
          </a:p>
          <a:p>
            <a:r>
              <a:rPr lang="en-US" sz="900" i="1" dirty="0"/>
              <a:t>Acknowledgements:</a:t>
            </a:r>
          </a:p>
          <a:p>
            <a:r>
              <a:rPr lang="en-US" sz="850" i="1" dirty="0"/>
              <a:t>Many thanks to the MLA Research Training </a:t>
            </a:r>
            <a:br>
              <a:rPr lang="en-US" sz="850" i="1" dirty="0"/>
            </a:br>
            <a:r>
              <a:rPr lang="en-US" sz="850" i="1" dirty="0"/>
              <a:t>Institute for its training, support and </a:t>
            </a:r>
            <a:br>
              <a:rPr lang="en-US" sz="850" i="1" dirty="0"/>
            </a:br>
            <a:r>
              <a:rPr lang="en-US" sz="850" i="1" dirty="0"/>
              <a:t>encouragement to carry out this research</a:t>
            </a:r>
            <a:r>
              <a:rPr lang="en-US" sz="900" i="1" dirty="0"/>
              <a:t>.</a:t>
            </a:r>
          </a:p>
        </p:txBody>
      </p:sp>
      <p:sp>
        <p:nvSpPr>
          <p:cNvPr id="7" name="TextBox 6"/>
          <p:cNvSpPr txBox="1"/>
          <p:nvPr/>
        </p:nvSpPr>
        <p:spPr>
          <a:xfrm>
            <a:off x="3208499" y="5746125"/>
            <a:ext cx="2873802" cy="640080"/>
          </a:xfrm>
          <a:prstGeom prst="rect">
            <a:avLst/>
          </a:prstGeom>
          <a:solidFill>
            <a:schemeClr val="bg2"/>
          </a:solidFill>
        </p:spPr>
        <p:txBody>
          <a:bodyPr wrap="square" rtlCol="0">
            <a:spAutoFit/>
          </a:bodyPr>
          <a:lstStyle/>
          <a:p>
            <a:pPr algn="ctr"/>
            <a:endParaRPr lang="en-US" sz="400" i="1" dirty="0"/>
          </a:p>
          <a:p>
            <a:pPr algn="ctr"/>
            <a:r>
              <a:rPr lang="en-US" sz="1000" b="1" i="1" dirty="0"/>
              <a:t>“I would hope it would be easy to find and thorough to make it seem like it wasn't just tacked on to the website as an afterthought”</a:t>
            </a:r>
          </a:p>
          <a:p>
            <a:endParaRPr lang="en-US" sz="400" i="1" dirty="0"/>
          </a:p>
        </p:txBody>
      </p:sp>
      <p:sp>
        <p:nvSpPr>
          <p:cNvPr id="8" name="TextBox 7"/>
          <p:cNvSpPr txBox="1"/>
          <p:nvPr/>
        </p:nvSpPr>
        <p:spPr>
          <a:xfrm>
            <a:off x="951164" y="5280580"/>
            <a:ext cx="7241669" cy="400110"/>
          </a:xfrm>
          <a:prstGeom prst="rect">
            <a:avLst/>
          </a:prstGeom>
          <a:solidFill>
            <a:schemeClr val="tx1">
              <a:lumMod val="65000"/>
              <a:lumOff val="35000"/>
            </a:schemeClr>
          </a:solidFill>
        </p:spPr>
        <p:txBody>
          <a:bodyPr wrap="square" rtlCol="0">
            <a:spAutoFit/>
          </a:bodyPr>
          <a:lstStyle/>
          <a:p>
            <a:pPr algn="ctr"/>
            <a:r>
              <a:rPr lang="en-US" sz="1000" i="1" dirty="0">
                <a:solidFill>
                  <a:schemeClr val="bg1"/>
                </a:solidFill>
              </a:rPr>
              <a:t>“I would definitely want to know what the physical space is going to be like and what I'm going to encounter when I get there…this is something that people often push back a lot--they're like, that's a lot of detail that you're asking for, and I'm like, without that detail, I'm not coming.” </a:t>
            </a:r>
          </a:p>
        </p:txBody>
      </p:sp>
      <p:sp>
        <p:nvSpPr>
          <p:cNvPr id="9" name="TextBox 8"/>
          <p:cNvSpPr txBox="1"/>
          <p:nvPr/>
        </p:nvSpPr>
        <p:spPr>
          <a:xfrm>
            <a:off x="679612" y="6463375"/>
            <a:ext cx="7839182" cy="246221"/>
          </a:xfrm>
          <a:prstGeom prst="rect">
            <a:avLst/>
          </a:prstGeom>
          <a:solidFill>
            <a:schemeClr val="accent2">
              <a:lumMod val="20000"/>
              <a:lumOff val="80000"/>
            </a:schemeClr>
          </a:solidFill>
        </p:spPr>
        <p:txBody>
          <a:bodyPr wrap="square" rtlCol="0">
            <a:spAutoFit/>
          </a:bodyPr>
          <a:lstStyle/>
          <a:p>
            <a:pPr algn="ctr"/>
            <a:r>
              <a:rPr lang="en-US" sz="1000" b="1" i="1" dirty="0"/>
              <a:t>“I mean inclusivity-- not forgetting about people with other types of disabilities besides physical disabilities or hearing or…sight difficulties.”</a:t>
            </a:r>
          </a:p>
        </p:txBody>
      </p:sp>
      <p:sp>
        <p:nvSpPr>
          <p:cNvPr id="10" name="TextBox 9"/>
          <p:cNvSpPr txBox="1"/>
          <p:nvPr/>
        </p:nvSpPr>
        <p:spPr>
          <a:xfrm>
            <a:off x="199787" y="5752942"/>
            <a:ext cx="2967359" cy="640080"/>
          </a:xfrm>
          <a:prstGeom prst="rect">
            <a:avLst/>
          </a:prstGeom>
          <a:solidFill>
            <a:schemeClr val="accent6">
              <a:lumMod val="40000"/>
              <a:lumOff val="60000"/>
            </a:schemeClr>
          </a:solidFill>
        </p:spPr>
        <p:txBody>
          <a:bodyPr wrap="square" rtlCol="0">
            <a:spAutoFit/>
          </a:bodyPr>
          <a:lstStyle/>
          <a:p>
            <a:pPr algn="ctr"/>
            <a:r>
              <a:rPr lang="en-US" sz="1000" b="1" i="1" dirty="0"/>
              <a:t>“I wasn't diagnosed until I was transitioning into graduate school, so I'm very new to services that are provided. So I probably would expect that it would exist, but I have never searched out for it.”</a:t>
            </a:r>
          </a:p>
        </p:txBody>
      </p:sp>
      <p:sp>
        <p:nvSpPr>
          <p:cNvPr id="11" name="TextBox 10"/>
          <p:cNvSpPr txBox="1"/>
          <p:nvPr/>
        </p:nvSpPr>
        <p:spPr>
          <a:xfrm>
            <a:off x="6136633" y="5748704"/>
            <a:ext cx="2802479" cy="640080"/>
          </a:xfrm>
          <a:prstGeom prst="rect">
            <a:avLst/>
          </a:prstGeom>
          <a:solidFill>
            <a:schemeClr val="accent6">
              <a:lumMod val="40000"/>
              <a:lumOff val="60000"/>
            </a:schemeClr>
          </a:solidFill>
        </p:spPr>
        <p:txBody>
          <a:bodyPr wrap="square" rtlCol="0">
            <a:spAutoFit/>
          </a:bodyPr>
          <a:lstStyle/>
          <a:p>
            <a:pPr algn="ctr"/>
            <a:endParaRPr lang="en-US" sz="400" i="1" dirty="0"/>
          </a:p>
          <a:p>
            <a:pPr algn="ctr"/>
            <a:r>
              <a:rPr lang="en-US" sz="1000" b="1" i="1" dirty="0"/>
              <a:t>“maybe because my disability [is] more invisible, so it's not really something that I'd be like, oh, is this ‘accessible’ to you?”</a:t>
            </a:r>
            <a:br>
              <a:rPr lang="en-US" sz="1000" b="1" i="1" dirty="0"/>
            </a:br>
            <a:endParaRPr lang="en-US" sz="300" b="1" i="1" dirty="0"/>
          </a:p>
        </p:txBody>
      </p:sp>
      <p:sp>
        <p:nvSpPr>
          <p:cNvPr id="13" name="Rectangle 12"/>
          <p:cNvSpPr/>
          <p:nvPr/>
        </p:nvSpPr>
        <p:spPr>
          <a:xfrm>
            <a:off x="199788" y="133565"/>
            <a:ext cx="688734" cy="128178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261047" y="133564"/>
            <a:ext cx="751377" cy="128178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066868" y="4228314"/>
            <a:ext cx="872244" cy="872244"/>
          </a:xfrm>
          <a:prstGeom prst="rect">
            <a:avLst/>
          </a:prstGeom>
        </p:spPr>
      </p:pic>
    </p:spTree>
    <p:extLst>
      <p:ext uri="{BB962C8B-B14F-4D97-AF65-F5344CB8AC3E}">
        <p14:creationId xmlns:p14="http://schemas.microsoft.com/office/powerpoint/2010/main" val="152750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803059857"/>
              </p:ext>
            </p:extLst>
          </p:nvPr>
        </p:nvGraphicFramePr>
        <p:xfrm>
          <a:off x="0" y="0"/>
          <a:ext cx="9143106" cy="6858000"/>
        </p:xfrm>
        <a:graphic>
          <a:graphicData uri="http://schemas.openxmlformats.org/presentationml/2006/ole">
            <mc:AlternateContent xmlns:mc="http://schemas.openxmlformats.org/markup-compatibility/2006">
              <mc:Choice xmlns:v="urn:schemas-microsoft-com:vml" Requires="v">
                <p:oleObj spid="_x0000_s4108" name="Acrobat Document" r:id="rId3" imgW="26334720" imgH="19751040" progId="Acrobat.Document.DC">
                  <p:embed/>
                </p:oleObj>
              </mc:Choice>
              <mc:Fallback>
                <p:oleObj name="Acrobat Document" r:id="rId3" imgW="26334720" imgH="19751040" progId="Acrobat.Document.DC">
                  <p:embed/>
                  <p:pic>
                    <p:nvPicPr>
                      <p:cNvPr id="0" name=""/>
                      <p:cNvPicPr/>
                      <p:nvPr/>
                    </p:nvPicPr>
                    <p:blipFill>
                      <a:blip r:embed="rId4"/>
                      <a:stretch>
                        <a:fillRect/>
                      </a:stretch>
                    </p:blipFill>
                    <p:spPr>
                      <a:xfrm>
                        <a:off x="0" y="0"/>
                        <a:ext cx="9143106" cy="6858000"/>
                      </a:xfrm>
                      <a:prstGeom prst="rect">
                        <a:avLst/>
                      </a:prstGeom>
                    </p:spPr>
                  </p:pic>
                </p:oleObj>
              </mc:Fallback>
            </mc:AlternateContent>
          </a:graphicData>
        </a:graphic>
      </p:graphicFrame>
    </p:spTree>
    <p:extLst>
      <p:ext uri="{BB962C8B-B14F-4D97-AF65-F5344CB8AC3E}">
        <p14:creationId xmlns:p14="http://schemas.microsoft.com/office/powerpoint/2010/main" val="2793323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709A7B-A559-4963-B21E-7E3AE1FF8D61}"/>
              </a:ext>
            </a:extLst>
          </p:cNvPr>
          <p:cNvSpPr/>
          <p:nvPr/>
        </p:nvSpPr>
        <p:spPr>
          <a:xfrm>
            <a:off x="3233486" y="2975181"/>
            <a:ext cx="2890587" cy="2915384"/>
          </a:xfrm>
          <a:prstGeom prst="rect">
            <a:avLst/>
          </a:prstGeom>
          <a:solidFill>
            <a:schemeClr val="bg1"/>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Rectangle 2">
            <a:extLst>
              <a:ext uri="{FF2B5EF4-FFF2-40B4-BE49-F238E27FC236}">
                <a16:creationId xmlns:a16="http://schemas.microsoft.com/office/drawing/2014/main" id="{36C0C4DF-00AC-465C-BF13-B6C7AFBCD454}"/>
              </a:ext>
            </a:extLst>
          </p:cNvPr>
          <p:cNvSpPr/>
          <p:nvPr/>
        </p:nvSpPr>
        <p:spPr>
          <a:xfrm>
            <a:off x="0" y="836147"/>
            <a:ext cx="9144000" cy="1258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Rectangle 1">
            <a:extLst>
              <a:ext uri="{FF2B5EF4-FFF2-40B4-BE49-F238E27FC236}">
                <a16:creationId xmlns:a16="http://schemas.microsoft.com/office/drawing/2014/main" id="{9B643AFB-7ECB-4E67-89A3-415635E41956}"/>
              </a:ext>
            </a:extLst>
          </p:cNvPr>
          <p:cNvSpPr/>
          <p:nvPr/>
        </p:nvSpPr>
        <p:spPr>
          <a:xfrm>
            <a:off x="248149" y="2217469"/>
            <a:ext cx="2890587" cy="801644"/>
          </a:xfrm>
          <a:prstGeom prst="rect">
            <a:avLst/>
          </a:prstGeom>
          <a:solidFill>
            <a:schemeClr val="bg1"/>
          </a:solid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b="1" dirty="0">
                <a:solidFill>
                  <a:prstClr val="black"/>
                </a:solidFill>
                <a:latin typeface="Calibri" panose="020F0502020204030204"/>
              </a:rPr>
              <a:t>OBJECTIVE: </a:t>
            </a:r>
            <a:r>
              <a:rPr lang="en-US" sz="900" dirty="0">
                <a:solidFill>
                  <a:prstClr val="black"/>
                </a:solidFill>
                <a:latin typeface="Calibri" panose="020F0502020204030204"/>
              </a:rPr>
              <a:t>how well is the Florida International University’s Herbert Wertheim College of Medicine’s (FIU HWCOM) Medical Library meeting the research, reference, and instruction needs of the medical residents at one of its affiliated clinical sites?</a:t>
            </a:r>
          </a:p>
        </p:txBody>
      </p:sp>
      <p:sp>
        <p:nvSpPr>
          <p:cNvPr id="4" name="Rectangle 3">
            <a:extLst>
              <a:ext uri="{FF2B5EF4-FFF2-40B4-BE49-F238E27FC236}">
                <a16:creationId xmlns:a16="http://schemas.microsoft.com/office/drawing/2014/main" id="{041189D3-1E75-4595-9F47-3853F7C54FB1}"/>
              </a:ext>
            </a:extLst>
          </p:cNvPr>
          <p:cNvSpPr/>
          <p:nvPr/>
        </p:nvSpPr>
        <p:spPr>
          <a:xfrm>
            <a:off x="778476" y="1837345"/>
            <a:ext cx="7358450" cy="20877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Rebecca Roth, MS(LIS), Clinical Engagement Librarian, Herbert Wertheim College of Medicine, Florida International University, Miami, FL</a:t>
            </a:r>
          </a:p>
        </p:txBody>
      </p:sp>
      <p:sp>
        <p:nvSpPr>
          <p:cNvPr id="5" name="Rectangle 4">
            <a:extLst>
              <a:ext uri="{FF2B5EF4-FFF2-40B4-BE49-F238E27FC236}">
                <a16:creationId xmlns:a16="http://schemas.microsoft.com/office/drawing/2014/main" id="{60DAD45B-541E-4889-83CE-A0716F53C5F2}"/>
              </a:ext>
            </a:extLst>
          </p:cNvPr>
          <p:cNvSpPr/>
          <p:nvPr/>
        </p:nvSpPr>
        <p:spPr>
          <a:xfrm>
            <a:off x="778476" y="929773"/>
            <a:ext cx="7358450" cy="8835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dirty="0">
                <a:solidFill>
                  <a:prstClr val="white"/>
                </a:solidFill>
                <a:latin typeface="Calibri" panose="020F0502020204030204"/>
              </a:rPr>
              <a:t>Understanding the Information Needs of an FIU Affiliated Psychiatry Medical Residents: A Case Study </a:t>
            </a:r>
            <a:endParaRPr lang="en-US" sz="24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A3F9744A-A664-42E5-98B6-67AFE0C97DC8}"/>
              </a:ext>
            </a:extLst>
          </p:cNvPr>
          <p:cNvSpPr/>
          <p:nvPr/>
        </p:nvSpPr>
        <p:spPr>
          <a:xfrm>
            <a:off x="248149" y="3081536"/>
            <a:ext cx="2890587" cy="2809029"/>
          </a:xfrm>
          <a:prstGeom prst="rect">
            <a:avLst/>
          </a:prstGeom>
          <a:solidFill>
            <a:schemeClr val="bg1"/>
          </a:solid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b="1" dirty="0">
                <a:solidFill>
                  <a:prstClr val="black"/>
                </a:solidFill>
                <a:latin typeface="Calibri" panose="020F0502020204030204"/>
              </a:rPr>
              <a:t>METHODS: </a:t>
            </a:r>
            <a:endParaRPr lang="en-US" sz="900" dirty="0">
              <a:solidFill>
                <a:prstClr val="black"/>
              </a:solidFill>
              <a:latin typeface="Calibri" panose="020F0502020204030204"/>
            </a:endParaRPr>
          </a:p>
          <a:p>
            <a:pPr marL="128588" indent="-128588" defTabSz="685800">
              <a:buFont typeface="Arial" panose="020B0604020202020204" pitchFamily="34" charset="0"/>
              <a:buChar char="•"/>
            </a:pPr>
            <a:r>
              <a:rPr lang="en-US" sz="900" dirty="0">
                <a:solidFill>
                  <a:prstClr val="black"/>
                </a:solidFill>
                <a:latin typeface="Calibri" panose="020F0502020204030204"/>
              </a:rPr>
              <a:t>A brief, five-question survey</a:t>
            </a:r>
          </a:p>
          <a:p>
            <a:pPr marL="128588" indent="-128588" defTabSz="685800">
              <a:buFont typeface="Arial" panose="020B0604020202020204" pitchFamily="34" charset="0"/>
              <a:buChar char="•"/>
            </a:pPr>
            <a:r>
              <a:rPr lang="en-US" sz="900" dirty="0">
                <a:solidFill>
                  <a:prstClr val="black"/>
                </a:solidFill>
                <a:latin typeface="Calibri" panose="020F0502020204030204"/>
              </a:rPr>
              <a:t>A subsequent 30 minute focus group</a:t>
            </a:r>
          </a:p>
          <a:p>
            <a:pPr marL="128588" indent="-128588" defTabSz="685800">
              <a:buFont typeface="Arial" panose="020B0604020202020204" pitchFamily="34" charset="0"/>
              <a:buChar char="•"/>
            </a:pPr>
            <a:r>
              <a:rPr lang="en-US" sz="900" dirty="0">
                <a:solidFill>
                  <a:prstClr val="black"/>
                </a:solidFill>
                <a:latin typeface="Calibri" panose="020F0502020204030204"/>
              </a:rPr>
              <a:t>Ten out of fourteen possible residents participated. Two were fellows.</a:t>
            </a:r>
          </a:p>
          <a:p>
            <a:pPr marL="214313" indent="-214313" defTabSz="685800">
              <a:buFont typeface="Arial" panose="020B0604020202020204" pitchFamily="34" charset="0"/>
              <a:buChar char="•"/>
            </a:pPr>
            <a:endParaRPr lang="en-US" sz="900" dirty="0">
              <a:solidFill>
                <a:prstClr val="black"/>
              </a:solidFill>
              <a:latin typeface="Calibri" panose="020F0502020204030204"/>
            </a:endParaRPr>
          </a:p>
          <a:p>
            <a:pPr defTabSz="685800"/>
            <a:r>
              <a:rPr lang="en-US" sz="900" b="1" dirty="0">
                <a:solidFill>
                  <a:prstClr val="black"/>
                </a:solidFill>
                <a:latin typeface="Calibri" panose="020F0502020204030204"/>
              </a:rPr>
              <a:t>SURVEY RESULTS:</a:t>
            </a:r>
          </a:p>
          <a:p>
            <a:pPr marL="128588" indent="-128588" defTabSz="685800">
              <a:buFont typeface="Arial" panose="020B0604020202020204" pitchFamily="34" charset="0"/>
              <a:buChar char="•"/>
            </a:pPr>
            <a:r>
              <a:rPr lang="en-US" sz="900" dirty="0">
                <a:solidFill>
                  <a:prstClr val="black"/>
                </a:solidFill>
                <a:latin typeface="Calibri" panose="020F0502020204030204"/>
              </a:rPr>
              <a:t>Medical residents were asked how often they used the library website, communicated with an FIU medical librarian, visited the FIU main campus, visited the Medical library on campus, and used their FIU e-mail/ credentials for other non-library purposes</a:t>
            </a:r>
          </a:p>
          <a:p>
            <a:pPr marL="128588" indent="-128588" defTabSz="685800">
              <a:buFont typeface="Arial" panose="020B0604020202020204" pitchFamily="34" charset="0"/>
              <a:buChar char="•"/>
            </a:pPr>
            <a:r>
              <a:rPr lang="en-US" sz="900" dirty="0">
                <a:solidFill>
                  <a:prstClr val="black"/>
                </a:solidFill>
                <a:latin typeface="Calibri" panose="020F0502020204030204"/>
              </a:rPr>
              <a:t>Half of the medical residents had never communicated with a medical librarian, and six had never visited the medical library.</a:t>
            </a:r>
          </a:p>
          <a:p>
            <a:pPr marL="128588" indent="-128588" defTabSz="685800">
              <a:buFont typeface="Arial" panose="020B0604020202020204" pitchFamily="34" charset="0"/>
              <a:buChar char="•"/>
            </a:pPr>
            <a:r>
              <a:rPr lang="en-US" sz="900" dirty="0">
                <a:solidFill>
                  <a:prstClr val="black"/>
                </a:solidFill>
                <a:latin typeface="Calibri" panose="020F0502020204030204"/>
              </a:rPr>
              <a:t>Two medical residents had never visited the FIU campus. Of those who had, only three visited campus regularly and two had never even visited.</a:t>
            </a:r>
          </a:p>
          <a:p>
            <a:pPr marL="128588" indent="-128588" defTabSz="685800">
              <a:buFont typeface="Arial" panose="020B0604020202020204" pitchFamily="34" charset="0"/>
              <a:buChar char="•"/>
            </a:pPr>
            <a:r>
              <a:rPr lang="en-US" sz="900" dirty="0">
                <a:solidFill>
                  <a:prstClr val="black"/>
                </a:solidFill>
                <a:latin typeface="Calibri" panose="020F0502020204030204"/>
              </a:rPr>
              <a:t>Those who visited the campus regularly reported higher use of library services (both on and off campus).</a:t>
            </a:r>
          </a:p>
          <a:p>
            <a:pPr defTabSz="685800"/>
            <a:endParaRPr lang="en-US" sz="900" dirty="0">
              <a:solidFill>
                <a:prstClr val="black"/>
              </a:solidFill>
              <a:latin typeface="Calibri" panose="020F0502020204030204"/>
            </a:endParaRPr>
          </a:p>
        </p:txBody>
      </p:sp>
      <p:sp>
        <p:nvSpPr>
          <p:cNvPr id="11" name="Rectangle 10">
            <a:extLst>
              <a:ext uri="{FF2B5EF4-FFF2-40B4-BE49-F238E27FC236}">
                <a16:creationId xmlns:a16="http://schemas.microsoft.com/office/drawing/2014/main" id="{4CA9C2FC-7B09-4E24-9711-AEA496C6F343}"/>
              </a:ext>
            </a:extLst>
          </p:cNvPr>
          <p:cNvSpPr/>
          <p:nvPr/>
        </p:nvSpPr>
        <p:spPr>
          <a:xfrm>
            <a:off x="6274856" y="4177101"/>
            <a:ext cx="2608221" cy="1713464"/>
          </a:xfrm>
          <a:prstGeom prst="rect">
            <a:avLst/>
          </a:prstGeom>
          <a:solidFill>
            <a:schemeClr val="bg1"/>
          </a:solid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b="1" dirty="0">
                <a:solidFill>
                  <a:prstClr val="black"/>
                </a:solidFill>
                <a:latin typeface="Calibri" panose="020F0502020204030204"/>
              </a:rPr>
              <a:t>Conclusion: </a:t>
            </a:r>
            <a:r>
              <a:rPr lang="en-US" sz="900" dirty="0">
                <a:solidFill>
                  <a:prstClr val="black"/>
                </a:solidFill>
                <a:latin typeface="Calibri" panose="020F0502020204030204"/>
              </a:rPr>
              <a:t>fortunately, these problems are primarily those of communication and are easily remedied. </a:t>
            </a:r>
          </a:p>
          <a:p>
            <a:pPr marL="128588" indent="-128588" defTabSz="685800">
              <a:buFont typeface="Arial" panose="020B0604020202020204" pitchFamily="34" charset="0"/>
              <a:buChar char="•"/>
            </a:pPr>
            <a:r>
              <a:rPr lang="en-US" sz="900" dirty="0">
                <a:solidFill>
                  <a:prstClr val="black"/>
                </a:solidFill>
                <a:latin typeface="Calibri" panose="020F0502020204030204"/>
              </a:rPr>
              <a:t>By improving communication between the Medical Library, College of Medicine Human Resources Department, and Program Coordinators – three distinct groups that play a role in this process of granting affiliated medical residents access to the library– the Medical Library will be able focus more on the resources and services it provides instead of whether or not people are using them at all.</a:t>
            </a:r>
          </a:p>
        </p:txBody>
      </p:sp>
      <p:sp>
        <p:nvSpPr>
          <p:cNvPr id="14" name="Rectangle 13">
            <a:extLst>
              <a:ext uri="{FF2B5EF4-FFF2-40B4-BE49-F238E27FC236}">
                <a16:creationId xmlns:a16="http://schemas.microsoft.com/office/drawing/2014/main" id="{CC3A68A5-E34A-443E-A177-951C44248A6F}"/>
              </a:ext>
            </a:extLst>
          </p:cNvPr>
          <p:cNvSpPr/>
          <p:nvPr/>
        </p:nvSpPr>
        <p:spPr>
          <a:xfrm>
            <a:off x="6274856" y="2224607"/>
            <a:ext cx="2608221" cy="1904230"/>
          </a:xfrm>
          <a:prstGeom prst="rect">
            <a:avLst/>
          </a:prstGeom>
          <a:solidFill>
            <a:schemeClr val="bg1"/>
          </a:solid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b="1" dirty="0">
                <a:solidFill>
                  <a:prstClr val="black"/>
                </a:solidFill>
                <a:latin typeface="Calibri" panose="020F0502020204030204"/>
              </a:rPr>
              <a:t>Focus Group Results: </a:t>
            </a:r>
            <a:r>
              <a:rPr lang="en-US" sz="900" dirty="0">
                <a:solidFill>
                  <a:prstClr val="black"/>
                </a:solidFill>
                <a:latin typeface="Calibri" panose="020F0502020204030204"/>
              </a:rPr>
              <a:t>themes that emerged from the focus group were as follows: </a:t>
            </a:r>
          </a:p>
          <a:p>
            <a:pPr marL="128588" indent="-128588" defTabSz="685800">
              <a:buFont typeface="Arial" panose="020B0604020202020204" pitchFamily="34" charset="0"/>
              <a:buChar char="•"/>
            </a:pPr>
            <a:r>
              <a:rPr lang="en-US" sz="900" dirty="0">
                <a:solidFill>
                  <a:prstClr val="black"/>
                </a:solidFill>
                <a:latin typeface="Calibri" panose="020F0502020204030204"/>
              </a:rPr>
              <a:t>The original orientations the residents received when they entered their program had not been sufficient to explain the process of acquiring library access.  </a:t>
            </a:r>
          </a:p>
          <a:p>
            <a:pPr marL="128588" indent="-128588" defTabSz="685800">
              <a:buFont typeface="Arial" panose="020B0604020202020204" pitchFamily="34" charset="0"/>
              <a:buChar char="•"/>
            </a:pPr>
            <a:r>
              <a:rPr lang="en-US" sz="900" dirty="0">
                <a:solidFill>
                  <a:prstClr val="black"/>
                </a:solidFill>
                <a:latin typeface="Calibri" panose="020F0502020204030204"/>
              </a:rPr>
              <a:t>Many were unaware that their library access hinged upon having successfully communicated with the College of Medicine’s Human Resources Department.</a:t>
            </a:r>
          </a:p>
          <a:p>
            <a:pPr marL="128588" indent="-128588" defTabSz="685800">
              <a:buFont typeface="Arial" panose="020B0604020202020204" pitchFamily="34" charset="0"/>
              <a:buChar char="•"/>
            </a:pPr>
            <a:r>
              <a:rPr lang="en-US" sz="900" dirty="0">
                <a:solidFill>
                  <a:prstClr val="black"/>
                </a:solidFill>
                <a:latin typeface="Calibri" panose="020F0502020204030204"/>
              </a:rPr>
              <a:t>Medical residents described that the process of troubleshooting their access was too confusing and time-consuming.</a:t>
            </a:r>
          </a:p>
        </p:txBody>
      </p:sp>
      <p:sp>
        <p:nvSpPr>
          <p:cNvPr id="16" name="Rectangle 15">
            <a:extLst>
              <a:ext uri="{FF2B5EF4-FFF2-40B4-BE49-F238E27FC236}">
                <a16:creationId xmlns:a16="http://schemas.microsoft.com/office/drawing/2014/main" id="{3B101C6B-63BB-4805-9709-71E47992FB2A}"/>
              </a:ext>
            </a:extLst>
          </p:cNvPr>
          <p:cNvSpPr/>
          <p:nvPr/>
        </p:nvSpPr>
        <p:spPr>
          <a:xfrm>
            <a:off x="3233489" y="2215583"/>
            <a:ext cx="2890587" cy="649527"/>
          </a:xfrm>
          <a:prstGeom prst="rect">
            <a:avLst/>
          </a:prstGeom>
          <a:solidFill>
            <a:schemeClr val="bg1"/>
          </a:solid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b="1" dirty="0">
                <a:solidFill>
                  <a:prstClr val="black"/>
                </a:solidFill>
                <a:latin typeface="Calibri" panose="020F0502020204030204"/>
              </a:rPr>
              <a:t>SURVEY RESULTS continued…</a:t>
            </a:r>
          </a:p>
          <a:p>
            <a:pPr marL="128588" indent="-128588" defTabSz="685800">
              <a:buFont typeface="Arial" panose="020B0604020202020204" pitchFamily="34" charset="0"/>
              <a:buChar char="•"/>
            </a:pPr>
            <a:r>
              <a:rPr lang="en-US" sz="900" dirty="0">
                <a:solidFill>
                  <a:prstClr val="black"/>
                </a:solidFill>
                <a:latin typeface="Calibri" panose="020F0502020204030204"/>
              </a:rPr>
              <a:t>Not knowing how/ not being able to use their FIU e-mail correlated with not knowing how/ not being able to use the Medical Library’s subscription resources.</a:t>
            </a:r>
          </a:p>
        </p:txBody>
      </p:sp>
      <p:graphicFrame>
        <p:nvGraphicFramePr>
          <p:cNvPr id="15" name="Chart 14">
            <a:extLst>
              <a:ext uri="{FF2B5EF4-FFF2-40B4-BE49-F238E27FC236}">
                <a16:creationId xmlns:a16="http://schemas.microsoft.com/office/drawing/2014/main" id="{8DD7FA8E-4FF9-4B48-B969-45A5ECD1EF42}"/>
              </a:ext>
            </a:extLst>
          </p:cNvPr>
          <p:cNvGraphicFramePr>
            <a:graphicFrameLocks/>
          </p:cNvGraphicFramePr>
          <p:nvPr/>
        </p:nvGraphicFramePr>
        <p:xfrm>
          <a:off x="3269583" y="3210313"/>
          <a:ext cx="2890587" cy="1511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98E10BE7-9427-4C26-902F-DB1E7833375F}"/>
              </a:ext>
            </a:extLst>
          </p:cNvPr>
          <p:cNvGraphicFramePr>
            <a:graphicFrameLocks/>
          </p:cNvGraphicFramePr>
          <p:nvPr/>
        </p:nvGraphicFramePr>
        <p:xfrm>
          <a:off x="3269581" y="4495828"/>
          <a:ext cx="2795839" cy="1417178"/>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a:extLst>
              <a:ext uri="{FF2B5EF4-FFF2-40B4-BE49-F238E27FC236}">
                <a16:creationId xmlns:a16="http://schemas.microsoft.com/office/drawing/2014/main" id="{BA5854E5-0A3C-43A9-8343-94AB8F0469E0}"/>
              </a:ext>
            </a:extLst>
          </p:cNvPr>
          <p:cNvSpPr/>
          <p:nvPr/>
        </p:nvSpPr>
        <p:spPr>
          <a:xfrm>
            <a:off x="3253422" y="2996611"/>
            <a:ext cx="2847341" cy="201164"/>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r>
              <a:rPr lang="en-US" sz="900" i="1" dirty="0">
                <a:solidFill>
                  <a:prstClr val="black"/>
                </a:solidFill>
                <a:latin typeface="Calibri" panose="020F0502020204030204"/>
              </a:rPr>
              <a:t>Two Question Responses in Graph Form:</a:t>
            </a:r>
          </a:p>
        </p:txBody>
      </p:sp>
      <p:sp>
        <p:nvSpPr>
          <p:cNvPr id="7" name="Rectangle 6">
            <a:extLst>
              <a:ext uri="{FF2B5EF4-FFF2-40B4-BE49-F238E27FC236}">
                <a16:creationId xmlns:a16="http://schemas.microsoft.com/office/drawing/2014/main" id="{940B6497-DB56-4D16-B70C-E70665539CF8}"/>
              </a:ext>
            </a:extLst>
          </p:cNvPr>
          <p:cNvSpPr/>
          <p:nvPr/>
        </p:nvSpPr>
        <p:spPr>
          <a:xfrm>
            <a:off x="0" y="2094386"/>
            <a:ext cx="9144000" cy="3906364"/>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Rectangle 22">
            <a:extLst>
              <a:ext uri="{FF2B5EF4-FFF2-40B4-BE49-F238E27FC236}">
                <a16:creationId xmlns:a16="http://schemas.microsoft.com/office/drawing/2014/main" id="{B2D753E6-D2BB-4623-969C-D610554ABADC}"/>
              </a:ext>
            </a:extLst>
          </p:cNvPr>
          <p:cNvSpPr/>
          <p:nvPr/>
        </p:nvSpPr>
        <p:spPr>
          <a:xfrm>
            <a:off x="0" y="860209"/>
            <a:ext cx="9144000" cy="1245191"/>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Tree>
    <p:extLst>
      <p:ext uri="{BB962C8B-B14F-4D97-AF65-F5344CB8AC3E}">
        <p14:creationId xmlns:p14="http://schemas.microsoft.com/office/powerpoint/2010/main" val="194925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96508002"/>
              </p:ext>
            </p:extLst>
          </p:nvPr>
        </p:nvGraphicFramePr>
        <p:xfrm>
          <a:off x="0" y="839071"/>
          <a:ext cx="9144000" cy="5143500"/>
        </p:xfrm>
        <a:graphic>
          <a:graphicData uri="http://schemas.openxmlformats.org/presentationml/2006/ole">
            <mc:AlternateContent xmlns:mc="http://schemas.openxmlformats.org/markup-compatibility/2006">
              <mc:Choice xmlns:v="urn:schemas-microsoft-com:vml" Requires="v">
                <p:oleObj spid="_x0000_s5130" name="Acrobat Document" r:id="rId3" imgW="7315200" imgH="4114800" progId="Acrobat.Document.DC">
                  <p:embed/>
                </p:oleObj>
              </mc:Choice>
              <mc:Fallback>
                <p:oleObj name="Acrobat Document" r:id="rId3" imgW="7315200" imgH="4114800" progId="Acrobat.Document.DC">
                  <p:embed/>
                  <p:pic>
                    <p:nvPicPr>
                      <p:cNvPr id="0" name=""/>
                      <p:cNvPicPr/>
                      <p:nvPr/>
                    </p:nvPicPr>
                    <p:blipFill>
                      <a:blip r:embed="rId4"/>
                      <a:stretch>
                        <a:fillRect/>
                      </a:stretch>
                    </p:blipFill>
                    <p:spPr>
                      <a:xfrm>
                        <a:off x="0" y="839071"/>
                        <a:ext cx="9144000" cy="5143500"/>
                      </a:xfrm>
                      <a:prstGeom prst="rect">
                        <a:avLst/>
                      </a:prstGeom>
                    </p:spPr>
                  </p:pic>
                </p:oleObj>
              </mc:Fallback>
            </mc:AlternateContent>
          </a:graphicData>
        </a:graphic>
      </p:graphicFrame>
    </p:spTree>
    <p:extLst>
      <p:ext uri="{BB962C8B-B14F-4D97-AF65-F5344CB8AC3E}">
        <p14:creationId xmlns:p14="http://schemas.microsoft.com/office/powerpoint/2010/main" val="386705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87892214"/>
              </p:ext>
            </p:extLst>
          </p:nvPr>
        </p:nvGraphicFramePr>
        <p:xfrm>
          <a:off x="14672" y="471950"/>
          <a:ext cx="9129328" cy="6086218"/>
        </p:xfrm>
        <a:graphic>
          <a:graphicData uri="http://schemas.openxmlformats.org/presentationml/2006/ole">
            <mc:AlternateContent xmlns:mc="http://schemas.openxmlformats.org/markup-compatibility/2006">
              <mc:Choice xmlns:v="urn:schemas-microsoft-com:vml" Requires="v">
                <p:oleObj spid="_x0000_s6154" name="Acrobat Document" r:id="rId3" imgW="29626560" imgH="19751040" progId="Acrobat.Document.DC">
                  <p:embed/>
                </p:oleObj>
              </mc:Choice>
              <mc:Fallback>
                <p:oleObj name="Acrobat Document" r:id="rId3" imgW="29626560" imgH="19751040" progId="Acrobat.Document.DC">
                  <p:embed/>
                  <p:pic>
                    <p:nvPicPr>
                      <p:cNvPr id="0" name=""/>
                      <p:cNvPicPr/>
                      <p:nvPr/>
                    </p:nvPicPr>
                    <p:blipFill>
                      <a:blip r:embed="rId4"/>
                      <a:stretch>
                        <a:fillRect/>
                      </a:stretch>
                    </p:blipFill>
                    <p:spPr>
                      <a:xfrm>
                        <a:off x="14672" y="471950"/>
                        <a:ext cx="9129328" cy="6086218"/>
                      </a:xfrm>
                      <a:prstGeom prst="rect">
                        <a:avLst/>
                      </a:prstGeom>
                    </p:spPr>
                  </p:pic>
                </p:oleObj>
              </mc:Fallback>
            </mc:AlternateContent>
          </a:graphicData>
        </a:graphic>
      </p:graphicFrame>
    </p:spTree>
    <p:extLst>
      <p:ext uri="{BB962C8B-B14F-4D97-AF65-F5344CB8AC3E}">
        <p14:creationId xmlns:p14="http://schemas.microsoft.com/office/powerpoint/2010/main" val="435055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7379734" y="512246"/>
            <a:ext cx="1862667" cy="5944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lnSpc>
                <a:spcPct val="120000"/>
              </a:lnSpc>
            </a:pPr>
            <a:endParaRPr lang="en-US" sz="333" dirty="0">
              <a:solidFill>
                <a:prstClr val="white"/>
              </a:solidFill>
              <a:latin typeface="Lato" panose="020F0502020204030203" pitchFamily="34" charset="0"/>
              <a:cs typeface="Arial" panose="020B0604020202020204" pitchFamily="34" charset="0"/>
            </a:endParaRPr>
          </a:p>
          <a:p>
            <a:pPr defTabSz="84673">
              <a:lnSpc>
                <a:spcPct val="120000"/>
              </a:lnSpc>
            </a:pPr>
            <a:r>
              <a:rPr lang="en-US" sz="444" b="1" dirty="0">
                <a:solidFill>
                  <a:prstClr val="white"/>
                </a:solidFill>
                <a:latin typeface="Lato Black" panose="020B0604020202020204" charset="0"/>
                <a:cs typeface="Arial" panose="020B0604020202020204" pitchFamily="34" charset="0"/>
              </a:rPr>
              <a:t>ACKNOWLEDGEMENTS</a:t>
            </a:r>
          </a:p>
          <a:p>
            <a:pPr defTabSz="84673">
              <a:lnSpc>
                <a:spcPct val="120000"/>
              </a:lnSpc>
            </a:pPr>
            <a:r>
              <a:rPr lang="en-US" sz="333" dirty="0">
                <a:solidFill>
                  <a:prstClr val="white"/>
                </a:solidFill>
                <a:latin typeface="Lato" panose="020B0604020202020204" charset="0"/>
                <a:cs typeface="Arial" panose="020B0604020202020204" pitchFamily="34" charset="0"/>
              </a:rPr>
              <a:t>Thanks to the MLA Research Training Institute for its training, support and encouragement to carry out this research. Thank you to Sweta Chalise for providing advice regarding statistics. This project was made possible in part by the Institute of Museum and Library Services (RE-95-17-0025-17).</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2174387" y="1172463"/>
            <a:ext cx="4810488" cy="2312029"/>
          </a:xfrm>
        </p:spPr>
        <p:txBody>
          <a:bodyPr anchor="t">
            <a:noAutofit/>
          </a:bodyPr>
          <a:lstStyle/>
          <a:p>
            <a:pPr algn="l">
              <a:lnSpc>
                <a:spcPct val="100000"/>
              </a:lnSpc>
            </a:pPr>
            <a:r>
              <a:rPr lang="en-US" sz="2315" b="1" dirty="0">
                <a:solidFill>
                  <a:schemeClr val="bg1"/>
                </a:solidFill>
                <a:latin typeface="Lato Black" panose="020F0A02020204030203" pitchFamily="34" charset="0"/>
                <a:ea typeface="Roboto" panose="02000000000000000000" pitchFamily="2" charset="0"/>
                <a:cs typeface="Arial" panose="020B0604020202020204" pitchFamily="34" charset="0"/>
              </a:rPr>
              <a:t>Similarities </a:t>
            </a:r>
            <a:r>
              <a:rPr lang="en-US" sz="2315" b="1" dirty="0">
                <a:solidFill>
                  <a:schemeClr val="bg1"/>
                </a:solidFill>
                <a:latin typeface="Lato" panose="020B0604020202020204" charset="0"/>
                <a:ea typeface="Roboto" panose="02000000000000000000" pitchFamily="2" charset="0"/>
                <a:cs typeface="Arial" panose="020B0604020202020204" pitchFamily="34" charset="0"/>
              </a:rPr>
              <a:t>in personal librarian program implementation </a:t>
            </a:r>
            <a:r>
              <a:rPr lang="en-US" sz="2315" b="1" dirty="0">
                <a:solidFill>
                  <a:schemeClr val="bg1"/>
                </a:solidFill>
                <a:latin typeface="Lato Black" panose="020B0604020202020204" charset="0"/>
                <a:ea typeface="Roboto" panose="02000000000000000000" pitchFamily="2" charset="0"/>
                <a:cs typeface="Arial" panose="020B0604020202020204" pitchFamily="34" charset="0"/>
              </a:rPr>
              <a:t>are present across all participating libraries</a:t>
            </a:r>
            <a:r>
              <a:rPr lang="en-US" sz="2315" b="1" dirty="0">
                <a:solidFill>
                  <a:schemeClr val="bg1"/>
                </a:solidFill>
                <a:latin typeface="Lato" panose="020B0604020202020204" charset="0"/>
                <a:ea typeface="Roboto" panose="02000000000000000000" pitchFamily="2" charset="0"/>
                <a:cs typeface="Arial" panose="020B0604020202020204" pitchFamily="34" charset="0"/>
              </a:rPr>
              <a:t>.</a:t>
            </a:r>
            <a:br>
              <a:rPr lang="en-US" sz="2574" b="1" dirty="0">
                <a:solidFill>
                  <a:schemeClr val="bg1"/>
                </a:solidFill>
                <a:latin typeface="Lato" panose="020B0604020202020204" charset="0"/>
                <a:ea typeface="Roboto" panose="02000000000000000000" pitchFamily="2" charset="0"/>
                <a:cs typeface="Arial" panose="020B0604020202020204" pitchFamily="34" charset="0"/>
              </a:rPr>
            </a:br>
            <a:br>
              <a:rPr lang="en-US" sz="2315" b="1" dirty="0">
                <a:solidFill>
                  <a:schemeClr val="bg1"/>
                </a:solidFill>
                <a:latin typeface="Lato" panose="020B0604020202020204" charset="0"/>
                <a:ea typeface="Roboto" panose="02000000000000000000" pitchFamily="2" charset="0"/>
                <a:cs typeface="Arial" panose="020B0604020202020204" pitchFamily="34" charset="0"/>
              </a:rPr>
            </a:br>
            <a:r>
              <a:rPr lang="en-US" sz="2315" b="1" dirty="0">
                <a:solidFill>
                  <a:schemeClr val="bg1"/>
                </a:solidFill>
                <a:latin typeface="Lato" panose="020B0604020202020204" charset="0"/>
                <a:ea typeface="Roboto" panose="02000000000000000000" pitchFamily="2" charset="0"/>
                <a:cs typeface="Arial" panose="020B0604020202020204" pitchFamily="34" charset="0"/>
              </a:rPr>
              <a:t>Ultimately, </a:t>
            </a:r>
            <a:r>
              <a:rPr lang="en-US" sz="2315" b="1" dirty="0">
                <a:solidFill>
                  <a:schemeClr val="bg1"/>
                </a:solidFill>
                <a:latin typeface="Lato Black" panose="020B0604020202020204" charset="0"/>
                <a:ea typeface="Roboto" panose="02000000000000000000" pitchFamily="2" charset="0"/>
                <a:cs typeface="Arial" panose="020B0604020202020204" pitchFamily="34" charset="0"/>
              </a:rPr>
              <a:t>each program is uniquely structured</a:t>
            </a:r>
            <a:r>
              <a:rPr lang="en-US" sz="2315" b="1" dirty="0">
                <a:solidFill>
                  <a:schemeClr val="bg1"/>
                </a:solidFill>
                <a:latin typeface="Lato" panose="020B0604020202020204" charset="0"/>
                <a:ea typeface="Roboto" panose="02000000000000000000" pitchFamily="2" charset="0"/>
                <a:cs typeface="Arial" panose="020B0604020202020204" pitchFamily="34" charset="0"/>
              </a:rPr>
              <a:t> to best meet the needs of its users.</a:t>
            </a:r>
            <a:endParaRPr lang="en-US" sz="2315"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0" y="381000"/>
            <a:ext cx="1862667"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r>
              <a:rPr lang="en-US" sz="333" b="1" i="1" dirty="0">
                <a:solidFill>
                  <a:prstClr val="white"/>
                </a:solidFill>
                <a:latin typeface="Lato" panose="020F0502020204030203" pitchFamily="34" charset="0"/>
                <a:cs typeface="Lato" panose="020F0502020204030203" pitchFamily="34" charset="0"/>
              </a:rPr>
              <a:t>Non-Cognitive Predictors of Student Success:</a:t>
            </a:r>
            <a:br>
              <a:rPr lang="en-US" sz="333" i="1" dirty="0">
                <a:solidFill>
                  <a:prstClr val="white"/>
                </a:solidFill>
                <a:latin typeface="Lato" panose="020F0502020204030203" pitchFamily="34" charset="0"/>
                <a:cs typeface="Lato" panose="020F0502020204030203" pitchFamily="34" charset="0"/>
              </a:rPr>
            </a:br>
            <a:r>
              <a:rPr lang="en-US" sz="333" i="1" dirty="0">
                <a:solidFill>
                  <a:prstClr val="white"/>
                </a:solidFill>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id="{8E35B311-3C19-412C-ADE6-EB2E4158F366}"/>
              </a:ext>
            </a:extLst>
          </p:cNvPr>
          <p:cNvSpPr txBox="1"/>
          <p:nvPr/>
        </p:nvSpPr>
        <p:spPr>
          <a:xfrm>
            <a:off x="72381" y="1393010"/>
            <a:ext cx="1694229" cy="5321585"/>
          </a:xfrm>
          <a:prstGeom prst="rect">
            <a:avLst/>
          </a:prstGeom>
          <a:noFill/>
        </p:spPr>
        <p:txBody>
          <a:bodyPr wrap="square" rtlCol="0">
            <a:spAutoFit/>
          </a:bodyPr>
          <a:lstStyle/>
          <a:p>
            <a:pPr defTabSz="84673">
              <a:lnSpc>
                <a:spcPct val="120000"/>
              </a:lnSpc>
            </a:pPr>
            <a:r>
              <a:rPr lang="en-US" sz="667" b="1" dirty="0">
                <a:solidFill>
                  <a:prstClr val="black"/>
                </a:solidFill>
                <a:latin typeface="Lato Black" panose="020F0A02020204030203" pitchFamily="34" charset="0"/>
                <a:cs typeface="Arial" panose="020B0604020202020204" pitchFamily="34" charset="0"/>
              </a:rPr>
              <a:t>BACKGROUND</a:t>
            </a:r>
          </a:p>
          <a:p>
            <a:pPr defTabSz="84673">
              <a:lnSpc>
                <a:spcPct val="120000"/>
              </a:lnSpc>
            </a:pPr>
            <a:r>
              <a:rPr lang="en-US" sz="593" dirty="0">
                <a:solidFill>
                  <a:prstClr val="black"/>
                </a:solidFill>
                <a:latin typeface="Lato" panose="020F0502020204030203" pitchFamily="34" charset="0"/>
                <a:cs typeface="Arial" panose="020B0604020202020204" pitchFamily="34" charset="0"/>
              </a:rPr>
              <a:t>Personal librarian programs (PLPs) are an outreach model for delivering library information and instruction that assigns one librarian to a group of students as their “personal librarian”, with the aim of enhancing and personalizing students’ individual library experience. Much of the literature on this topic pertains to applications in undergraduate libraries within academic institutions. This study examines how PLPs are implemented within medical and academic health sciences libraries.</a:t>
            </a:r>
          </a:p>
          <a:p>
            <a:pPr marL="105842" indent="-105842" defTabSz="84673">
              <a:lnSpc>
                <a:spcPct val="120000"/>
              </a:lnSpc>
              <a:buFont typeface="Arial" panose="020B0604020202020204" pitchFamily="34" charset="0"/>
              <a:buChar char="•"/>
            </a:pPr>
            <a:endParaRPr lang="en-US" sz="667" b="1" dirty="0">
              <a:solidFill>
                <a:prstClr val="black"/>
              </a:solidFill>
              <a:latin typeface="Lato" panose="020F0502020204030203" pitchFamily="34" charset="0"/>
              <a:cs typeface="Arial" panose="020B0604020202020204" pitchFamily="34" charset="0"/>
            </a:endParaRPr>
          </a:p>
          <a:p>
            <a:pPr defTabSz="84673">
              <a:lnSpc>
                <a:spcPct val="120000"/>
              </a:lnSpc>
            </a:pPr>
            <a:r>
              <a:rPr lang="en-US" sz="667" b="1" dirty="0">
                <a:solidFill>
                  <a:srgbClr val="8C1616"/>
                </a:solidFill>
                <a:latin typeface="Lato Black" panose="020F0A02020204030203" pitchFamily="34" charset="0"/>
                <a:cs typeface="Arial" panose="020B0604020202020204" pitchFamily="34" charset="0"/>
              </a:rPr>
              <a:t>METHODS</a:t>
            </a:r>
          </a:p>
          <a:p>
            <a:pPr defTabSz="84673">
              <a:lnSpc>
                <a:spcPct val="120000"/>
              </a:lnSpc>
            </a:pPr>
            <a:r>
              <a:rPr lang="en-US" sz="593" dirty="0">
                <a:solidFill>
                  <a:prstClr val="black"/>
                </a:solidFill>
                <a:latin typeface="Lato" panose="020F0502020204030203" pitchFamily="34" charset="0"/>
                <a:cs typeface="Arial" panose="020B0604020202020204" pitchFamily="34" charset="0"/>
              </a:rPr>
              <a:t>A 26-item survey was developed in </a:t>
            </a:r>
            <a:r>
              <a:rPr lang="en-US" sz="593" dirty="0" err="1">
                <a:solidFill>
                  <a:prstClr val="black"/>
                </a:solidFill>
                <a:latin typeface="Lato" panose="020F0502020204030203" pitchFamily="34" charset="0"/>
                <a:cs typeface="Arial" panose="020B0604020202020204" pitchFamily="34" charset="0"/>
              </a:rPr>
              <a:t>Qualtrics</a:t>
            </a:r>
            <a:r>
              <a:rPr lang="en-US" sz="593" dirty="0">
                <a:solidFill>
                  <a:prstClr val="black"/>
                </a:solidFill>
                <a:latin typeface="Lato" panose="020F0502020204030203" pitchFamily="34" charset="0"/>
                <a:cs typeface="Arial" panose="020B0604020202020204" pitchFamily="34" charset="0"/>
              </a:rPr>
              <a:t> and sent to the following library email </a:t>
            </a:r>
            <a:r>
              <a:rPr lang="en-US" sz="593" dirty="0" err="1">
                <a:solidFill>
                  <a:prstClr val="black"/>
                </a:solidFill>
                <a:latin typeface="Lato" panose="020F0502020204030203" pitchFamily="34" charset="0"/>
                <a:cs typeface="Arial" panose="020B0604020202020204" pitchFamily="34" charset="0"/>
              </a:rPr>
              <a:t>listservs</a:t>
            </a:r>
            <a:r>
              <a:rPr lang="en-US" sz="593" dirty="0">
                <a:solidFill>
                  <a:prstClr val="black"/>
                </a:solidFill>
                <a:latin typeface="Lato" panose="020F0502020204030203" pitchFamily="34" charset="0"/>
                <a:cs typeface="Arial" panose="020B0604020202020204" pitchFamily="34" charset="0"/>
              </a:rPr>
              <a:t>: MEDLIB-L (1734 subscribers), AAHSL-ALL (350 subscribers), AACRL-HSIG (696 subscribers), and PSS-Lists (102 subscribers).  Participants were also invited to contact the researcher if they were interested in participating in a follow-up interview. Survey responses were analyzed in Excel; incomplete survey sessions were excluded from analysis. </a:t>
            </a:r>
          </a:p>
          <a:p>
            <a:pPr defTabSz="84673">
              <a:lnSpc>
                <a:spcPct val="120000"/>
              </a:lnSpc>
            </a:pPr>
            <a:endParaRPr lang="en-US" sz="667" b="1" dirty="0">
              <a:solidFill>
                <a:prstClr val="black"/>
              </a:solidFill>
              <a:latin typeface="Lato" panose="020F0502020204030203" pitchFamily="34" charset="0"/>
              <a:cs typeface="Arial" panose="020B0604020202020204" pitchFamily="34" charset="0"/>
            </a:endParaRPr>
          </a:p>
          <a:p>
            <a:pPr defTabSz="84673">
              <a:lnSpc>
                <a:spcPct val="120000"/>
              </a:lnSpc>
            </a:pPr>
            <a:r>
              <a:rPr lang="en-US" sz="667" b="1" dirty="0">
                <a:solidFill>
                  <a:prstClr val="black"/>
                </a:solidFill>
                <a:latin typeface="Lato Black" panose="020F0A02020204030203" pitchFamily="34" charset="0"/>
                <a:cs typeface="Arial" panose="020B0604020202020204" pitchFamily="34" charset="0"/>
              </a:rPr>
              <a:t>RESULTS</a:t>
            </a:r>
          </a:p>
          <a:p>
            <a:pPr defTabSz="84673">
              <a:lnSpc>
                <a:spcPct val="120000"/>
              </a:lnSpc>
            </a:pPr>
            <a:r>
              <a:rPr lang="en-US" sz="593" dirty="0">
                <a:solidFill>
                  <a:prstClr val="black"/>
                </a:solidFill>
                <a:latin typeface="Lato" panose="020F0502020204030203" pitchFamily="34" charset="0"/>
                <a:cs typeface="Arial" panose="020B0604020202020204" pitchFamily="34" charset="0"/>
              </a:rPr>
              <a:t>Of the 2,882 emails sent, 49 survey sessions were recorded, and a total of 38 survey sessions were completed (1.3% response rate). Of the 38 completed responses, 12 libraries reported that a PLP had been implemented at their institution (31.5%). Four questions provided operational information the researcher felt to be most useful to libraries exploring creating their own PLPs: “How many librarians participate in your personal librarian program”; “Approximately how many students are assigned to each of the library participants in your program”; “What types of students does your program serve”; “Please describe the services your personal librarian program offers to students”. Follow up interviews were not conducted due to lack of interest.</a:t>
            </a:r>
          </a:p>
          <a:p>
            <a:pPr defTabSz="84673">
              <a:lnSpc>
                <a:spcPct val="120000"/>
              </a:lnSpc>
            </a:pPr>
            <a:endParaRPr lang="en-US" sz="667" dirty="0">
              <a:solidFill>
                <a:prstClr val="black"/>
              </a:solidFill>
              <a:latin typeface="Lato" panose="020F0502020204030203" pitchFamily="34" charset="0"/>
              <a:cs typeface="Arial" panose="020B0604020202020204" pitchFamily="34" charset="0"/>
            </a:endParaRPr>
          </a:p>
        </p:txBody>
      </p:sp>
      <p:sp>
        <p:nvSpPr>
          <p:cNvPr id="9" name="Graphic 7">
            <a:extLst>
              <a:ext uri="{FF2B5EF4-FFF2-40B4-BE49-F238E27FC236}">
                <a16:creationId xmlns:a16="http://schemas.microsoft.com/office/drawing/2014/main" id="{9914F9AF-0FB9-4924-8DCA-B46EEB713FE9}"/>
              </a:ext>
            </a:extLst>
          </p:cNvPr>
          <p:cNvSpPr/>
          <p:nvPr/>
        </p:nvSpPr>
        <p:spPr>
          <a:xfrm>
            <a:off x="8107415" y="2287035"/>
            <a:ext cx="241102" cy="417042"/>
          </a:xfrm>
          <a:custGeom>
            <a:avLst/>
            <a:gdLst>
              <a:gd name="connsiteX0" fmla="*/ 321256 w 2089376"/>
              <a:gd name="connsiteY0" fmla="*/ 0 h 3614056"/>
              <a:gd name="connsiteX1" fmla="*/ 0 w 2089376"/>
              <a:gd name="connsiteY1" fmla="*/ 321256 h 3614056"/>
              <a:gd name="connsiteX2" fmla="*/ 0 w 2089376"/>
              <a:gd name="connsiteY2" fmla="*/ 3292801 h 3614056"/>
              <a:gd name="connsiteX3" fmla="*/ 321256 w 2089376"/>
              <a:gd name="connsiteY3" fmla="*/ 3614057 h 3614056"/>
              <a:gd name="connsiteX4" fmla="*/ 1815047 w 2089376"/>
              <a:gd name="connsiteY4" fmla="*/ 3614057 h 3614056"/>
              <a:gd name="connsiteX5" fmla="*/ 2136303 w 2089376"/>
              <a:gd name="connsiteY5" fmla="*/ 3292801 h 3614056"/>
              <a:gd name="connsiteX6" fmla="*/ 2136303 w 2089376"/>
              <a:gd name="connsiteY6" fmla="*/ 321256 h 3614056"/>
              <a:gd name="connsiteX7" fmla="*/ 1815047 w 2089376"/>
              <a:gd name="connsiteY7" fmla="*/ 0 h 3614056"/>
              <a:gd name="connsiteX8" fmla="*/ 321256 w 2089376"/>
              <a:gd name="connsiteY8" fmla="*/ 0 h 3614056"/>
              <a:gd name="connsiteX9" fmla="*/ 889115 w 2089376"/>
              <a:gd name="connsiteY9" fmla="*/ 309397 h 3614056"/>
              <a:gd name="connsiteX10" fmla="*/ 1247302 w 2089376"/>
              <a:gd name="connsiteY10" fmla="*/ 309397 h 3614056"/>
              <a:gd name="connsiteX11" fmla="*/ 1289936 w 2089376"/>
              <a:gd name="connsiteY11" fmla="*/ 369650 h 3614056"/>
              <a:gd name="connsiteX12" fmla="*/ 1247302 w 2089376"/>
              <a:gd name="connsiteY12" fmla="*/ 429903 h 3614056"/>
              <a:gd name="connsiteX13" fmla="*/ 889115 w 2089376"/>
              <a:gd name="connsiteY13" fmla="*/ 429903 h 3614056"/>
              <a:gd name="connsiteX14" fmla="*/ 846480 w 2089376"/>
              <a:gd name="connsiteY14" fmla="*/ 369650 h 3614056"/>
              <a:gd name="connsiteX15" fmla="*/ 889115 w 2089376"/>
              <a:gd name="connsiteY15" fmla="*/ 309397 h 3614056"/>
              <a:gd name="connsiteX16" fmla="*/ 176468 w 2089376"/>
              <a:gd name="connsiteY16" fmla="*/ 738905 h 3614056"/>
              <a:gd name="connsiteX17" fmla="*/ 1959892 w 2089376"/>
              <a:gd name="connsiteY17" fmla="*/ 738905 h 3614056"/>
              <a:gd name="connsiteX18" fmla="*/ 1959892 w 2089376"/>
              <a:gd name="connsiteY18" fmla="*/ 2875208 h 3614056"/>
              <a:gd name="connsiteX19" fmla="*/ 176468 w 2089376"/>
              <a:gd name="connsiteY19" fmla="*/ 2875208 h 3614056"/>
              <a:gd name="connsiteX20" fmla="*/ 176468 w 2089376"/>
              <a:gd name="connsiteY20" fmla="*/ 738905 h 3614056"/>
              <a:gd name="connsiteX21" fmla="*/ 1068180 w 2089376"/>
              <a:gd name="connsiteY21" fmla="*/ 3045747 h 3614056"/>
              <a:gd name="connsiteX22" fmla="*/ 1068180 w 2089376"/>
              <a:gd name="connsiteY22" fmla="*/ 3045747 h 3614056"/>
              <a:gd name="connsiteX23" fmla="*/ 1267066 w 2089376"/>
              <a:gd name="connsiteY23" fmla="*/ 3244633 h 3614056"/>
              <a:gd name="connsiteX24" fmla="*/ 1267066 w 2089376"/>
              <a:gd name="connsiteY24" fmla="*/ 3244633 h 3614056"/>
              <a:gd name="connsiteX25" fmla="*/ 1267066 w 2089376"/>
              <a:gd name="connsiteY25" fmla="*/ 3244633 h 3614056"/>
              <a:gd name="connsiteX26" fmla="*/ 1267066 w 2089376"/>
              <a:gd name="connsiteY26" fmla="*/ 3244633 h 3614056"/>
              <a:gd name="connsiteX27" fmla="*/ 1068180 w 2089376"/>
              <a:gd name="connsiteY27" fmla="*/ 3443519 h 3614056"/>
              <a:gd name="connsiteX28" fmla="*/ 1068180 w 2089376"/>
              <a:gd name="connsiteY28" fmla="*/ 3443519 h 3614056"/>
              <a:gd name="connsiteX29" fmla="*/ 1068180 w 2089376"/>
              <a:gd name="connsiteY29" fmla="*/ 3443519 h 3614056"/>
              <a:gd name="connsiteX30" fmla="*/ 1068180 w 2089376"/>
              <a:gd name="connsiteY30" fmla="*/ 3443519 h 3614056"/>
              <a:gd name="connsiteX31" fmla="*/ 869294 w 2089376"/>
              <a:gd name="connsiteY31" fmla="*/ 3244633 h 3614056"/>
              <a:gd name="connsiteX32" fmla="*/ 869294 w 2089376"/>
              <a:gd name="connsiteY32" fmla="*/ 3244633 h 3614056"/>
              <a:gd name="connsiteX33" fmla="*/ 869294 w 2089376"/>
              <a:gd name="connsiteY33" fmla="*/ 3244633 h 3614056"/>
              <a:gd name="connsiteX34" fmla="*/ 869294 w 2089376"/>
              <a:gd name="connsiteY34" fmla="*/ 3244633 h 3614056"/>
              <a:gd name="connsiteX35" fmla="*/ 1068180 w 2089376"/>
              <a:gd name="connsiteY35" fmla="*/ 3045747 h 3614056"/>
              <a:gd name="connsiteX36" fmla="*/ 1068180 w 2089376"/>
              <a:gd name="connsiteY36" fmla="*/ 3045747 h 3614056"/>
              <a:gd name="connsiteX37" fmla="*/ 1068180 w 2089376"/>
              <a:gd name="connsiteY37" fmla="*/ 3045747 h 361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89376" h="3614056">
                <a:moveTo>
                  <a:pt x="321256" y="0"/>
                </a:moveTo>
                <a:cubicBezTo>
                  <a:pt x="144562" y="0"/>
                  <a:pt x="0" y="144562"/>
                  <a:pt x="0" y="321256"/>
                </a:cubicBezTo>
                <a:lnTo>
                  <a:pt x="0" y="3292801"/>
                </a:lnTo>
                <a:cubicBezTo>
                  <a:pt x="0" y="3469495"/>
                  <a:pt x="144562" y="3614057"/>
                  <a:pt x="321256" y="3614057"/>
                </a:cubicBezTo>
                <a:lnTo>
                  <a:pt x="1815047" y="3614057"/>
                </a:lnTo>
                <a:cubicBezTo>
                  <a:pt x="1991741" y="3614057"/>
                  <a:pt x="2136303" y="3469495"/>
                  <a:pt x="2136303" y="3292801"/>
                </a:cubicBezTo>
                <a:lnTo>
                  <a:pt x="2136303" y="321256"/>
                </a:lnTo>
                <a:cubicBezTo>
                  <a:pt x="2136303" y="144562"/>
                  <a:pt x="1991741" y="0"/>
                  <a:pt x="1815047" y="0"/>
                </a:cubicBezTo>
                <a:lnTo>
                  <a:pt x="321256" y="0"/>
                </a:lnTo>
                <a:close/>
                <a:moveTo>
                  <a:pt x="889115" y="309397"/>
                </a:moveTo>
                <a:lnTo>
                  <a:pt x="1247302" y="309397"/>
                </a:lnTo>
                <a:cubicBezTo>
                  <a:pt x="1270849" y="309397"/>
                  <a:pt x="1289936" y="336390"/>
                  <a:pt x="1289936" y="369650"/>
                </a:cubicBezTo>
                <a:cubicBezTo>
                  <a:pt x="1289936" y="402911"/>
                  <a:pt x="1270849" y="429903"/>
                  <a:pt x="1247302" y="429903"/>
                </a:cubicBezTo>
                <a:lnTo>
                  <a:pt x="889115" y="429903"/>
                </a:lnTo>
                <a:cubicBezTo>
                  <a:pt x="865567" y="429903"/>
                  <a:pt x="846480" y="402911"/>
                  <a:pt x="846480" y="369650"/>
                </a:cubicBezTo>
                <a:cubicBezTo>
                  <a:pt x="846480" y="336390"/>
                  <a:pt x="865567" y="309397"/>
                  <a:pt x="889115" y="309397"/>
                </a:cubicBezTo>
                <a:close/>
                <a:moveTo>
                  <a:pt x="176468" y="738905"/>
                </a:moveTo>
                <a:lnTo>
                  <a:pt x="1959892" y="738905"/>
                </a:lnTo>
                <a:lnTo>
                  <a:pt x="1959892" y="2875208"/>
                </a:lnTo>
                <a:lnTo>
                  <a:pt x="176468" y="2875208"/>
                </a:lnTo>
                <a:lnTo>
                  <a:pt x="176468" y="738905"/>
                </a:lnTo>
                <a:close/>
                <a:moveTo>
                  <a:pt x="1068180" y="3045747"/>
                </a:moveTo>
                <a:cubicBezTo>
                  <a:pt x="1068180" y="3045747"/>
                  <a:pt x="1068180" y="3045747"/>
                  <a:pt x="1068180" y="3045747"/>
                </a:cubicBezTo>
                <a:cubicBezTo>
                  <a:pt x="1178013" y="3045747"/>
                  <a:pt x="1267066" y="3134799"/>
                  <a:pt x="1267066" y="3244633"/>
                </a:cubicBezTo>
                <a:cubicBezTo>
                  <a:pt x="1267066" y="3244633"/>
                  <a:pt x="1267066" y="3244633"/>
                  <a:pt x="1267066" y="3244633"/>
                </a:cubicBezTo>
                <a:lnTo>
                  <a:pt x="1267066" y="3244633"/>
                </a:lnTo>
                <a:cubicBezTo>
                  <a:pt x="1267066" y="3244633"/>
                  <a:pt x="1267066" y="3244633"/>
                  <a:pt x="1267066" y="3244633"/>
                </a:cubicBezTo>
                <a:cubicBezTo>
                  <a:pt x="1267066" y="3354466"/>
                  <a:pt x="1178013" y="3443519"/>
                  <a:pt x="1068180" y="3443519"/>
                </a:cubicBezTo>
                <a:cubicBezTo>
                  <a:pt x="1068180" y="3443519"/>
                  <a:pt x="1068180" y="3443519"/>
                  <a:pt x="1068180" y="3443519"/>
                </a:cubicBezTo>
                <a:lnTo>
                  <a:pt x="1068180" y="3443519"/>
                </a:lnTo>
                <a:cubicBezTo>
                  <a:pt x="1068180" y="3443519"/>
                  <a:pt x="1068180" y="3443519"/>
                  <a:pt x="1068180" y="3443519"/>
                </a:cubicBezTo>
                <a:cubicBezTo>
                  <a:pt x="958346" y="3443519"/>
                  <a:pt x="869294" y="3354466"/>
                  <a:pt x="869294" y="3244633"/>
                </a:cubicBezTo>
                <a:cubicBezTo>
                  <a:pt x="869294" y="3244633"/>
                  <a:pt x="869294" y="3244633"/>
                  <a:pt x="869294" y="3244633"/>
                </a:cubicBezTo>
                <a:lnTo>
                  <a:pt x="869294" y="3244633"/>
                </a:lnTo>
                <a:cubicBezTo>
                  <a:pt x="869294" y="3244633"/>
                  <a:pt x="869294" y="3244633"/>
                  <a:pt x="869294" y="3244633"/>
                </a:cubicBezTo>
                <a:cubicBezTo>
                  <a:pt x="869294" y="3134799"/>
                  <a:pt x="958346" y="3045747"/>
                  <a:pt x="1068180" y="3045747"/>
                </a:cubicBezTo>
                <a:cubicBezTo>
                  <a:pt x="1068180" y="3045747"/>
                  <a:pt x="1068180" y="3045747"/>
                  <a:pt x="1068180" y="3045747"/>
                </a:cubicBezTo>
                <a:lnTo>
                  <a:pt x="1068180" y="3045747"/>
                </a:lnTo>
                <a:close/>
              </a:path>
            </a:pathLst>
          </a:custGeom>
          <a:solidFill>
            <a:schemeClr val="bg2">
              <a:lumMod val="50000"/>
            </a:schemeClr>
          </a:solidFill>
          <a:ln w="56406" cap="flat">
            <a:noFill/>
            <a:prstDash val="solid"/>
            <a:miter/>
          </a:ln>
        </p:spPr>
        <p:txBody>
          <a:bodyPr rtlCol="0" anchor="ctr"/>
          <a:lstStyle/>
          <a:p>
            <a:pPr defTabSz="84673"/>
            <a:endParaRPr lang="en-US" sz="333">
              <a:solidFill>
                <a:prstClr val="white">
                  <a:lumMod val="85000"/>
                </a:prstClr>
              </a:solidFill>
              <a:latin typeface="Calibri" panose="020F0502020204030204"/>
            </a:endParaRPr>
          </a:p>
        </p:txBody>
      </p:sp>
      <p:sp>
        <p:nvSpPr>
          <p:cNvPr id="19" name="TextBox 18">
            <a:extLst>
              <a:ext uri="{FF2B5EF4-FFF2-40B4-BE49-F238E27FC236}">
                <a16:creationId xmlns:a16="http://schemas.microsoft.com/office/drawing/2014/main" id="{315520EB-0F65-403D-A973-B17B2A4C2E9D}"/>
              </a:ext>
            </a:extLst>
          </p:cNvPr>
          <p:cNvSpPr txBox="1"/>
          <p:nvPr/>
        </p:nvSpPr>
        <p:spPr>
          <a:xfrm>
            <a:off x="7524096" y="2020726"/>
            <a:ext cx="1385965" cy="297646"/>
          </a:xfrm>
          <a:prstGeom prst="rect">
            <a:avLst/>
          </a:prstGeom>
          <a:noFill/>
        </p:spPr>
        <p:txBody>
          <a:bodyPr wrap="square" rtlCol="0">
            <a:spAutoFit/>
          </a:bodyPr>
          <a:lstStyle/>
          <a:p>
            <a:pPr algn="ctr" defTabSz="84673"/>
            <a:r>
              <a:rPr lang="en-US" sz="667" dirty="0">
                <a:solidFill>
                  <a:srgbClr val="E7E6E6">
                    <a:lumMod val="50000"/>
                  </a:srgbClr>
                </a:solidFill>
                <a:latin typeface="Lato Black" panose="020F0A02020204030203" pitchFamily="34" charset="0"/>
                <a:cs typeface="Arial" panose="020B0604020202020204" pitchFamily="34" charset="0"/>
              </a:rPr>
              <a:t>Take a picture</a:t>
            </a:r>
            <a:r>
              <a:rPr lang="en-US" sz="667" dirty="0">
                <a:solidFill>
                  <a:srgbClr val="E7E6E6">
                    <a:lumMod val="50000"/>
                  </a:srgbClr>
                </a:solidFill>
                <a:latin typeface="Lato" panose="020F0502020204030203" pitchFamily="34" charset="0"/>
                <a:cs typeface="Arial" panose="020B0604020202020204" pitchFamily="34" charset="0"/>
              </a:rPr>
              <a:t> to </a:t>
            </a:r>
            <a:r>
              <a:rPr lang="en-US" sz="667" dirty="0">
                <a:solidFill>
                  <a:srgbClr val="E7E6E6">
                    <a:lumMod val="50000"/>
                  </a:srgbClr>
                </a:solidFill>
                <a:latin typeface="Lato Black" panose="020F0A02020204030203" pitchFamily="34" charset="0"/>
                <a:cs typeface="Arial" panose="020B0604020202020204" pitchFamily="34" charset="0"/>
              </a:rPr>
              <a:t>view</a:t>
            </a:r>
            <a:r>
              <a:rPr lang="en-US" sz="667" dirty="0">
                <a:solidFill>
                  <a:srgbClr val="E7E6E6">
                    <a:lumMod val="50000"/>
                  </a:srgbClr>
                </a:solidFill>
                <a:latin typeface="Lato" panose="020F0502020204030203" pitchFamily="34" charset="0"/>
                <a:cs typeface="Arial" panose="020B0604020202020204" pitchFamily="34" charset="0"/>
              </a:rPr>
              <a:t> the</a:t>
            </a:r>
            <a:r>
              <a:rPr lang="en-US" sz="667" b="1" dirty="0">
                <a:solidFill>
                  <a:srgbClr val="E7E6E6">
                    <a:lumMod val="50000"/>
                  </a:srgbClr>
                </a:solidFill>
                <a:latin typeface="Lato" panose="020F0502020204030203" pitchFamily="34" charset="0"/>
                <a:cs typeface="Arial" panose="020B0604020202020204" pitchFamily="34" charset="0"/>
              </a:rPr>
              <a:t> </a:t>
            </a:r>
            <a:r>
              <a:rPr lang="en-US" sz="667" dirty="0">
                <a:solidFill>
                  <a:srgbClr val="E7E6E6">
                    <a:lumMod val="50000"/>
                  </a:srgbClr>
                </a:solidFill>
                <a:latin typeface="Lato Black" panose="020F0A02020204030203" pitchFamily="34" charset="0"/>
                <a:cs typeface="Arial" panose="020B0604020202020204" pitchFamily="34" charset="0"/>
              </a:rPr>
              <a:t>poster in the conference app!</a:t>
            </a:r>
          </a:p>
        </p:txBody>
      </p:sp>
      <p:sp>
        <p:nvSpPr>
          <p:cNvPr id="8" name="Rectangle 7"/>
          <p:cNvSpPr/>
          <p:nvPr/>
        </p:nvSpPr>
        <p:spPr>
          <a:xfrm>
            <a:off x="1862666" y="379271"/>
            <a:ext cx="7295993" cy="70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673"/>
            <a:endParaRPr lang="en-US" sz="333">
              <a:solidFill>
                <a:prstClr val="white"/>
              </a:solidFill>
              <a:latin typeface="Calibri" panose="020F0502020204030204"/>
            </a:endParaRPr>
          </a:p>
        </p:txBody>
      </p:sp>
      <p:sp>
        <p:nvSpPr>
          <p:cNvPr id="15" name="TextBox 14"/>
          <p:cNvSpPr txBox="1"/>
          <p:nvPr/>
        </p:nvSpPr>
        <p:spPr>
          <a:xfrm>
            <a:off x="3452103" y="858735"/>
            <a:ext cx="2479834" cy="217752"/>
          </a:xfrm>
          <a:prstGeom prst="rect">
            <a:avLst/>
          </a:prstGeom>
          <a:noFill/>
        </p:spPr>
        <p:txBody>
          <a:bodyPr wrap="square" rtlCol="0">
            <a:spAutoFit/>
          </a:bodyPr>
          <a:lstStyle/>
          <a:p>
            <a:pPr algn="ctr" defTabSz="84673"/>
            <a:r>
              <a:rPr lang="en-US" sz="815" dirty="0">
                <a:solidFill>
                  <a:prstClr val="black"/>
                </a:solidFill>
                <a:latin typeface="Gotham Medium" pitchFamily="50" charset="0"/>
              </a:rPr>
              <a:t>Natasha Williams, MLIS, AHIP</a:t>
            </a:r>
          </a:p>
        </p:txBody>
      </p:sp>
      <p:sp>
        <p:nvSpPr>
          <p:cNvPr id="14" name="TextBox 13"/>
          <p:cNvSpPr txBox="1"/>
          <p:nvPr/>
        </p:nvSpPr>
        <p:spPr>
          <a:xfrm>
            <a:off x="1852650" y="410990"/>
            <a:ext cx="5453360" cy="548483"/>
          </a:xfrm>
          <a:prstGeom prst="rect">
            <a:avLst/>
          </a:prstGeom>
          <a:noFill/>
        </p:spPr>
        <p:txBody>
          <a:bodyPr wrap="square" rtlCol="0">
            <a:spAutoFit/>
          </a:bodyPr>
          <a:lstStyle/>
          <a:p>
            <a:pPr algn="ctr" defTabSz="84673"/>
            <a:r>
              <a:rPr lang="en-US" sz="1482" b="1" dirty="0">
                <a:solidFill>
                  <a:prstClr val="black"/>
                </a:solidFill>
                <a:latin typeface="Gotham Medium" pitchFamily="50" charset="0"/>
              </a:rPr>
              <a:t>Trends Among Personal Librarian Programs in Medical and Academic Health Sciences Libraries</a:t>
            </a:r>
          </a:p>
        </p:txBody>
      </p:sp>
      <p:grpSp>
        <p:nvGrpSpPr>
          <p:cNvPr id="42" name="Group 41"/>
          <p:cNvGrpSpPr/>
          <p:nvPr/>
        </p:nvGrpSpPr>
        <p:grpSpPr>
          <a:xfrm>
            <a:off x="2183802" y="4307649"/>
            <a:ext cx="5218689" cy="1933959"/>
            <a:chOff x="11089744" y="19778402"/>
            <a:chExt cx="28180920" cy="10443379"/>
          </a:xfrm>
        </p:grpSpPr>
        <p:sp>
          <p:nvSpPr>
            <p:cNvPr id="31" name="Oval 30"/>
            <p:cNvSpPr/>
            <p:nvPr/>
          </p:nvSpPr>
          <p:spPr>
            <a:xfrm>
              <a:off x="20325321" y="20977908"/>
              <a:ext cx="6295068" cy="6295068"/>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3" name="Freeform 32"/>
            <p:cNvSpPr/>
            <p:nvPr/>
          </p:nvSpPr>
          <p:spPr>
            <a:xfrm>
              <a:off x="11682939" y="19778402"/>
              <a:ext cx="3917350" cy="3777040"/>
            </a:xfrm>
            <a:custGeom>
              <a:avLst/>
              <a:gdLst>
                <a:gd name="connsiteX0" fmla="*/ 0 w 5665561"/>
                <a:gd name="connsiteY0" fmla="*/ 0 h 3777040"/>
                <a:gd name="connsiteX1" fmla="*/ 5665561 w 5665561"/>
                <a:gd name="connsiteY1" fmla="*/ 0 h 3777040"/>
                <a:gd name="connsiteX2" fmla="*/ 5665561 w 5665561"/>
                <a:gd name="connsiteY2" fmla="*/ 3777040 h 3777040"/>
                <a:gd name="connsiteX3" fmla="*/ 0 w 5665561"/>
                <a:gd name="connsiteY3" fmla="*/ 3777040 h 3777040"/>
                <a:gd name="connsiteX4" fmla="*/ 0 w 5665561"/>
                <a:gd name="connsiteY4" fmla="*/ 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561" h="3777040">
                  <a:moveTo>
                    <a:pt x="0" y="0"/>
                  </a:moveTo>
                  <a:lnTo>
                    <a:pt x="5665561" y="0"/>
                  </a:lnTo>
                  <a:lnTo>
                    <a:pt x="5665561" y="3777040"/>
                  </a:lnTo>
                  <a:lnTo>
                    <a:pt x="0" y="3777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1-5 (n=8)</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6-10 (n=4)</a:t>
              </a:r>
            </a:p>
          </p:txBody>
        </p:sp>
        <p:sp>
          <p:nvSpPr>
            <p:cNvPr id="34" name="Freeform 33"/>
            <p:cNvSpPr/>
            <p:nvPr/>
          </p:nvSpPr>
          <p:spPr>
            <a:xfrm>
              <a:off x="27568381" y="19803970"/>
              <a:ext cx="3895791" cy="3777040"/>
            </a:xfrm>
            <a:custGeom>
              <a:avLst/>
              <a:gdLst>
                <a:gd name="connsiteX0" fmla="*/ 0 w 3895791"/>
                <a:gd name="connsiteY0" fmla="*/ 1888520 h 3777040"/>
                <a:gd name="connsiteX1" fmla="*/ 1947896 w 3895791"/>
                <a:gd name="connsiteY1" fmla="*/ 0 h 3777040"/>
                <a:gd name="connsiteX2" fmla="*/ 3895792 w 3895791"/>
                <a:gd name="connsiteY2" fmla="*/ 1888520 h 3777040"/>
                <a:gd name="connsiteX3" fmla="*/ 1947896 w 3895791"/>
                <a:gd name="connsiteY3" fmla="*/ 3777040 h 3777040"/>
                <a:gd name="connsiteX4" fmla="*/ 0 w 3895791"/>
                <a:gd name="connsiteY4" fmla="*/ 188852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791" h="3777040">
                  <a:moveTo>
                    <a:pt x="0" y="1888520"/>
                  </a:moveTo>
                  <a:cubicBezTo>
                    <a:pt x="0" y="845519"/>
                    <a:pt x="872103" y="0"/>
                    <a:pt x="1947896" y="0"/>
                  </a:cubicBezTo>
                  <a:cubicBezTo>
                    <a:pt x="3023689" y="0"/>
                    <a:pt x="3895792" y="845519"/>
                    <a:pt x="3895792" y="1888520"/>
                  </a:cubicBezTo>
                  <a:cubicBezTo>
                    <a:pt x="3895792" y="2931521"/>
                    <a:pt x="3023689" y="3777040"/>
                    <a:pt x="1947896" y="3777040"/>
                  </a:cubicBezTo>
                  <a:cubicBezTo>
                    <a:pt x="872103" y="3777040"/>
                    <a:pt x="0" y="2931521"/>
                    <a:pt x="0" y="1888520"/>
                  </a:cubicBez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10827" tIns="107606" rIns="110827" bIns="107606" numCol="1" spcCol="1270" anchor="ctr" anchorCtr="0">
              <a:noAutofit/>
            </a:bodyPr>
            <a:lstStyle/>
            <a:p>
              <a:pPr algn="ctr" defTabSz="362214">
                <a:lnSpc>
                  <a:spcPct val="90000"/>
                </a:lnSpc>
                <a:spcBef>
                  <a:spcPct val="0"/>
                </a:spcBef>
                <a:spcAft>
                  <a:spcPct val="35000"/>
                </a:spcAft>
              </a:pPr>
              <a:r>
                <a:rPr lang="en-US" sz="815" b="1" dirty="0">
                  <a:solidFill>
                    <a:prstClr val="white"/>
                  </a:solidFill>
                  <a:latin typeface="Lato" panose="020B0604020202020204" charset="0"/>
                </a:rPr>
                <a:t>Types of students served</a:t>
              </a:r>
            </a:p>
          </p:txBody>
        </p:sp>
        <p:sp>
          <p:nvSpPr>
            <p:cNvPr id="35" name="Freeform 34"/>
            <p:cNvSpPr/>
            <p:nvPr/>
          </p:nvSpPr>
          <p:spPr>
            <a:xfrm>
              <a:off x="11089744" y="25330798"/>
              <a:ext cx="4892532" cy="3777040"/>
            </a:xfrm>
            <a:custGeom>
              <a:avLst/>
              <a:gdLst>
                <a:gd name="connsiteX0" fmla="*/ 0 w 5843686"/>
                <a:gd name="connsiteY0" fmla="*/ 0 h 3777040"/>
                <a:gd name="connsiteX1" fmla="*/ 5843686 w 5843686"/>
                <a:gd name="connsiteY1" fmla="*/ 0 h 3777040"/>
                <a:gd name="connsiteX2" fmla="*/ 5843686 w 5843686"/>
                <a:gd name="connsiteY2" fmla="*/ 3777040 h 3777040"/>
                <a:gd name="connsiteX3" fmla="*/ 0 w 5843686"/>
                <a:gd name="connsiteY3" fmla="*/ 3777040 h 3777040"/>
                <a:gd name="connsiteX4" fmla="*/ 0 w 5843686"/>
                <a:gd name="connsiteY4" fmla="*/ 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3686" h="3777040">
                  <a:moveTo>
                    <a:pt x="0" y="0"/>
                  </a:moveTo>
                  <a:lnTo>
                    <a:pt x="5843686" y="0"/>
                  </a:lnTo>
                  <a:lnTo>
                    <a:pt x="5843686" y="3777040"/>
                  </a:lnTo>
                  <a:lnTo>
                    <a:pt x="0" y="3777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50-100 (n=6)</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101-150 (n=1)</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151 or more (n=1)</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No response (n=4)</a:t>
              </a:r>
            </a:p>
          </p:txBody>
        </p:sp>
        <p:sp>
          <p:nvSpPr>
            <p:cNvPr id="32" name="Freeform 31"/>
            <p:cNvSpPr/>
            <p:nvPr/>
          </p:nvSpPr>
          <p:spPr>
            <a:xfrm>
              <a:off x="15600288" y="19803971"/>
              <a:ext cx="4084819" cy="3777041"/>
            </a:xfrm>
            <a:custGeom>
              <a:avLst/>
              <a:gdLst>
                <a:gd name="connsiteX0" fmla="*/ 0 w 3777040"/>
                <a:gd name="connsiteY0" fmla="*/ 1888520 h 3777040"/>
                <a:gd name="connsiteX1" fmla="*/ 1888520 w 3777040"/>
                <a:gd name="connsiteY1" fmla="*/ 0 h 3777040"/>
                <a:gd name="connsiteX2" fmla="*/ 3777040 w 3777040"/>
                <a:gd name="connsiteY2" fmla="*/ 1888520 h 3777040"/>
                <a:gd name="connsiteX3" fmla="*/ 1888520 w 3777040"/>
                <a:gd name="connsiteY3" fmla="*/ 3777040 h 3777040"/>
                <a:gd name="connsiteX4" fmla="*/ 0 w 3777040"/>
                <a:gd name="connsiteY4" fmla="*/ 188852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040" h="3777040">
                  <a:moveTo>
                    <a:pt x="0" y="1888520"/>
                  </a:moveTo>
                  <a:cubicBezTo>
                    <a:pt x="0" y="845519"/>
                    <a:pt x="845519" y="0"/>
                    <a:pt x="1888520" y="0"/>
                  </a:cubicBezTo>
                  <a:cubicBezTo>
                    <a:pt x="2931521" y="0"/>
                    <a:pt x="3777040" y="845519"/>
                    <a:pt x="3777040" y="1888520"/>
                  </a:cubicBezTo>
                  <a:cubicBezTo>
                    <a:pt x="3777040" y="2931521"/>
                    <a:pt x="2931521" y="3777040"/>
                    <a:pt x="1888520" y="3777040"/>
                  </a:cubicBezTo>
                  <a:cubicBezTo>
                    <a:pt x="845519" y="3777040"/>
                    <a:pt x="0" y="2931521"/>
                    <a:pt x="0" y="1888520"/>
                  </a:cubicBezTo>
                  <a:close/>
                </a:path>
              </a:pathLst>
            </a:custGeom>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107606" tIns="107606" rIns="107606" bIns="107606" numCol="1" spcCol="1270" anchor="ctr" anchorCtr="0">
              <a:noAutofit/>
            </a:bodyPr>
            <a:lstStyle/>
            <a:p>
              <a:pPr algn="ctr" defTabSz="362214">
                <a:lnSpc>
                  <a:spcPct val="90000"/>
                </a:lnSpc>
                <a:spcBef>
                  <a:spcPct val="0"/>
                </a:spcBef>
                <a:spcAft>
                  <a:spcPct val="35000"/>
                </a:spcAft>
              </a:pPr>
              <a:r>
                <a:rPr lang="en-US" sz="815" b="1" dirty="0">
                  <a:solidFill>
                    <a:prstClr val="white"/>
                  </a:solidFill>
                  <a:latin typeface="Lato" panose="020B0604020202020204" charset="0"/>
                </a:rPr>
                <a:t># of Librarians involved</a:t>
              </a:r>
            </a:p>
          </p:txBody>
        </p:sp>
        <p:sp>
          <p:nvSpPr>
            <p:cNvPr id="36" name="Freeform 35"/>
            <p:cNvSpPr/>
            <p:nvPr/>
          </p:nvSpPr>
          <p:spPr>
            <a:xfrm>
              <a:off x="15616038" y="25356366"/>
              <a:ext cx="3777040" cy="3777040"/>
            </a:xfrm>
            <a:custGeom>
              <a:avLst/>
              <a:gdLst>
                <a:gd name="connsiteX0" fmla="*/ 0 w 3777040"/>
                <a:gd name="connsiteY0" fmla="*/ 1888520 h 3777040"/>
                <a:gd name="connsiteX1" fmla="*/ 1888520 w 3777040"/>
                <a:gd name="connsiteY1" fmla="*/ 0 h 3777040"/>
                <a:gd name="connsiteX2" fmla="*/ 3777040 w 3777040"/>
                <a:gd name="connsiteY2" fmla="*/ 1888520 h 3777040"/>
                <a:gd name="connsiteX3" fmla="*/ 1888520 w 3777040"/>
                <a:gd name="connsiteY3" fmla="*/ 3777040 h 3777040"/>
                <a:gd name="connsiteX4" fmla="*/ 0 w 3777040"/>
                <a:gd name="connsiteY4" fmla="*/ 188852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040" h="3777040">
                  <a:moveTo>
                    <a:pt x="0" y="1888520"/>
                  </a:moveTo>
                  <a:cubicBezTo>
                    <a:pt x="0" y="845519"/>
                    <a:pt x="845519" y="0"/>
                    <a:pt x="1888520" y="0"/>
                  </a:cubicBezTo>
                  <a:cubicBezTo>
                    <a:pt x="2931521" y="0"/>
                    <a:pt x="3777040" y="845519"/>
                    <a:pt x="3777040" y="1888520"/>
                  </a:cubicBezTo>
                  <a:cubicBezTo>
                    <a:pt x="3777040" y="2931521"/>
                    <a:pt x="2931521" y="3777040"/>
                    <a:pt x="1888520" y="3777040"/>
                  </a:cubicBezTo>
                  <a:cubicBezTo>
                    <a:pt x="845519" y="3777040"/>
                    <a:pt x="0" y="2931521"/>
                    <a:pt x="0" y="1888520"/>
                  </a:cubicBezTo>
                  <a:close/>
                </a:path>
              </a:pathLst>
            </a:custGeom>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107606" tIns="107606" rIns="107606" bIns="107606" numCol="1" spcCol="1270" anchor="ctr" anchorCtr="0">
              <a:noAutofit/>
            </a:bodyPr>
            <a:lstStyle/>
            <a:p>
              <a:pPr algn="ctr" defTabSz="362214">
                <a:lnSpc>
                  <a:spcPct val="90000"/>
                </a:lnSpc>
                <a:spcBef>
                  <a:spcPct val="0"/>
                </a:spcBef>
                <a:spcAft>
                  <a:spcPct val="35000"/>
                </a:spcAft>
              </a:pPr>
              <a:r>
                <a:rPr lang="en-US" sz="815" b="1" dirty="0">
                  <a:solidFill>
                    <a:prstClr val="white"/>
                  </a:solidFill>
                  <a:latin typeface="Lato" panose="020B0604020202020204" charset="0"/>
                </a:rPr>
                <a:t>Librarian/Student ratio</a:t>
              </a:r>
            </a:p>
          </p:txBody>
        </p:sp>
        <p:sp>
          <p:nvSpPr>
            <p:cNvPr id="37" name="Freeform 36"/>
            <p:cNvSpPr/>
            <p:nvPr/>
          </p:nvSpPr>
          <p:spPr>
            <a:xfrm>
              <a:off x="31715438" y="19803970"/>
              <a:ext cx="6543394" cy="3777040"/>
            </a:xfrm>
            <a:custGeom>
              <a:avLst/>
              <a:gdLst>
                <a:gd name="connsiteX0" fmla="*/ 0 w 5665561"/>
                <a:gd name="connsiteY0" fmla="*/ 0 h 3777040"/>
                <a:gd name="connsiteX1" fmla="*/ 5665561 w 5665561"/>
                <a:gd name="connsiteY1" fmla="*/ 0 h 3777040"/>
                <a:gd name="connsiteX2" fmla="*/ 5665561 w 5665561"/>
                <a:gd name="connsiteY2" fmla="*/ 3777040 h 3777040"/>
                <a:gd name="connsiteX3" fmla="*/ 0 w 5665561"/>
                <a:gd name="connsiteY3" fmla="*/ 3777040 h 3777040"/>
                <a:gd name="connsiteX4" fmla="*/ 0 w 5665561"/>
                <a:gd name="connsiteY4" fmla="*/ 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561" h="3777040">
                  <a:moveTo>
                    <a:pt x="0" y="0"/>
                  </a:moveTo>
                  <a:lnTo>
                    <a:pt x="5665561" y="0"/>
                  </a:lnTo>
                  <a:lnTo>
                    <a:pt x="5665561" y="3777040"/>
                  </a:lnTo>
                  <a:lnTo>
                    <a:pt x="0" y="3777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Medical* (n=11)</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Nursing* (n=7)</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Health Professions* (n=7)</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Dental* (n=2)</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Other (n=4)</a:t>
              </a:r>
            </a:p>
          </p:txBody>
        </p:sp>
        <p:sp>
          <p:nvSpPr>
            <p:cNvPr id="38" name="Freeform 37"/>
            <p:cNvSpPr/>
            <p:nvPr/>
          </p:nvSpPr>
          <p:spPr>
            <a:xfrm>
              <a:off x="27552632" y="25275141"/>
              <a:ext cx="3777040" cy="3777040"/>
            </a:xfrm>
            <a:custGeom>
              <a:avLst/>
              <a:gdLst>
                <a:gd name="connsiteX0" fmla="*/ 0 w 3777040"/>
                <a:gd name="connsiteY0" fmla="*/ 1888520 h 3777040"/>
                <a:gd name="connsiteX1" fmla="*/ 1888520 w 3777040"/>
                <a:gd name="connsiteY1" fmla="*/ 0 h 3777040"/>
                <a:gd name="connsiteX2" fmla="*/ 3777040 w 3777040"/>
                <a:gd name="connsiteY2" fmla="*/ 1888520 h 3777040"/>
                <a:gd name="connsiteX3" fmla="*/ 1888520 w 3777040"/>
                <a:gd name="connsiteY3" fmla="*/ 3777040 h 3777040"/>
                <a:gd name="connsiteX4" fmla="*/ 0 w 3777040"/>
                <a:gd name="connsiteY4" fmla="*/ 188852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040" h="3777040">
                  <a:moveTo>
                    <a:pt x="0" y="1888520"/>
                  </a:moveTo>
                  <a:cubicBezTo>
                    <a:pt x="0" y="845519"/>
                    <a:pt x="845519" y="0"/>
                    <a:pt x="1888520" y="0"/>
                  </a:cubicBezTo>
                  <a:cubicBezTo>
                    <a:pt x="2931521" y="0"/>
                    <a:pt x="3777040" y="845519"/>
                    <a:pt x="3777040" y="1888520"/>
                  </a:cubicBezTo>
                  <a:cubicBezTo>
                    <a:pt x="3777040" y="2931521"/>
                    <a:pt x="2931521" y="3777040"/>
                    <a:pt x="1888520" y="3777040"/>
                  </a:cubicBezTo>
                  <a:cubicBezTo>
                    <a:pt x="845519" y="3777040"/>
                    <a:pt x="0" y="2931521"/>
                    <a:pt x="0" y="1888520"/>
                  </a:cubicBez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07606" tIns="107606" rIns="107606" bIns="107606" numCol="1" spcCol="1270" anchor="ctr" anchorCtr="0">
              <a:noAutofit/>
            </a:bodyPr>
            <a:lstStyle/>
            <a:p>
              <a:pPr algn="ctr" defTabSz="362214">
                <a:lnSpc>
                  <a:spcPct val="90000"/>
                </a:lnSpc>
                <a:spcBef>
                  <a:spcPct val="0"/>
                </a:spcBef>
                <a:spcAft>
                  <a:spcPct val="35000"/>
                </a:spcAft>
              </a:pPr>
              <a:r>
                <a:rPr lang="en-US" sz="815" b="1" dirty="0">
                  <a:solidFill>
                    <a:prstClr val="white"/>
                  </a:solidFill>
                  <a:latin typeface="Lato" panose="020B0604020202020204" charset="0"/>
                </a:rPr>
                <a:t>Services Provided</a:t>
              </a:r>
            </a:p>
          </p:txBody>
        </p:sp>
        <p:sp>
          <p:nvSpPr>
            <p:cNvPr id="39" name="Freeform 38"/>
            <p:cNvSpPr/>
            <p:nvPr/>
          </p:nvSpPr>
          <p:spPr>
            <a:xfrm>
              <a:off x="31498290" y="26444741"/>
              <a:ext cx="7772374" cy="3777040"/>
            </a:xfrm>
            <a:custGeom>
              <a:avLst/>
              <a:gdLst>
                <a:gd name="connsiteX0" fmla="*/ 0 w 5665561"/>
                <a:gd name="connsiteY0" fmla="*/ 0 h 3777040"/>
                <a:gd name="connsiteX1" fmla="*/ 5665561 w 5665561"/>
                <a:gd name="connsiteY1" fmla="*/ 0 h 3777040"/>
                <a:gd name="connsiteX2" fmla="*/ 5665561 w 5665561"/>
                <a:gd name="connsiteY2" fmla="*/ 3777040 h 3777040"/>
                <a:gd name="connsiteX3" fmla="*/ 0 w 5665561"/>
                <a:gd name="connsiteY3" fmla="*/ 3777040 h 3777040"/>
                <a:gd name="connsiteX4" fmla="*/ 0 w 5665561"/>
                <a:gd name="connsiteY4" fmla="*/ 0 h 3777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5561" h="3777040">
                  <a:moveTo>
                    <a:pt x="0" y="0"/>
                  </a:moveTo>
                  <a:lnTo>
                    <a:pt x="5665561" y="0"/>
                  </a:lnTo>
                  <a:lnTo>
                    <a:pt x="5665561" y="3777040"/>
                  </a:lnTo>
                  <a:lnTo>
                    <a:pt x="0" y="3777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Research Assistance (n=12)</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Citation Assistance (n=8)</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General library services (n=4)</a:t>
              </a:r>
            </a:p>
            <a:p>
              <a:pPr marL="52921" lvl="1" indent="-52921" defTabSz="395143">
                <a:lnSpc>
                  <a:spcPct val="90000"/>
                </a:lnSpc>
                <a:spcBef>
                  <a:spcPct val="0"/>
                </a:spcBef>
                <a:spcAft>
                  <a:spcPct val="15000"/>
                </a:spcAft>
                <a:buFontTx/>
                <a:buChar char="••"/>
              </a:pPr>
              <a:r>
                <a:rPr lang="en-US" sz="741" dirty="0">
                  <a:solidFill>
                    <a:prstClr val="white"/>
                  </a:solidFill>
                  <a:latin typeface="Lato" panose="020B0604020202020204" charset="0"/>
                </a:rPr>
                <a:t>One-one-training/mentoring (n=3)</a:t>
              </a:r>
            </a:p>
            <a:p>
              <a:pPr marL="52921" lvl="1" indent="-52921" defTabSz="395143">
                <a:lnSpc>
                  <a:spcPct val="90000"/>
                </a:lnSpc>
                <a:spcBef>
                  <a:spcPct val="0"/>
                </a:spcBef>
                <a:spcAft>
                  <a:spcPct val="15000"/>
                </a:spcAft>
                <a:buFontTx/>
                <a:buChar char="••"/>
              </a:pPr>
              <a:endParaRPr lang="en-US" sz="889" dirty="0">
                <a:solidFill>
                  <a:prstClr val="white"/>
                </a:solidFill>
                <a:latin typeface="Lato" panose="020B0604020202020204" charset="0"/>
              </a:endParaRPr>
            </a:p>
            <a:p>
              <a:pPr marL="52921" lvl="1" indent="-52921" defTabSz="395143">
                <a:lnSpc>
                  <a:spcPct val="90000"/>
                </a:lnSpc>
                <a:spcBef>
                  <a:spcPct val="0"/>
                </a:spcBef>
                <a:spcAft>
                  <a:spcPct val="15000"/>
                </a:spcAft>
                <a:buFontTx/>
                <a:buChar char="••"/>
              </a:pPr>
              <a:endParaRPr lang="en-US" sz="889" dirty="0">
                <a:solidFill>
                  <a:prstClr val="black">
                    <a:hueOff val="0"/>
                    <a:satOff val="0"/>
                    <a:lumOff val="0"/>
                    <a:alphaOff val="0"/>
                  </a:prstClr>
                </a:solidFill>
                <a:latin typeface="Calibri" panose="020F0502020204030204"/>
              </a:endParaRPr>
            </a:p>
          </p:txBody>
        </p:sp>
        <p:sp>
          <p:nvSpPr>
            <p:cNvPr id="25" name="TextBox 24"/>
            <p:cNvSpPr txBox="1"/>
            <p:nvPr/>
          </p:nvSpPr>
          <p:spPr>
            <a:xfrm>
              <a:off x="20785541" y="22352820"/>
              <a:ext cx="5358614" cy="3545241"/>
            </a:xfrm>
            <a:prstGeom prst="rect">
              <a:avLst/>
            </a:prstGeom>
            <a:noFill/>
          </p:spPr>
          <p:txBody>
            <a:bodyPr wrap="square" rtlCol="0">
              <a:spAutoFit/>
            </a:bodyPr>
            <a:lstStyle/>
            <a:p>
              <a:pPr algn="ctr" defTabSz="84673"/>
              <a:r>
                <a:rPr lang="en-US" sz="1222" b="1" dirty="0">
                  <a:solidFill>
                    <a:prstClr val="white"/>
                  </a:solidFill>
                  <a:latin typeface="Lato" panose="020B0604020202020204" charset="0"/>
                </a:rPr>
                <a:t>12 identified programs</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659" y="5961868"/>
            <a:ext cx="458159" cy="4581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930" y="6040649"/>
            <a:ext cx="1083959" cy="31419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2933" y="3064154"/>
            <a:ext cx="688821" cy="688821"/>
          </a:xfrm>
          <a:prstGeom prst="rect">
            <a:avLst/>
          </a:prstGeom>
        </p:spPr>
      </p:pic>
      <p:sp>
        <p:nvSpPr>
          <p:cNvPr id="21" name="Graphic 18">
            <a:extLst>
              <a:ext uri="{FF2B5EF4-FFF2-40B4-BE49-F238E27FC236}">
                <a16:creationId xmlns:a16="http://schemas.microsoft.com/office/drawing/2014/main" id="{BDF411EE-4753-4C32-9DAF-D5DA024A3893}"/>
              </a:ext>
            </a:extLst>
          </p:cNvPr>
          <p:cNvSpPr/>
          <p:nvPr/>
        </p:nvSpPr>
        <p:spPr>
          <a:xfrm>
            <a:off x="3675130" y="904781"/>
            <a:ext cx="100406" cy="93376"/>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pPr algn="ctr" defTabSz="84673"/>
            <a:endParaRPr lang="en-US" sz="322">
              <a:solidFill>
                <a:prstClr val="black"/>
              </a:solidFill>
              <a:latin typeface="Calibri" panose="020F0502020204030204"/>
            </a:endParaRPr>
          </a:p>
        </p:txBody>
      </p:sp>
      <p:sp>
        <p:nvSpPr>
          <p:cNvPr id="10" name="Rectangle 9"/>
          <p:cNvSpPr/>
          <p:nvPr/>
        </p:nvSpPr>
        <p:spPr>
          <a:xfrm>
            <a:off x="7347620" y="4175420"/>
            <a:ext cx="1779445" cy="1043619"/>
          </a:xfrm>
          <a:prstGeom prst="rect">
            <a:avLst/>
          </a:prstGeom>
        </p:spPr>
        <p:txBody>
          <a:bodyPr wrap="square">
            <a:spAutoFit/>
          </a:bodyPr>
          <a:lstStyle/>
          <a:p>
            <a:pPr defTabSz="84673">
              <a:lnSpc>
                <a:spcPct val="120000"/>
              </a:lnSpc>
            </a:pPr>
            <a:endParaRPr lang="en-US" sz="333" dirty="0">
              <a:solidFill>
                <a:prstClr val="black"/>
              </a:solidFill>
              <a:latin typeface="Lato" panose="020F0502020204030203" pitchFamily="34" charset="0"/>
              <a:cs typeface="Arial" panose="020B0604020202020204" pitchFamily="34" charset="0"/>
            </a:endParaRPr>
          </a:p>
          <a:p>
            <a:pPr algn="ctr" defTabSz="84673">
              <a:lnSpc>
                <a:spcPct val="120000"/>
              </a:lnSpc>
            </a:pPr>
            <a:r>
              <a:rPr lang="en-US" sz="667" b="1" dirty="0">
                <a:solidFill>
                  <a:prstClr val="black"/>
                </a:solidFill>
                <a:latin typeface="Lato Black" panose="020B0604020202020204" charset="0"/>
                <a:cs typeface="Arial" panose="020B0604020202020204" pitchFamily="34" charset="0"/>
              </a:rPr>
              <a:t>ACKNOWLEDGEMENTS</a:t>
            </a:r>
          </a:p>
          <a:p>
            <a:pPr algn="ctr" defTabSz="84673">
              <a:lnSpc>
                <a:spcPct val="120000"/>
              </a:lnSpc>
            </a:pPr>
            <a:r>
              <a:rPr lang="en-US" sz="593" dirty="0">
                <a:solidFill>
                  <a:prstClr val="black"/>
                </a:solidFill>
                <a:latin typeface="Lato" panose="020B0604020202020204" charset="0"/>
                <a:cs typeface="Arial" panose="020B0604020202020204" pitchFamily="34" charset="0"/>
              </a:rPr>
              <a:t>Thanks to the MLA Research Training Institute for its training, support and encouragement to carry out this research. Thank you to Sweta Chalise for providing advice regarding statistics. This project was made possible in part by the Institute of Museum and Library Services (RE-95-17-0025-17).</a:t>
            </a:r>
          </a:p>
        </p:txBody>
      </p:sp>
      <p:cxnSp>
        <p:nvCxnSpPr>
          <p:cNvPr id="46" name="Straight Arrow Connector 45"/>
          <p:cNvCxnSpPr/>
          <p:nvPr/>
        </p:nvCxnSpPr>
        <p:spPr>
          <a:xfrm>
            <a:off x="8227966" y="2789880"/>
            <a:ext cx="0" cy="261604"/>
          </a:xfrm>
          <a:prstGeom prst="straightConnector1">
            <a:avLst/>
          </a:prstGeom>
          <a:ln w="38100">
            <a:solidFill>
              <a:schemeClr val="bg2">
                <a:lumMod val="25000"/>
              </a:schemeClr>
            </a:solidFill>
            <a:tailEnd type="triangle"/>
          </a:ln>
        </p:spPr>
        <p:style>
          <a:lnRef idx="1">
            <a:schemeClr val="dk1"/>
          </a:lnRef>
          <a:fillRef idx="0">
            <a:schemeClr val="dk1"/>
          </a:fillRef>
          <a:effectRef idx="0">
            <a:schemeClr val="dk1"/>
          </a:effectRef>
          <a:fontRef idx="minor">
            <a:schemeClr val="tx1"/>
          </a:fontRef>
        </p:style>
      </p:cxnSp>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4982" y="5012925"/>
            <a:ext cx="1104722" cy="502558"/>
          </a:xfrm>
          <a:prstGeom prst="rect">
            <a:avLst/>
          </a:prstGeom>
        </p:spPr>
      </p:pic>
      <p:cxnSp>
        <p:nvCxnSpPr>
          <p:cNvPr id="12" name="Straight Connector 11"/>
          <p:cNvCxnSpPr>
            <a:stCxn id="32" idx="2"/>
          </p:cNvCxnSpPr>
          <p:nvPr/>
        </p:nvCxnSpPr>
        <p:spPr>
          <a:xfrm>
            <a:off x="3775536" y="4662110"/>
            <a:ext cx="203784" cy="122283"/>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p:cNvCxnSpPr>
            <a:stCxn id="34" idx="0"/>
          </p:cNvCxnSpPr>
          <p:nvPr/>
        </p:nvCxnSpPr>
        <p:spPr>
          <a:xfrm flipH="1">
            <a:off x="4971656" y="4662110"/>
            <a:ext cx="263746" cy="260872"/>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Straight Connector 19"/>
          <p:cNvCxnSpPr>
            <a:stCxn id="36" idx="2"/>
          </p:cNvCxnSpPr>
          <p:nvPr/>
        </p:nvCxnSpPr>
        <p:spPr>
          <a:xfrm flipV="1">
            <a:off x="3721457" y="5471403"/>
            <a:ext cx="292920" cy="2189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38" idx="0"/>
          </p:cNvCxnSpPr>
          <p:nvPr/>
        </p:nvCxnSpPr>
        <p:spPr>
          <a:xfrm flipH="1" flipV="1">
            <a:off x="4999706" y="5440919"/>
            <a:ext cx="232779" cy="234371"/>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246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977" y="1924659"/>
            <a:ext cx="5145529" cy="3736753"/>
          </a:xfrm>
          <a:prstGeom prst="rect">
            <a:avLst/>
          </a:prstGeom>
        </p:spPr>
      </p:pic>
      <p:sp>
        <p:nvSpPr>
          <p:cNvPr id="4" name="Title 3"/>
          <p:cNvSpPr>
            <a:spLocks noGrp="1"/>
          </p:cNvSpPr>
          <p:nvPr>
            <p:ph type="title"/>
          </p:nvPr>
        </p:nvSpPr>
        <p:spPr>
          <a:xfrm>
            <a:off x="628650" y="1131094"/>
            <a:ext cx="7886700" cy="658670"/>
          </a:xfrm>
        </p:spPr>
        <p:txBody>
          <a:bodyPr>
            <a:normAutofit fontScale="90000"/>
          </a:bodyPr>
          <a:lstStyle/>
          <a:p>
            <a:br>
              <a:rPr lang="en-US" dirty="0"/>
            </a:br>
            <a:r>
              <a:rPr lang="en-US" sz="2025" b="1" i="1" dirty="0"/>
              <a:t>Measuring the Curiosity Continuum: Oregon Physician Assistant Perspectives on Curricular and Non-Curricular Contributors to Their Lifelong Learning, Critical Thinking, and Evidence-Based Practice</a:t>
            </a:r>
            <a:br>
              <a:rPr lang="en-US" b="1" i="1" dirty="0"/>
            </a:br>
            <a:endParaRPr lang="en-US" dirty="0"/>
          </a:p>
        </p:txBody>
      </p:sp>
      <p:sp>
        <p:nvSpPr>
          <p:cNvPr id="5" name="Content Placeholder 4"/>
          <p:cNvSpPr>
            <a:spLocks noGrp="1"/>
          </p:cNvSpPr>
          <p:nvPr>
            <p:ph idx="1"/>
          </p:nvPr>
        </p:nvSpPr>
        <p:spPr>
          <a:xfrm>
            <a:off x="628650" y="5584806"/>
            <a:ext cx="7886700" cy="306907"/>
          </a:xfrm>
        </p:spPr>
        <p:txBody>
          <a:bodyPr>
            <a:noAutofit/>
          </a:bodyPr>
          <a:lstStyle/>
          <a:p>
            <a:pPr marL="0" indent="0">
              <a:buNone/>
            </a:pPr>
            <a:r>
              <a:rPr lang="en-US" sz="1800" dirty="0"/>
              <a:t>Credit: Sarah Drummond, </a:t>
            </a:r>
            <a:r>
              <a:rPr lang="en-US" sz="1800" dirty="0" err="1"/>
              <a:t>Ed.D</a:t>
            </a:r>
            <a:r>
              <a:rPr lang="en-US" sz="1800" dirty="0"/>
              <a:t>., OHSU Physician Assistant Program</a:t>
            </a:r>
          </a:p>
        </p:txBody>
      </p:sp>
    </p:spTree>
    <p:extLst>
      <p:ext uri="{BB962C8B-B14F-4D97-AF65-F5344CB8AC3E}">
        <p14:creationId xmlns:p14="http://schemas.microsoft.com/office/powerpoint/2010/main" val="27516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805" y="822583"/>
            <a:ext cx="8837195" cy="762003"/>
          </a:xfrm>
          <a:prstGeom prst="rect">
            <a:avLst/>
          </a:prstGeom>
        </p:spPr>
        <p:txBody>
          <a:bodyPr wrap="square">
            <a:spAutoFit/>
          </a:bodyPr>
          <a:lstStyle/>
          <a:p>
            <a:pPr algn="ctr" defTabSz="685800">
              <a:lnSpc>
                <a:spcPct val="107000"/>
              </a:lnSpc>
              <a:spcAft>
                <a:spcPts val="600"/>
              </a:spcAft>
            </a:pPr>
            <a:r>
              <a:rPr lang="en-US" b="1"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Librarians as Teachers: Researching an Educational Knowledge Gap</a:t>
            </a:r>
          </a:p>
          <a:p>
            <a:pPr algn="ctr" defTabSz="685800">
              <a:lnSpc>
                <a:spcPct val="107000"/>
              </a:lnSpc>
              <a:spcAft>
                <a:spcPts val="600"/>
              </a:spcAft>
            </a:pPr>
            <a:r>
              <a:rPr lang="en-US" b="1"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Kathy Davies, Interim Director of Libraries </a:t>
            </a:r>
            <a:endParaRPr lang="en-US"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0" y="5609725"/>
            <a:ext cx="9144000" cy="433137"/>
          </a:xfrm>
          <a:prstGeom prst="rect">
            <a:avLst/>
          </a:prstGeom>
        </p:spPr>
      </p:pic>
      <p:graphicFrame>
        <p:nvGraphicFramePr>
          <p:cNvPr id="12" name="Diagram 11"/>
          <p:cNvGraphicFramePr/>
          <p:nvPr/>
        </p:nvGraphicFramePr>
        <p:xfrm>
          <a:off x="120318" y="3207700"/>
          <a:ext cx="2664995" cy="2321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04563" y="2810624"/>
            <a:ext cx="1795713" cy="369332"/>
          </a:xfrm>
          <a:prstGeom prst="rect">
            <a:avLst/>
          </a:prstGeom>
          <a:noFill/>
        </p:spPr>
        <p:txBody>
          <a:bodyPr wrap="square" rtlCol="0">
            <a:spAutoFit/>
          </a:bodyPr>
          <a:lstStyle/>
          <a:p>
            <a:pPr algn="ctr" defTabSz="685800"/>
            <a:r>
              <a:rPr lang="en-US" b="1" dirty="0">
                <a:solidFill>
                  <a:srgbClr val="002060"/>
                </a:solidFill>
                <a:latin typeface="Calibri" panose="020F0502020204030204"/>
              </a:rPr>
              <a:t>Teaching Cycle </a:t>
            </a:r>
          </a:p>
        </p:txBody>
      </p:sp>
      <p:sp>
        <p:nvSpPr>
          <p:cNvPr id="15" name="TextBox 14"/>
          <p:cNvSpPr txBox="1"/>
          <p:nvPr/>
        </p:nvSpPr>
        <p:spPr>
          <a:xfrm>
            <a:off x="120318" y="1562649"/>
            <a:ext cx="2664995" cy="1408078"/>
          </a:xfrm>
          <a:prstGeom prst="rect">
            <a:avLst/>
          </a:prstGeom>
          <a:noFill/>
        </p:spPr>
        <p:txBody>
          <a:bodyPr wrap="square" rtlCol="0">
            <a:spAutoFit/>
          </a:bodyPr>
          <a:lstStyle/>
          <a:p>
            <a:pPr algn="ctr" defTabSz="685800"/>
            <a:r>
              <a:rPr lang="en-US" b="1" dirty="0">
                <a:solidFill>
                  <a:srgbClr val="44546A"/>
                </a:solidFill>
                <a:latin typeface="Calibri" panose="020F0502020204030204"/>
              </a:rPr>
              <a:t>Challenges</a:t>
            </a:r>
          </a:p>
          <a:p>
            <a:pPr marL="214313" indent="-214313" defTabSz="685800">
              <a:buFont typeface="Arial" panose="020B0604020202020204" pitchFamily="34" charset="0"/>
              <a:buChar char="•"/>
            </a:pPr>
            <a:r>
              <a:rPr lang="en-US" sz="1350" dirty="0">
                <a:solidFill>
                  <a:srgbClr val="44546A"/>
                </a:solidFill>
                <a:latin typeface="Calibri" panose="020F0502020204030204"/>
              </a:rPr>
              <a:t>Increasing instruction demand </a:t>
            </a:r>
          </a:p>
          <a:p>
            <a:pPr marL="214313" indent="-214313" defTabSz="685800">
              <a:buFont typeface="Arial" panose="020B0604020202020204" pitchFamily="34" charset="0"/>
              <a:buChar char="•"/>
            </a:pPr>
            <a:r>
              <a:rPr lang="en-US" sz="1350" dirty="0">
                <a:solidFill>
                  <a:srgbClr val="44546A"/>
                </a:solidFill>
                <a:latin typeface="Calibri" panose="020F0502020204030204"/>
              </a:rPr>
              <a:t>Limited training in adult learning </a:t>
            </a:r>
          </a:p>
          <a:p>
            <a:pPr marL="214313" indent="-214313" defTabSz="685800">
              <a:buFont typeface="Arial" panose="020B0604020202020204" pitchFamily="34" charset="0"/>
              <a:buChar char="•"/>
            </a:pPr>
            <a:r>
              <a:rPr lang="en-US" sz="1350" dirty="0">
                <a:solidFill>
                  <a:srgbClr val="44546A"/>
                </a:solidFill>
                <a:latin typeface="Calibri" panose="020F0502020204030204"/>
              </a:rPr>
              <a:t>Multiple teaching steps </a:t>
            </a:r>
          </a:p>
          <a:p>
            <a:pPr marL="214313" indent="-214313" defTabSz="685800">
              <a:buFont typeface="Arial" panose="020B0604020202020204" pitchFamily="34" charset="0"/>
              <a:buChar char="•"/>
            </a:pPr>
            <a:r>
              <a:rPr lang="en-US" sz="1350" dirty="0">
                <a:solidFill>
                  <a:srgbClr val="44546A"/>
                </a:solidFill>
                <a:latin typeface="Calibri" panose="020F0502020204030204"/>
              </a:rPr>
              <a:t>Opportunities to improve skills  </a:t>
            </a:r>
          </a:p>
        </p:txBody>
      </p:sp>
      <p:sp>
        <p:nvSpPr>
          <p:cNvPr id="16" name="TextBox 15"/>
          <p:cNvSpPr txBox="1"/>
          <p:nvPr/>
        </p:nvSpPr>
        <p:spPr>
          <a:xfrm>
            <a:off x="2893595" y="1633912"/>
            <a:ext cx="3435016" cy="1015663"/>
          </a:xfrm>
          <a:prstGeom prst="rect">
            <a:avLst/>
          </a:prstGeom>
          <a:noFill/>
        </p:spPr>
        <p:txBody>
          <a:bodyPr wrap="square" rtlCol="0">
            <a:spAutoFit/>
          </a:bodyPr>
          <a:lstStyle/>
          <a:p>
            <a:pPr defTabSz="685800"/>
            <a:r>
              <a:rPr lang="en-US" sz="1500" b="1" dirty="0">
                <a:solidFill>
                  <a:srgbClr val="44546A"/>
                </a:solidFill>
                <a:latin typeface="Calibri" panose="020F0502020204030204"/>
              </a:rPr>
              <a:t>Education Theory @ Augusta University </a:t>
            </a:r>
          </a:p>
          <a:p>
            <a:pPr defTabSz="685800"/>
            <a:r>
              <a:rPr lang="en-US" sz="1500" i="1" dirty="0">
                <a:solidFill>
                  <a:srgbClr val="44546A"/>
                </a:solidFill>
                <a:latin typeface="Calibri" panose="020F0502020204030204"/>
              </a:rPr>
              <a:t>Constructivism (Jean Piaget) </a:t>
            </a:r>
          </a:p>
          <a:p>
            <a:pPr marL="257175" indent="-257175" defTabSz="685800">
              <a:buFont typeface="Arial" panose="020B0604020202020204" pitchFamily="34" charset="0"/>
              <a:buChar char="•"/>
            </a:pPr>
            <a:r>
              <a:rPr lang="en-US" sz="1500" dirty="0">
                <a:solidFill>
                  <a:srgbClr val="44546A"/>
                </a:solidFill>
                <a:latin typeface="Calibri" panose="020F0502020204030204"/>
              </a:rPr>
              <a:t>LCME standards</a:t>
            </a:r>
          </a:p>
          <a:p>
            <a:pPr marL="257175" indent="-257175" defTabSz="685800">
              <a:buFont typeface="Arial" panose="020B0604020202020204" pitchFamily="34" charset="0"/>
              <a:buChar char="•"/>
            </a:pPr>
            <a:r>
              <a:rPr lang="en-US" sz="1500" dirty="0">
                <a:solidFill>
                  <a:srgbClr val="44546A"/>
                </a:solidFill>
                <a:latin typeface="Calibri" panose="020F0502020204030204"/>
              </a:rPr>
              <a:t>Experiential learning </a:t>
            </a:r>
          </a:p>
        </p:txBody>
      </p:sp>
      <p:graphicFrame>
        <p:nvGraphicFramePr>
          <p:cNvPr id="21" name="Diagram 20"/>
          <p:cNvGraphicFramePr/>
          <p:nvPr/>
        </p:nvGraphicFramePr>
        <p:xfrm>
          <a:off x="2911642" y="2750651"/>
          <a:ext cx="4071071" cy="23417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TextBox 21"/>
          <p:cNvSpPr txBox="1"/>
          <p:nvPr/>
        </p:nvSpPr>
        <p:spPr>
          <a:xfrm>
            <a:off x="7024183" y="1564661"/>
            <a:ext cx="1804737" cy="1154162"/>
          </a:xfrm>
          <a:prstGeom prst="rect">
            <a:avLst/>
          </a:prstGeom>
          <a:noFill/>
        </p:spPr>
        <p:txBody>
          <a:bodyPr wrap="square" rtlCol="0">
            <a:spAutoFit/>
          </a:bodyPr>
          <a:lstStyle/>
          <a:p>
            <a:pPr algn="ctr" defTabSz="685800"/>
            <a:r>
              <a:rPr lang="en-US" sz="1500" b="1" dirty="0">
                <a:solidFill>
                  <a:srgbClr val="44546A"/>
                </a:solidFill>
                <a:latin typeface="Calibri" panose="020F0502020204030204"/>
              </a:rPr>
              <a:t>Lessons Learned</a:t>
            </a:r>
          </a:p>
          <a:p>
            <a:pPr marL="214313" indent="-214313" defTabSz="685800">
              <a:buFont typeface="Arial" panose="020B0604020202020204" pitchFamily="34" charset="0"/>
              <a:buChar char="•"/>
            </a:pPr>
            <a:r>
              <a:rPr lang="en-US" sz="1350" dirty="0">
                <a:solidFill>
                  <a:srgbClr val="44546A"/>
                </a:solidFill>
                <a:latin typeface="Calibri" panose="020F0502020204030204"/>
              </a:rPr>
              <a:t>Support is critical</a:t>
            </a:r>
          </a:p>
          <a:p>
            <a:pPr marL="214313" indent="-214313" defTabSz="685800">
              <a:buFont typeface="Arial" panose="020B0604020202020204" pitchFamily="34" charset="0"/>
              <a:buChar char="•"/>
            </a:pPr>
            <a:r>
              <a:rPr lang="en-US" sz="1350" dirty="0">
                <a:solidFill>
                  <a:srgbClr val="44546A"/>
                </a:solidFill>
                <a:latin typeface="Calibri" panose="020F0502020204030204"/>
              </a:rPr>
              <a:t>Planning time is key </a:t>
            </a:r>
          </a:p>
          <a:p>
            <a:pPr marL="214313" indent="-214313" defTabSz="685800">
              <a:buFont typeface="Arial" panose="020B0604020202020204" pitchFamily="34" charset="0"/>
              <a:buChar char="•"/>
            </a:pPr>
            <a:r>
              <a:rPr lang="en-US" sz="1350" dirty="0">
                <a:solidFill>
                  <a:srgbClr val="44546A"/>
                </a:solidFill>
                <a:latin typeface="Calibri" panose="020F0502020204030204"/>
              </a:rPr>
              <a:t>Flexible design for research proposals </a:t>
            </a:r>
          </a:p>
        </p:txBody>
      </p:sp>
      <p:sp>
        <p:nvSpPr>
          <p:cNvPr id="23" name="TextBox 22"/>
          <p:cNvSpPr txBox="1"/>
          <p:nvPr/>
        </p:nvSpPr>
        <p:spPr>
          <a:xfrm>
            <a:off x="7030198" y="4480660"/>
            <a:ext cx="2144629" cy="1246495"/>
          </a:xfrm>
          <a:prstGeom prst="rect">
            <a:avLst/>
          </a:prstGeom>
          <a:noFill/>
        </p:spPr>
        <p:txBody>
          <a:bodyPr wrap="square" rtlCol="0">
            <a:spAutoFit/>
          </a:bodyPr>
          <a:lstStyle/>
          <a:p>
            <a:pPr algn="ctr" defTabSz="685800"/>
            <a:r>
              <a:rPr lang="en-US" sz="1200" dirty="0">
                <a:solidFill>
                  <a:srgbClr val="44546A"/>
                </a:solidFill>
                <a:latin typeface="Calibri" panose="020F0502020204030204"/>
              </a:rPr>
              <a:t>Selected Resources  </a:t>
            </a:r>
          </a:p>
          <a:p>
            <a:pPr marL="214313" indent="-214313" defTabSz="685800">
              <a:buFont typeface="Arial" panose="020B0604020202020204" pitchFamily="34" charset="0"/>
              <a:buChar char="•"/>
            </a:pPr>
            <a:r>
              <a:rPr lang="en-US" sz="1050" i="1" dirty="0">
                <a:solidFill>
                  <a:srgbClr val="44546A"/>
                </a:solidFill>
                <a:latin typeface="Calibri" panose="020F0502020204030204"/>
              </a:rPr>
              <a:t>Educational Learning Theories (</a:t>
            </a:r>
            <a:r>
              <a:rPr lang="en-US" sz="1050" dirty="0">
                <a:solidFill>
                  <a:srgbClr val="44546A"/>
                </a:solidFill>
                <a:latin typeface="Calibri" panose="020F0502020204030204"/>
              </a:rPr>
              <a:t>GALIEO Open Texts</a:t>
            </a:r>
            <a:r>
              <a:rPr lang="en-US" sz="1050" i="1" dirty="0">
                <a:solidFill>
                  <a:srgbClr val="44546A"/>
                </a:solidFill>
                <a:latin typeface="Calibri" panose="020F0502020204030204"/>
              </a:rPr>
              <a:t>)</a:t>
            </a:r>
          </a:p>
          <a:p>
            <a:pPr marL="214313" indent="-214313" defTabSz="685800">
              <a:buFont typeface="Arial" panose="020B0604020202020204" pitchFamily="34" charset="0"/>
              <a:buChar char="•"/>
            </a:pPr>
            <a:r>
              <a:rPr lang="en-US" sz="1050" i="1" dirty="0">
                <a:solidFill>
                  <a:srgbClr val="44546A"/>
                </a:solidFill>
                <a:latin typeface="Calibri" panose="020F0502020204030204"/>
              </a:rPr>
              <a:t>Using the ADDIE Model in Designing Library Instruction</a:t>
            </a:r>
          </a:p>
          <a:p>
            <a:pPr defTabSz="685800"/>
            <a:r>
              <a:rPr lang="en-US" sz="1050" dirty="0">
                <a:solidFill>
                  <a:srgbClr val="44546A"/>
                </a:solidFill>
                <a:latin typeface="Calibri" panose="020F0502020204030204"/>
              </a:rPr>
              <a:t>       (Reinbold) </a:t>
            </a:r>
          </a:p>
          <a:p>
            <a:pPr defTabSz="685800"/>
            <a:endParaRPr lang="en-US" sz="1050" i="1" dirty="0">
              <a:solidFill>
                <a:prstClr val="black"/>
              </a:solidFill>
              <a:latin typeface="Calibri" panose="020F0502020204030204"/>
            </a:endParaRPr>
          </a:p>
        </p:txBody>
      </p:sp>
      <p:sp>
        <p:nvSpPr>
          <p:cNvPr id="24" name="TextBox 23"/>
          <p:cNvSpPr txBox="1"/>
          <p:nvPr/>
        </p:nvSpPr>
        <p:spPr>
          <a:xfrm>
            <a:off x="2200276" y="5151579"/>
            <a:ext cx="5510463" cy="415498"/>
          </a:xfrm>
          <a:prstGeom prst="rect">
            <a:avLst/>
          </a:prstGeom>
          <a:noFill/>
        </p:spPr>
        <p:txBody>
          <a:bodyPr wrap="square" rtlCol="0">
            <a:spAutoFit/>
          </a:bodyPr>
          <a:lstStyle/>
          <a:p>
            <a:pPr algn="ctr" defTabSz="685800"/>
            <a:r>
              <a:rPr lang="en-US" sz="1050" i="1" dirty="0">
                <a:solidFill>
                  <a:srgbClr val="44546A"/>
                </a:solidFill>
                <a:latin typeface="Calibri" panose="020F0502020204030204"/>
              </a:rPr>
              <a:t>Thanks to MLA Research Training Institute for its training, support </a:t>
            </a:r>
          </a:p>
          <a:p>
            <a:pPr algn="ctr" defTabSz="685800"/>
            <a:r>
              <a:rPr lang="en-US" sz="1050" i="1" dirty="0">
                <a:solidFill>
                  <a:srgbClr val="44546A"/>
                </a:solidFill>
                <a:latin typeface="Calibri" panose="020F0502020204030204"/>
              </a:rPr>
              <a:t>and  encouragement to carry out this research. </a:t>
            </a:r>
          </a:p>
        </p:txBody>
      </p:sp>
      <p:sp>
        <p:nvSpPr>
          <p:cNvPr id="27" name="TextBox 26"/>
          <p:cNvSpPr txBox="1"/>
          <p:nvPr/>
        </p:nvSpPr>
        <p:spPr>
          <a:xfrm>
            <a:off x="7214436" y="3565782"/>
            <a:ext cx="1929565" cy="715581"/>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srgbClr val="44546A"/>
                </a:solidFill>
                <a:latin typeface="Calibri" panose="020F0502020204030204"/>
              </a:rPr>
              <a:t>Investigate other gaps </a:t>
            </a:r>
          </a:p>
          <a:p>
            <a:pPr marL="214313" indent="-214313" defTabSz="685800">
              <a:buFont typeface="Arial" panose="020B0604020202020204" pitchFamily="34" charset="0"/>
              <a:buChar char="•"/>
            </a:pPr>
            <a:r>
              <a:rPr lang="en-US" sz="1350" dirty="0">
                <a:solidFill>
                  <a:srgbClr val="44546A"/>
                </a:solidFill>
                <a:latin typeface="Calibri" panose="020F0502020204030204"/>
              </a:rPr>
              <a:t>Focus on publication </a:t>
            </a:r>
          </a:p>
          <a:p>
            <a:pPr defTabSz="685800"/>
            <a:endParaRPr lang="en-US" sz="1350" dirty="0">
              <a:solidFill>
                <a:prstClr val="black"/>
              </a:solidFill>
              <a:latin typeface="Calibri" panose="020F0502020204030204"/>
            </a:endParaRPr>
          </a:p>
        </p:txBody>
      </p:sp>
      <p:sp>
        <p:nvSpPr>
          <p:cNvPr id="28" name="Rounded Rectangle 27"/>
          <p:cNvSpPr/>
          <p:nvPr/>
        </p:nvSpPr>
        <p:spPr>
          <a:xfrm>
            <a:off x="7343022" y="2980561"/>
            <a:ext cx="1672390" cy="4542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29" name="TextBox 28"/>
          <p:cNvSpPr txBox="1"/>
          <p:nvPr/>
        </p:nvSpPr>
        <p:spPr>
          <a:xfrm>
            <a:off x="7814511" y="2836183"/>
            <a:ext cx="1329490" cy="530915"/>
          </a:xfrm>
          <a:prstGeom prst="rect">
            <a:avLst/>
          </a:prstGeom>
          <a:noFill/>
        </p:spPr>
        <p:txBody>
          <a:bodyPr wrap="square" rtlCol="0">
            <a:spAutoFit/>
          </a:bodyPr>
          <a:lstStyle/>
          <a:p>
            <a:pPr defTabSz="685800"/>
            <a:br>
              <a:rPr lang="en-US" sz="1350" dirty="0">
                <a:solidFill>
                  <a:prstClr val="white"/>
                </a:solidFill>
                <a:latin typeface="Calibri" panose="020F0502020204030204"/>
              </a:rPr>
            </a:br>
            <a:r>
              <a:rPr lang="en-US" sz="1500" dirty="0">
                <a:solidFill>
                  <a:prstClr val="white"/>
                </a:solidFill>
                <a:latin typeface="Calibri" panose="020F0502020204030204"/>
              </a:rPr>
              <a:t>Future</a:t>
            </a:r>
          </a:p>
        </p:txBody>
      </p:sp>
    </p:spTree>
    <p:extLst>
      <p:ext uri="{BB962C8B-B14F-4D97-AF65-F5344CB8AC3E}">
        <p14:creationId xmlns:p14="http://schemas.microsoft.com/office/powerpoint/2010/main" val="85700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985" y="48471"/>
            <a:ext cx="8774646"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mn-cs"/>
              </a:rPr>
              <a:t>Online Journal Club Format Conducive to an Interprofessional Team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Helen-Ann Brown Epstein MLS,MS,AHIP,FMLA, Informationist, Virtua, Mt. Laurel, NJ</a:t>
            </a:r>
          </a:p>
        </p:txBody>
      </p:sp>
      <p:sp>
        <p:nvSpPr>
          <p:cNvPr id="6" name="TextBox 5"/>
          <p:cNvSpPr txBox="1"/>
          <p:nvPr/>
        </p:nvSpPr>
        <p:spPr>
          <a:xfrm>
            <a:off x="1122926" y="1615450"/>
            <a:ext cx="307527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Lev Vygstoky ( 1896-1934 )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Social Constructivism</a:t>
            </a:r>
          </a:p>
        </p:txBody>
      </p:sp>
      <p:sp>
        <p:nvSpPr>
          <p:cNvPr id="3" name="TextBox 2"/>
          <p:cNvSpPr txBox="1"/>
          <p:nvPr/>
        </p:nvSpPr>
        <p:spPr>
          <a:xfrm>
            <a:off x="597779" y="792055"/>
            <a:ext cx="313528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Calibri"/>
                <a:ea typeface="+mn-ea"/>
                <a:cs typeface="+mn-cs"/>
              </a:rPr>
              <a:t>Theoretical Framework</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77" y="1241002"/>
            <a:ext cx="912861" cy="1312238"/>
          </a:xfrm>
          <a:prstGeom prst="rect">
            <a:avLst/>
          </a:prstGeom>
        </p:spPr>
      </p:pic>
      <p:sp>
        <p:nvSpPr>
          <p:cNvPr id="12" name="Rectangle 11"/>
          <p:cNvSpPr/>
          <p:nvPr/>
        </p:nvSpPr>
        <p:spPr>
          <a:xfrm>
            <a:off x="71352" y="2677944"/>
            <a:ext cx="4164161" cy="4110522"/>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837" y="2687571"/>
            <a:ext cx="4294317" cy="40934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Constructivist On-Line Learning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 Environment Survey  (COLLES)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Survey </a:t>
            </a:r>
            <a:r>
              <a:rPr kumimoji="0" lang="en-US" sz="2000" b="0" i="0" u="none" strike="noStrike" kern="1200" cap="none" spc="0" normalizeH="0" baseline="0" noProof="0" dirty="0">
                <a:ln>
                  <a:noFill/>
                </a:ln>
                <a:solidFill>
                  <a:prstClr val="black"/>
                </a:solidFill>
                <a:effectLst/>
                <a:uLnTx/>
                <a:uFillTx/>
                <a:latin typeface="Calibri"/>
                <a:ea typeface="+mn-ea"/>
                <a:cs typeface="+mn-cs"/>
              </a:rPr>
              <a:t>to measure perceptions 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Professional Relevance   Interactivity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Reflective Thinking    Cognitive Demand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Affective Support  Interpret of Meaning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412" y="955910"/>
            <a:ext cx="2539643" cy="278985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8249" y="1615450"/>
            <a:ext cx="824905" cy="105486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4307" y="2133391"/>
            <a:ext cx="733201" cy="98119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2997" y="1673836"/>
            <a:ext cx="627883" cy="834671"/>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4880" y="2183096"/>
            <a:ext cx="681352" cy="964763"/>
          </a:xfrm>
          <a:prstGeom prst="rect">
            <a:avLst/>
          </a:prstGeom>
        </p:spPr>
      </p:pic>
      <p:sp>
        <p:nvSpPr>
          <p:cNvPr id="18" name="Rectangle 17"/>
          <p:cNvSpPr/>
          <p:nvPr/>
        </p:nvSpPr>
        <p:spPr>
          <a:xfrm>
            <a:off x="4277412" y="3830320"/>
            <a:ext cx="2514934" cy="294890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p:cNvSpPr txBox="1"/>
          <p:nvPr/>
        </p:nvSpPr>
        <p:spPr>
          <a:xfrm>
            <a:off x="4235678" y="4092678"/>
            <a:ext cx="2660728" cy="209288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srgbClr val="C00000"/>
                </a:solidFill>
                <a:effectLst/>
                <a:uLnTx/>
                <a:uFillTx/>
                <a:latin typeface="Calibri"/>
                <a:ea typeface="+mn-ea"/>
                <a:cs typeface="+mn-cs"/>
              </a:rPr>
              <a:t> Invitees to the Study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Nurse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Hospital Administrator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Outcomes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Infection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Nurse Resident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Medical Resident</a:t>
            </a:r>
          </a:p>
        </p:txBody>
      </p:sp>
      <p:sp>
        <p:nvSpPr>
          <p:cNvPr id="20" name="Rectangle 19"/>
          <p:cNvSpPr/>
          <p:nvPr/>
        </p:nvSpPr>
        <p:spPr>
          <a:xfrm>
            <a:off x="6843374" y="1134049"/>
            <a:ext cx="2216291" cy="5645180"/>
          </a:xfrm>
          <a:prstGeom prst="rect">
            <a:avLst/>
          </a:prstGeom>
          <a:solidFill>
            <a:schemeClr val="accent2">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6910983" y="1367553"/>
            <a:ext cx="2297424" cy="31393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Get IRB approval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Invite participants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1</a:t>
            </a:r>
            <a:r>
              <a:rPr kumimoji="0" lang="en-US" sz="1800" b="1" i="0" u="none" strike="noStrike" kern="1200" cap="none" spc="0" normalizeH="0" baseline="30000" noProof="0" dirty="0">
                <a:ln>
                  <a:noFill/>
                </a:ln>
                <a:solidFill>
                  <a:srgbClr val="C00000"/>
                </a:solidFill>
                <a:effectLst/>
                <a:uLnTx/>
                <a:uFillTx/>
                <a:latin typeface="Calibri"/>
                <a:ea typeface="+mn-ea"/>
                <a:cs typeface="+mn-cs"/>
              </a:rPr>
              <a:t>st</a:t>
            </a:r>
            <a:r>
              <a:rPr kumimoji="0" lang="en-US" sz="1800" b="1" i="0" u="none" strike="noStrike" kern="1200" cap="none" spc="0" normalizeH="0" baseline="0" noProof="0" dirty="0">
                <a:ln>
                  <a:noFill/>
                </a:ln>
                <a:solidFill>
                  <a:srgbClr val="C00000"/>
                </a:solidFill>
                <a:effectLst/>
                <a:uLnTx/>
                <a:uFillTx/>
                <a:latin typeface="Calibri"/>
                <a:ea typeface="+mn-ea"/>
                <a:cs typeface="+mn-cs"/>
              </a:rPr>
              <a:t> inperson meeting</a:t>
            </a:r>
            <a:r>
              <a:rPr kumimoji="0" lang="en-US" sz="1800" b="0"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COLLES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Expectations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Logistics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Journal Clubs online: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online webinar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posting to discussion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posting with webinar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7106265" y="702383"/>
            <a:ext cx="153920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C00000"/>
                </a:solidFill>
                <a:effectLst/>
                <a:uLnTx/>
                <a:uFillTx/>
                <a:latin typeface="Calibri"/>
                <a:ea typeface="+mn-ea"/>
                <a:cs typeface="+mn-cs"/>
              </a:rPr>
              <a:t>Study Plan</a:t>
            </a:r>
          </a:p>
        </p:txBody>
      </p:sp>
      <p:sp>
        <p:nvSpPr>
          <p:cNvPr id="8" name="TextBox 7"/>
          <p:cNvSpPr txBox="1"/>
          <p:nvPr/>
        </p:nvSpPr>
        <p:spPr>
          <a:xfrm>
            <a:off x="6896406" y="4235182"/>
            <a:ext cx="2195216"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2</a:t>
            </a:r>
            <a:r>
              <a:rPr kumimoji="0" lang="en-US" sz="1800" b="1" i="0" u="none" strike="noStrike" kern="1200" cap="none" spc="0" normalizeH="0" baseline="30000" noProof="0" dirty="0">
                <a:ln>
                  <a:noFill/>
                </a:ln>
                <a:solidFill>
                  <a:srgbClr val="C00000"/>
                </a:solidFill>
                <a:effectLst/>
                <a:uLnTx/>
                <a:uFillTx/>
                <a:latin typeface="Calibri"/>
                <a:ea typeface="+mn-ea"/>
                <a:cs typeface="+mn-cs"/>
              </a:rPr>
              <a:t>nd</a:t>
            </a:r>
            <a:r>
              <a:rPr kumimoji="0" lang="en-US" sz="1800" b="1" i="0" u="none" strike="noStrike" kern="1200" cap="none" spc="0" normalizeH="0" baseline="0" noProof="0" dirty="0">
                <a:ln>
                  <a:noFill/>
                </a:ln>
                <a:solidFill>
                  <a:srgbClr val="C00000"/>
                </a:solidFill>
                <a:effectLst/>
                <a:uLnTx/>
                <a:uFillTx/>
                <a:latin typeface="Calibri"/>
                <a:ea typeface="+mn-ea"/>
                <a:cs typeface="+mn-cs"/>
              </a:rPr>
              <a:t> inperson meeting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COLLES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Expectations met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Debriefing</a:t>
            </a:r>
          </a:p>
        </p:txBody>
      </p:sp>
      <p:sp>
        <p:nvSpPr>
          <p:cNvPr id="24" name="TextBox 23"/>
          <p:cNvSpPr txBox="1"/>
          <p:nvPr/>
        </p:nvSpPr>
        <p:spPr>
          <a:xfrm>
            <a:off x="49639" y="2696300"/>
            <a:ext cx="4197927" cy="21390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C00000"/>
                </a:solidFill>
                <a:effectLst/>
                <a:uLnTx/>
                <a:uFillTx/>
                <a:latin typeface="Calibri"/>
                <a:ea typeface="+mn-ea"/>
                <a:cs typeface="+mn-cs"/>
              </a:rPr>
              <a:t>*</a:t>
            </a:r>
            <a:r>
              <a:rPr kumimoji="0" lang="en-US" sz="1900" b="0" i="0" u="none" strike="noStrike" kern="1200" cap="none" spc="0" normalizeH="0" baseline="0" noProof="0" dirty="0">
                <a:ln>
                  <a:noFill/>
                </a:ln>
                <a:solidFill>
                  <a:prstClr val="black"/>
                </a:solidFill>
                <a:effectLst/>
                <a:uLnTx/>
                <a:uFillTx/>
                <a:latin typeface="Calibri"/>
                <a:ea typeface="+mn-ea"/>
                <a:cs typeface="+mn-cs"/>
              </a:rPr>
              <a:t>Collaboration to co-construct new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  understanding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C00000"/>
                </a:solidFill>
                <a:effectLst/>
                <a:uLnTx/>
                <a:uFillTx/>
                <a:latin typeface="Calibri"/>
                <a:ea typeface="+mn-ea"/>
                <a:cs typeface="+mn-cs"/>
              </a:rPr>
              <a:t>*</a:t>
            </a:r>
            <a:r>
              <a:rPr kumimoji="0" lang="en-US" sz="1900" b="0" i="0" u="none" strike="noStrike" kern="1200" cap="none" spc="0" normalizeH="0" baseline="0" noProof="0" dirty="0">
                <a:ln>
                  <a:noFill/>
                </a:ln>
                <a:solidFill>
                  <a:prstClr val="black"/>
                </a:solidFill>
                <a:effectLst/>
                <a:uLnTx/>
                <a:uFillTx/>
                <a:latin typeface="Calibri"/>
                <a:ea typeface="+mn-ea"/>
                <a:cs typeface="+mn-cs"/>
              </a:rPr>
              <a:t>Social interaction…a synergy of wisdom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C00000"/>
                </a:solidFill>
                <a:effectLst/>
                <a:uLnTx/>
                <a:uFillTx/>
                <a:latin typeface="Calibri"/>
                <a:ea typeface="+mn-ea"/>
                <a:cs typeface="+mn-cs"/>
              </a:rPr>
              <a:t>*</a:t>
            </a:r>
            <a:r>
              <a:rPr kumimoji="0" lang="en-US" sz="1900" b="0" i="0" u="none" strike="noStrike" kern="1200" cap="none" spc="0" normalizeH="0" baseline="0" noProof="0" dirty="0">
                <a:ln>
                  <a:noFill/>
                </a:ln>
                <a:solidFill>
                  <a:prstClr val="black"/>
                </a:solidFill>
                <a:effectLst/>
                <a:uLnTx/>
                <a:uFillTx/>
                <a:latin typeface="Calibri"/>
                <a:ea typeface="+mn-ea"/>
                <a:cs typeface="+mn-cs"/>
              </a:rPr>
              <a:t>Social interaction constructs innovative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  ways of thinking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C00000"/>
                </a:solidFill>
                <a:effectLst/>
                <a:uLnTx/>
                <a:uFillTx/>
                <a:latin typeface="Calibri"/>
                <a:ea typeface="+mn-ea"/>
                <a:cs typeface="+mn-cs"/>
              </a:rPr>
              <a:t>*</a:t>
            </a:r>
            <a:r>
              <a:rPr kumimoji="0" lang="en-US" sz="1900" b="0" i="0" u="none" strike="noStrike" kern="1200" cap="none" spc="0" normalizeH="0" baseline="0" noProof="0" dirty="0">
                <a:ln>
                  <a:noFill/>
                </a:ln>
                <a:solidFill>
                  <a:prstClr val="black"/>
                </a:solidFill>
                <a:effectLst/>
                <a:uLnTx/>
                <a:uFillTx/>
                <a:latin typeface="Calibri"/>
                <a:ea typeface="+mn-ea"/>
                <a:cs typeface="+mn-cs"/>
              </a:rPr>
              <a:t>Learners see themselves as active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 constructors of knowledge</a:t>
            </a:r>
          </a:p>
        </p:txBody>
      </p:sp>
      <p:sp>
        <p:nvSpPr>
          <p:cNvPr id="25" name="Rectangle 24"/>
          <p:cNvSpPr/>
          <p:nvPr/>
        </p:nvSpPr>
        <p:spPr>
          <a:xfrm>
            <a:off x="6854192" y="5578015"/>
            <a:ext cx="2148682" cy="1201214"/>
          </a:xfrm>
          <a:prstGeom prst="rect">
            <a:avLst/>
          </a:prstGeom>
          <a:solidFill>
            <a:schemeClr val="bg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TextBox 18"/>
          <p:cNvSpPr txBox="1"/>
          <p:nvPr/>
        </p:nvSpPr>
        <p:spPr>
          <a:xfrm flipH="1">
            <a:off x="6476508" y="5452583"/>
            <a:ext cx="8651924"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C00000"/>
                </a:solidFill>
                <a:effectLst/>
                <a:uLnTx/>
                <a:uFillTx/>
                <a:latin typeface="Calibri"/>
                <a:ea typeface="+mn-ea"/>
                <a:cs typeface="+mn-cs"/>
              </a:rPr>
              <a:t>            Selected References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1. Ethics Behav 2018;28(5):393-410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2. Med Educ 2009;43:923-5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3. In: 9</a:t>
            </a:r>
            <a:r>
              <a:rPr kumimoji="0" lang="en-US" sz="900" b="0" i="0" u="none" strike="noStrike" kern="1200" cap="none" spc="0" normalizeH="0" baseline="30000" noProof="0" dirty="0">
                <a:ln>
                  <a:noFill/>
                </a:ln>
                <a:solidFill>
                  <a:prstClr val="black"/>
                </a:solidFill>
                <a:effectLst/>
                <a:uLnTx/>
                <a:uFillTx/>
                <a:latin typeface="Calibri"/>
                <a:ea typeface="+mn-ea"/>
                <a:cs typeface="+mn-cs"/>
              </a:rPr>
              <a:t>th</a:t>
            </a:r>
            <a:r>
              <a:rPr kumimoji="0" lang="en-US" sz="900" b="0" i="0" u="none" strike="noStrike" kern="1200" cap="none" spc="0" normalizeH="0" baseline="0" noProof="0" dirty="0">
                <a:ln>
                  <a:noFill/>
                </a:ln>
                <a:solidFill>
                  <a:prstClr val="black"/>
                </a:solidFill>
                <a:effectLst/>
                <a:uLnTx/>
                <a:uFillTx/>
                <a:latin typeface="Calibri"/>
                <a:ea typeface="+mn-ea"/>
                <a:cs typeface="+mn-cs"/>
              </a:rPr>
              <a:t> Annual Teaching Learn Forum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Feb 2-4 2000, Perth, W.A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4. Curr Pharm Teach Learn 2018;10(5):662-8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             5. J Interprof Care 2004;18(3):263-7</a:t>
            </a:r>
          </a:p>
        </p:txBody>
      </p:sp>
    </p:spTree>
    <p:extLst>
      <p:ext uri="{BB962C8B-B14F-4D97-AF65-F5344CB8AC3E}">
        <p14:creationId xmlns:p14="http://schemas.microsoft.com/office/powerpoint/2010/main" val="107598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D4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7296595" y="381000"/>
            <a:ext cx="1862667" cy="6147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r>
              <a:rPr lang="en-US" sz="333" b="1" i="1" dirty="0">
                <a:solidFill>
                  <a:prstClr val="white"/>
                </a:solidFill>
                <a:latin typeface="Lato" panose="020F0502020204030203" pitchFamily="34" charset="0"/>
                <a:cs typeface="Lato" panose="020F0502020204030203" pitchFamily="34" charset="0"/>
              </a:rPr>
              <a:t>Non-Cognitive Predictors of Student Success:</a:t>
            </a:r>
            <a:br>
              <a:rPr lang="en-US" sz="333" i="1" dirty="0">
                <a:solidFill>
                  <a:prstClr val="white"/>
                </a:solidFill>
                <a:latin typeface="Lato" panose="020F0502020204030203" pitchFamily="34" charset="0"/>
                <a:cs typeface="Lato" panose="020F0502020204030203" pitchFamily="34" charset="0"/>
              </a:rPr>
            </a:br>
            <a:r>
              <a:rPr lang="en-US" sz="333" i="1" dirty="0">
                <a:solidFill>
                  <a:prstClr val="white"/>
                </a:solidFill>
                <a:latin typeface="Lato" panose="020F0502020204030203" pitchFamily="34" charset="0"/>
                <a:cs typeface="Lato" panose="020F0502020204030203" pitchFamily="34" charset="0"/>
              </a:rPr>
              <a:t>A Predictive Validity Comparison Between Domestic and International Students</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2292618" y="480774"/>
            <a:ext cx="4810488" cy="3243210"/>
          </a:xfrm>
        </p:spPr>
        <p:txBody>
          <a:bodyPr anchor="t">
            <a:noAutofit/>
          </a:bodyPr>
          <a:lstStyle/>
          <a:p>
            <a:pPr algn="l">
              <a:lnSpc>
                <a:spcPct val="150000"/>
              </a:lnSpc>
            </a:pPr>
            <a: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t>Nurses educate patients and families.</a:t>
            </a:r>
            <a:b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br>
            <a: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t>Nurses use resources from the Internet to provide education.</a:t>
            </a:r>
            <a:b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br>
            <a: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t>(Pretty much) </a:t>
            </a:r>
            <a:r>
              <a:rPr lang="en-US" sz="926" b="1" dirty="0">
                <a:solidFill>
                  <a:schemeClr val="bg1"/>
                </a:solidFill>
                <a:latin typeface="Lato Black" panose="020F0A02020204030203" pitchFamily="34" charset="0"/>
                <a:ea typeface="Roboto" panose="02000000000000000000" pitchFamily="2" charset="0"/>
                <a:cs typeface="Arial" panose="020B0604020202020204" pitchFamily="34" charset="0"/>
              </a:rPr>
              <a:t>everyone</a:t>
            </a:r>
            <a: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t> uses the Internet to look for health information (1).</a:t>
            </a:r>
            <a:b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br>
            <a:b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br>
            <a:r>
              <a:rPr lang="en-US" sz="926" dirty="0">
                <a:solidFill>
                  <a:schemeClr val="bg1"/>
                </a:solidFill>
                <a:latin typeface="Lato Black" panose="020F0A02020204030203" pitchFamily="34" charset="0"/>
                <a:ea typeface="Roboto" panose="02000000000000000000" pitchFamily="2" charset="0"/>
                <a:cs typeface="Arial" panose="020B0604020202020204" pitchFamily="34" charset="0"/>
              </a:rPr>
              <a:t>But…</a:t>
            </a:r>
            <a:br>
              <a:rPr lang="en-US" sz="926" b="1" dirty="0">
                <a:solidFill>
                  <a:schemeClr val="bg1"/>
                </a:solidFill>
                <a:latin typeface="Lato Black" panose="020F0A02020204030203" pitchFamily="34" charset="0"/>
                <a:ea typeface="Roboto" panose="02000000000000000000" pitchFamily="2" charset="0"/>
                <a:cs typeface="Arial" panose="020B0604020202020204" pitchFamily="34" charset="0"/>
              </a:rPr>
            </a:br>
            <a:r>
              <a:rPr lang="en-US" sz="2408" dirty="0">
                <a:solidFill>
                  <a:schemeClr val="bg1"/>
                </a:solidFill>
                <a:latin typeface="Lato Black" panose="020F0A02020204030203" pitchFamily="34" charset="0"/>
                <a:ea typeface="Roboto" panose="02000000000000000000" pitchFamily="2" charset="0"/>
                <a:cs typeface="Arial" panose="020B0604020202020204" pitchFamily="34" charset="0"/>
              </a:rPr>
              <a:t>little is known about nurses’ </a:t>
            </a:r>
            <a:r>
              <a:rPr lang="en-US" sz="2408" b="1" dirty="0">
                <a:solidFill>
                  <a:schemeClr val="bg1"/>
                </a:solidFill>
                <a:latin typeface="Lato Black" panose="020F0A02020204030203" pitchFamily="34" charset="0"/>
                <a:ea typeface="Roboto" panose="02000000000000000000" pitchFamily="2" charset="0"/>
                <a:cs typeface="Arial" panose="020B0604020202020204" pitchFamily="34" charset="0"/>
              </a:rPr>
              <a:t>actual experiences</a:t>
            </a:r>
            <a:r>
              <a:rPr lang="en-US" sz="2408" dirty="0">
                <a:solidFill>
                  <a:schemeClr val="bg1"/>
                </a:solidFill>
                <a:latin typeface="Lato Black" panose="020F0A02020204030203" pitchFamily="34" charset="0"/>
                <a:ea typeface="Roboto" panose="02000000000000000000" pitchFamily="2" charset="0"/>
                <a:cs typeface="Arial" panose="020B0604020202020204" pitchFamily="34" charset="0"/>
              </a:rPr>
              <a:t> using </a:t>
            </a:r>
            <a:r>
              <a:rPr lang="en-US" sz="2408" b="1" dirty="0">
                <a:solidFill>
                  <a:schemeClr val="bg1"/>
                </a:solidFill>
                <a:latin typeface="Lato Black" panose="020F0A02020204030203" pitchFamily="34" charset="0"/>
                <a:ea typeface="Roboto" panose="02000000000000000000" pitchFamily="2" charset="0"/>
                <a:cs typeface="Arial" panose="020B0604020202020204" pitchFamily="34" charset="0"/>
              </a:rPr>
              <a:t>online educational resources</a:t>
            </a:r>
            <a:r>
              <a:rPr lang="en-US" sz="2408" dirty="0">
                <a:solidFill>
                  <a:schemeClr val="bg1"/>
                </a:solidFill>
                <a:latin typeface="Lato Black" panose="020F0A02020204030203" pitchFamily="34" charset="0"/>
                <a:ea typeface="Roboto" panose="02000000000000000000" pitchFamily="2" charset="0"/>
                <a:cs typeface="Arial" panose="020B0604020202020204" pitchFamily="34" charset="0"/>
              </a:rPr>
              <a:t> and discussing them with patients</a:t>
            </a:r>
            <a:endParaRPr lang="en-US" sz="2408" dirty="0">
              <a:solidFill>
                <a:schemeClr val="bg1"/>
              </a:solidFill>
              <a:latin typeface="Lato" panose="020F0502020204030203" pitchFamily="34" charset="0"/>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0" y="381000"/>
            <a:ext cx="1862667"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r>
              <a:rPr lang="en-US" sz="333" b="1" i="1" dirty="0">
                <a:solidFill>
                  <a:prstClr val="white"/>
                </a:solidFill>
                <a:latin typeface="Lato" panose="020F0502020204030203" pitchFamily="34" charset="0"/>
                <a:cs typeface="Lato" panose="020F0502020204030203" pitchFamily="34" charset="0"/>
              </a:rPr>
              <a:t>Non-Cognitive Predictors of Student Success:</a:t>
            </a:r>
            <a:br>
              <a:rPr lang="en-US" sz="333" i="1" dirty="0">
                <a:solidFill>
                  <a:prstClr val="white"/>
                </a:solidFill>
                <a:latin typeface="Lato" panose="020F0502020204030203" pitchFamily="34" charset="0"/>
                <a:cs typeface="Lato" panose="020F0502020204030203" pitchFamily="34" charset="0"/>
              </a:rPr>
            </a:br>
            <a:r>
              <a:rPr lang="en-US" sz="333" i="1" dirty="0">
                <a:solidFill>
                  <a:prstClr val="white"/>
                </a:solidFill>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id="{8E35B311-3C19-412C-ADE6-EB2E4158F366}"/>
              </a:ext>
            </a:extLst>
          </p:cNvPr>
          <p:cNvSpPr txBox="1"/>
          <p:nvPr/>
        </p:nvSpPr>
        <p:spPr>
          <a:xfrm>
            <a:off x="77612" y="2408366"/>
            <a:ext cx="1694229" cy="4279505"/>
          </a:xfrm>
          <a:prstGeom prst="rect">
            <a:avLst/>
          </a:prstGeom>
          <a:noFill/>
        </p:spPr>
        <p:txBody>
          <a:bodyPr wrap="square" rtlCol="0">
            <a:spAutoFit/>
          </a:bodyPr>
          <a:lstStyle/>
          <a:p>
            <a:pPr defTabSz="84673">
              <a:lnSpc>
                <a:spcPct val="120000"/>
              </a:lnSpc>
            </a:pPr>
            <a:r>
              <a:rPr lang="en-US" sz="741" b="1" dirty="0">
                <a:solidFill>
                  <a:prstClr val="black"/>
                </a:solidFill>
                <a:latin typeface="Lato Black" panose="020F0A02020204030203" pitchFamily="34" charset="0"/>
                <a:cs typeface="Arial" panose="020B0604020202020204" pitchFamily="34" charset="0"/>
              </a:rPr>
              <a:t>Study objectives</a:t>
            </a:r>
          </a:p>
          <a:p>
            <a:pPr marL="105842" indent="-105842" defTabSz="84673">
              <a:lnSpc>
                <a:spcPct val="120000"/>
              </a:lnSpc>
              <a:buFont typeface="Arial" panose="020B0604020202020204" pitchFamily="34" charset="0"/>
              <a:buChar char="•"/>
            </a:pPr>
            <a:r>
              <a:rPr lang="en-US" sz="741" dirty="0">
                <a:solidFill>
                  <a:prstClr val="black"/>
                </a:solidFill>
                <a:latin typeface="Lato" panose="020F0502020204030203" pitchFamily="34" charset="0"/>
                <a:cs typeface="Arial" panose="020B0604020202020204" pitchFamily="34" charset="0"/>
              </a:rPr>
              <a:t>Gain in-depth understanding of nurses’ experiences using resources such as </a:t>
            </a:r>
            <a:r>
              <a:rPr lang="en-US" sz="741" dirty="0" err="1">
                <a:solidFill>
                  <a:prstClr val="black"/>
                </a:solidFill>
                <a:latin typeface="Lato" panose="020F0502020204030203" pitchFamily="34" charset="0"/>
                <a:cs typeface="Arial" panose="020B0604020202020204" pitchFamily="34" charset="0"/>
              </a:rPr>
              <a:t>Krames</a:t>
            </a:r>
            <a:r>
              <a:rPr lang="en-US" sz="741" dirty="0">
                <a:solidFill>
                  <a:prstClr val="black"/>
                </a:solidFill>
                <a:latin typeface="Lato" panose="020F0502020204030203" pitchFamily="34" charset="0"/>
                <a:cs typeface="Arial" panose="020B0604020202020204" pitchFamily="34" charset="0"/>
              </a:rPr>
              <a:t> Online, </a:t>
            </a:r>
            <a:r>
              <a:rPr lang="en-US" sz="741" dirty="0" err="1">
                <a:solidFill>
                  <a:prstClr val="black"/>
                </a:solidFill>
                <a:latin typeface="Lato" panose="020F0502020204030203" pitchFamily="34" charset="0"/>
                <a:cs typeface="Arial" panose="020B0604020202020204" pitchFamily="34" charset="0"/>
              </a:rPr>
              <a:t>MedlinePlus</a:t>
            </a:r>
            <a:r>
              <a:rPr lang="en-US" sz="741" dirty="0">
                <a:solidFill>
                  <a:prstClr val="black"/>
                </a:solidFill>
                <a:latin typeface="Lato" panose="020F0502020204030203" pitchFamily="34" charset="0"/>
                <a:cs typeface="Arial" panose="020B0604020202020204" pitchFamily="34" charset="0"/>
              </a:rPr>
              <a:t>, or other websites to educate patients and their families</a:t>
            </a:r>
          </a:p>
          <a:p>
            <a:pPr marL="105842" indent="-105842" defTabSz="84673">
              <a:lnSpc>
                <a:spcPct val="120000"/>
              </a:lnSpc>
              <a:buFont typeface="Arial" panose="020B0604020202020204" pitchFamily="34" charset="0"/>
              <a:buChar char="•"/>
            </a:pPr>
            <a:r>
              <a:rPr lang="en-US" sz="741" dirty="0">
                <a:solidFill>
                  <a:prstClr val="black"/>
                </a:solidFill>
                <a:latin typeface="Lato" panose="020F0502020204030203" pitchFamily="34" charset="0"/>
                <a:cs typeface="Arial" panose="020B0604020202020204" pitchFamily="34" charset="0"/>
              </a:rPr>
              <a:t>Identify themes that can be used to design questionnaires and outreach education for nurses, managers, and administrators</a:t>
            </a:r>
            <a:br>
              <a:rPr lang="en-US" sz="741" dirty="0">
                <a:solidFill>
                  <a:prstClr val="black"/>
                </a:solidFill>
                <a:latin typeface="Lato" panose="020F0502020204030203" pitchFamily="34" charset="0"/>
                <a:cs typeface="Arial" panose="020B0604020202020204" pitchFamily="34" charset="0"/>
              </a:rPr>
            </a:br>
            <a:endParaRPr lang="en-US" sz="741" b="1" dirty="0">
              <a:solidFill>
                <a:prstClr val="black"/>
              </a:solidFill>
              <a:latin typeface="Lato" panose="020F0502020204030203" pitchFamily="34" charset="0"/>
              <a:cs typeface="Arial" panose="020B0604020202020204" pitchFamily="34" charset="0"/>
            </a:endParaRPr>
          </a:p>
          <a:p>
            <a:pPr defTabSz="84673">
              <a:lnSpc>
                <a:spcPct val="120000"/>
              </a:lnSpc>
            </a:pPr>
            <a:r>
              <a:rPr lang="en-US" sz="741" b="1" dirty="0">
                <a:solidFill>
                  <a:srgbClr val="8C1616"/>
                </a:solidFill>
                <a:latin typeface="Lato Black" panose="020F0A02020204030203" pitchFamily="34" charset="0"/>
                <a:cs typeface="Arial" panose="020B0604020202020204" pitchFamily="34" charset="0"/>
              </a:rPr>
              <a:t>METHODS</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Recruit participants at Providence St. Joseph Medical Center in Burbank, CA</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Conduct semi-structured interviews</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Transcribe and code interviews as they are completed</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Share coded transcripts with nurse co-investigators</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Re-code transcripts incorporating feedback from nurses</a:t>
            </a:r>
          </a:p>
          <a:p>
            <a:pPr marL="137594" indent="-137594" defTabSz="84673">
              <a:lnSpc>
                <a:spcPct val="120000"/>
              </a:lnSpc>
              <a:buFont typeface="+mj-lt"/>
              <a:buAutoNum type="arabicPeriod"/>
            </a:pPr>
            <a:r>
              <a:rPr lang="en-US" sz="741" dirty="0">
                <a:solidFill>
                  <a:prstClr val="black"/>
                </a:solidFill>
                <a:latin typeface="Lato" panose="020F0502020204030203" pitchFamily="34" charset="0"/>
                <a:cs typeface="Arial" panose="020B0604020202020204" pitchFamily="34" charset="0"/>
              </a:rPr>
              <a:t>Identify and synthesize major categories and themes</a:t>
            </a:r>
          </a:p>
          <a:p>
            <a:pPr defTabSz="84673">
              <a:lnSpc>
                <a:spcPct val="120000"/>
              </a:lnSpc>
            </a:pPr>
            <a:endParaRPr lang="en-US" sz="667" b="1" dirty="0">
              <a:solidFill>
                <a:prstClr val="black"/>
              </a:solidFill>
              <a:latin typeface="Lato" panose="020F0502020204030203" pitchFamily="34" charset="0"/>
              <a:cs typeface="Arial" panose="020B0604020202020204" pitchFamily="34" charset="0"/>
            </a:endParaRPr>
          </a:p>
          <a:p>
            <a:pPr defTabSz="84673">
              <a:lnSpc>
                <a:spcPct val="120000"/>
              </a:lnSpc>
            </a:pPr>
            <a:br>
              <a:rPr lang="en-US" sz="667" b="1" dirty="0">
                <a:solidFill>
                  <a:prstClr val="black"/>
                </a:solidFill>
                <a:latin typeface="Lato Black" panose="020F0A02020204030203" pitchFamily="34" charset="0"/>
                <a:cs typeface="Arial" panose="020B0604020202020204" pitchFamily="34" charset="0"/>
              </a:rPr>
            </a:br>
            <a:endParaRPr lang="en-US" sz="667" dirty="0">
              <a:solidFill>
                <a:prstClr val="black"/>
              </a:solidFill>
              <a:latin typeface="Lato" panose="020F0502020204030203" pitchFamily="34" charset="0"/>
              <a:cs typeface="Arial" panose="020B0604020202020204" pitchFamily="34" charset="0"/>
            </a:endParaRPr>
          </a:p>
          <a:p>
            <a:pPr defTabSz="84673">
              <a:lnSpc>
                <a:spcPct val="120000"/>
              </a:lnSpc>
            </a:pPr>
            <a:endParaRPr lang="en-US" sz="667" b="1" dirty="0">
              <a:solidFill>
                <a:prstClr val="black"/>
              </a:solidFill>
              <a:latin typeface="Lato" panose="020F0502020204030203" pitchFamily="34" charset="0"/>
              <a:cs typeface="Arial" panose="020B0604020202020204" pitchFamily="34" charset="0"/>
            </a:endParaRPr>
          </a:p>
        </p:txBody>
      </p:sp>
      <p:sp>
        <p:nvSpPr>
          <p:cNvPr id="10" name="TextBox 9">
            <a:extLst>
              <a:ext uri="{FF2B5EF4-FFF2-40B4-BE49-F238E27FC236}">
                <a16:creationId xmlns:a16="http://schemas.microsoft.com/office/drawing/2014/main" id="{DB244B05-C5D7-4580-8933-5B2F47EB56B0}"/>
              </a:ext>
            </a:extLst>
          </p:cNvPr>
          <p:cNvSpPr txBox="1"/>
          <p:nvPr/>
        </p:nvSpPr>
        <p:spPr>
          <a:xfrm>
            <a:off x="77611" y="548150"/>
            <a:ext cx="1694230" cy="1169551"/>
          </a:xfrm>
          <a:prstGeom prst="rect">
            <a:avLst/>
          </a:prstGeom>
          <a:noFill/>
        </p:spPr>
        <p:txBody>
          <a:bodyPr wrap="square" rtlCol="0">
            <a:spAutoFit/>
          </a:bodyPr>
          <a:lstStyle/>
          <a:p>
            <a:pPr defTabSz="84673"/>
            <a:r>
              <a:rPr lang="en-US" sz="1000" b="1" i="1" dirty="0">
                <a:solidFill>
                  <a:prstClr val="black"/>
                </a:solidFill>
                <a:latin typeface="Lato" panose="020F0502020204030203" pitchFamily="34" charset="0"/>
                <a:cs typeface="Lato" panose="020F0502020204030203" pitchFamily="34" charset="0"/>
              </a:rPr>
              <a:t>Nurses’ experiences and perceptions of using online resources for patient and family education:</a:t>
            </a:r>
            <a:br>
              <a:rPr lang="en-US" sz="1000" i="1" dirty="0">
                <a:solidFill>
                  <a:prstClr val="black"/>
                </a:solidFill>
                <a:latin typeface="Lato" panose="020F0502020204030203" pitchFamily="34" charset="0"/>
                <a:cs typeface="Lato" panose="020F0502020204030203" pitchFamily="34" charset="0"/>
              </a:rPr>
            </a:br>
            <a:r>
              <a:rPr lang="en-US" sz="1000" i="1" dirty="0">
                <a:solidFill>
                  <a:prstClr val="black"/>
                </a:solidFill>
                <a:latin typeface="Lato" panose="020F0502020204030203" pitchFamily="34" charset="0"/>
                <a:cs typeface="Lato" panose="020F0502020204030203" pitchFamily="34" charset="0"/>
              </a:rPr>
              <a:t>a qualitative interview study</a:t>
            </a:r>
          </a:p>
        </p:txBody>
      </p:sp>
      <p:sp>
        <p:nvSpPr>
          <p:cNvPr id="12" name="TextBox 11">
            <a:extLst>
              <a:ext uri="{FF2B5EF4-FFF2-40B4-BE49-F238E27FC236}">
                <a16:creationId xmlns:a16="http://schemas.microsoft.com/office/drawing/2014/main" id="{64F9E57F-C64F-4827-8C49-BB9DBDC073C7}"/>
              </a:ext>
            </a:extLst>
          </p:cNvPr>
          <p:cNvSpPr txBox="1"/>
          <p:nvPr/>
        </p:nvSpPr>
        <p:spPr>
          <a:xfrm>
            <a:off x="163017" y="1465267"/>
            <a:ext cx="1392097" cy="776366"/>
          </a:xfrm>
          <a:prstGeom prst="rect">
            <a:avLst/>
          </a:prstGeom>
          <a:noFill/>
        </p:spPr>
        <p:txBody>
          <a:bodyPr wrap="square" rtlCol="0">
            <a:spAutoFit/>
          </a:bodyPr>
          <a:lstStyle/>
          <a:p>
            <a:pPr defTabSz="84673"/>
            <a:r>
              <a:rPr lang="en-US" sz="741" dirty="0">
                <a:solidFill>
                  <a:prstClr val="black"/>
                </a:solidFill>
                <a:latin typeface="Lato" panose="020F0502020204030203" pitchFamily="34" charset="0"/>
                <a:cs typeface="Arial" panose="020B0604020202020204" pitchFamily="34" charset="0"/>
              </a:rPr>
              <a:t>Carrie Grinstead, MLIS AHIP, Sarah Sumner, MSN RN OCN CHPN, Julius Shakari, MSN RN CNL, Martha Inofuentes, BSN-RN CMSN OCN</a:t>
            </a:r>
          </a:p>
        </p:txBody>
      </p:sp>
      <p:sp>
        <p:nvSpPr>
          <p:cNvPr id="20" name="Graphic 18">
            <a:extLst>
              <a:ext uri="{FF2B5EF4-FFF2-40B4-BE49-F238E27FC236}">
                <a16:creationId xmlns:a16="http://schemas.microsoft.com/office/drawing/2014/main" id="{BDF411EE-4753-4C32-9DAF-D5DA024A3893}"/>
              </a:ext>
            </a:extLst>
          </p:cNvPr>
          <p:cNvSpPr/>
          <p:nvPr/>
        </p:nvSpPr>
        <p:spPr>
          <a:xfrm>
            <a:off x="107591" y="1017905"/>
            <a:ext cx="66746" cy="62073"/>
          </a:xfrm>
          <a:custGeom>
            <a:avLst/>
            <a:gdLst>
              <a:gd name="connsiteX0" fmla="*/ 310594 w 327663"/>
              <a:gd name="connsiteY0" fmla="*/ 219906 h 335196"/>
              <a:gd name="connsiteX1" fmla="*/ 246568 w 327663"/>
              <a:gd name="connsiteY1" fmla="*/ 176217 h 335196"/>
              <a:gd name="connsiteX2" fmla="*/ 212295 w 327663"/>
              <a:gd name="connsiteY2" fmla="*/ 176217 h 335196"/>
              <a:gd name="connsiteX3" fmla="*/ 165217 w 327663"/>
              <a:gd name="connsiteY3" fmla="*/ 189022 h 335196"/>
              <a:gd name="connsiteX4" fmla="*/ 118138 w 327663"/>
              <a:gd name="connsiteY4" fmla="*/ 176217 h 335196"/>
              <a:gd name="connsiteX5" fmla="*/ 83866 w 327663"/>
              <a:gd name="connsiteY5" fmla="*/ 176217 h 335196"/>
              <a:gd name="connsiteX6" fmla="*/ 19839 w 327663"/>
              <a:gd name="connsiteY6" fmla="*/ 219906 h 335196"/>
              <a:gd name="connsiteX7" fmla="*/ 1385 w 327663"/>
              <a:gd name="connsiteY7" fmla="*/ 299750 h 335196"/>
              <a:gd name="connsiteX8" fmla="*/ 165970 w 327663"/>
              <a:gd name="connsiteY8" fmla="*/ 335529 h 335196"/>
              <a:gd name="connsiteX9" fmla="*/ 329802 w 327663"/>
              <a:gd name="connsiteY9" fmla="*/ 299750 h 335196"/>
              <a:gd name="connsiteX10" fmla="*/ 310594 w 327663"/>
              <a:gd name="connsiteY10" fmla="*/ 219906 h 335196"/>
              <a:gd name="connsiteX11" fmla="*/ 165593 w 327663"/>
              <a:gd name="connsiteY11" fmla="*/ 154749 h 335196"/>
              <a:gd name="connsiteX12" fmla="*/ 242425 w 327663"/>
              <a:gd name="connsiteY12" fmla="*/ 77918 h 335196"/>
              <a:gd name="connsiteX13" fmla="*/ 165593 w 327663"/>
              <a:gd name="connsiteY13" fmla="*/ 1086 h 335196"/>
              <a:gd name="connsiteX14" fmla="*/ 88762 w 327663"/>
              <a:gd name="connsiteY14" fmla="*/ 77918 h 335196"/>
              <a:gd name="connsiteX15" fmla="*/ 165593 w 327663"/>
              <a:gd name="connsiteY15" fmla="*/ 154749 h 33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663" h="335196">
                <a:moveTo>
                  <a:pt x="310594" y="219906"/>
                </a:moveTo>
                <a:cubicBezTo>
                  <a:pt x="287243" y="179983"/>
                  <a:pt x="246568" y="176217"/>
                  <a:pt x="246568" y="176217"/>
                </a:cubicBezTo>
                <a:lnTo>
                  <a:pt x="212295" y="176217"/>
                </a:lnTo>
                <a:cubicBezTo>
                  <a:pt x="198360" y="184126"/>
                  <a:pt x="182541" y="189022"/>
                  <a:pt x="165217" y="189022"/>
                </a:cubicBezTo>
                <a:cubicBezTo>
                  <a:pt x="147892" y="189022"/>
                  <a:pt x="132074" y="184503"/>
                  <a:pt x="118138" y="176217"/>
                </a:cubicBezTo>
                <a:lnTo>
                  <a:pt x="83866" y="176217"/>
                </a:lnTo>
                <a:cubicBezTo>
                  <a:pt x="83866" y="176217"/>
                  <a:pt x="43190" y="179983"/>
                  <a:pt x="19839" y="219906"/>
                </a:cubicBezTo>
                <a:cubicBezTo>
                  <a:pt x="-2758" y="259828"/>
                  <a:pt x="1385" y="299750"/>
                  <a:pt x="1385" y="299750"/>
                </a:cubicBezTo>
                <a:cubicBezTo>
                  <a:pt x="1385" y="299750"/>
                  <a:pt x="37164" y="335529"/>
                  <a:pt x="165970" y="335529"/>
                </a:cubicBezTo>
                <a:cubicBezTo>
                  <a:pt x="294776" y="335529"/>
                  <a:pt x="329802" y="299750"/>
                  <a:pt x="329802" y="299750"/>
                </a:cubicBezTo>
                <a:cubicBezTo>
                  <a:pt x="329802" y="299750"/>
                  <a:pt x="333945" y="259828"/>
                  <a:pt x="310594" y="219906"/>
                </a:cubicBezTo>
                <a:close/>
                <a:moveTo>
                  <a:pt x="165593" y="154749"/>
                </a:moveTo>
                <a:cubicBezTo>
                  <a:pt x="208152" y="154749"/>
                  <a:pt x="242425" y="120477"/>
                  <a:pt x="242425" y="77918"/>
                </a:cubicBezTo>
                <a:cubicBezTo>
                  <a:pt x="242425" y="35359"/>
                  <a:pt x="208152" y="1086"/>
                  <a:pt x="165593" y="1086"/>
                </a:cubicBezTo>
                <a:cubicBezTo>
                  <a:pt x="123035" y="1086"/>
                  <a:pt x="88762" y="35736"/>
                  <a:pt x="88762" y="77918"/>
                </a:cubicBezTo>
                <a:cubicBezTo>
                  <a:pt x="88762" y="120477"/>
                  <a:pt x="123035" y="154749"/>
                  <a:pt x="165593" y="154749"/>
                </a:cubicBezTo>
                <a:close/>
              </a:path>
            </a:pathLst>
          </a:custGeom>
          <a:solidFill>
            <a:schemeClr val="tx1">
              <a:lumMod val="50000"/>
              <a:lumOff val="50000"/>
            </a:schemeClr>
          </a:solidFill>
          <a:ln w="3663" cap="flat">
            <a:noFill/>
            <a:prstDash val="solid"/>
            <a:miter/>
          </a:ln>
        </p:spPr>
        <p:txBody>
          <a:bodyPr rtlCol="0" anchor="ctr"/>
          <a:lstStyle/>
          <a:p>
            <a:pPr defTabSz="84673"/>
            <a:endParaRPr lang="en-US" sz="333">
              <a:solidFill>
                <a:prstClr val="black"/>
              </a:solidFill>
              <a:latin typeface="Calibri"/>
            </a:endParaRPr>
          </a:p>
        </p:txBody>
      </p:sp>
      <p:sp>
        <p:nvSpPr>
          <p:cNvPr id="7" name="TextBox 6">
            <a:extLst>
              <a:ext uri="{FF2B5EF4-FFF2-40B4-BE49-F238E27FC236}">
                <a16:creationId xmlns:a16="http://schemas.microsoft.com/office/drawing/2014/main" id="{FCAC4B58-8623-4DBE-951A-DDF821787031}"/>
              </a:ext>
            </a:extLst>
          </p:cNvPr>
          <p:cNvSpPr txBox="1"/>
          <p:nvPr/>
        </p:nvSpPr>
        <p:spPr>
          <a:xfrm>
            <a:off x="7408539" y="548149"/>
            <a:ext cx="1638779" cy="5953425"/>
          </a:xfrm>
          <a:prstGeom prst="rect">
            <a:avLst/>
          </a:prstGeom>
          <a:noFill/>
        </p:spPr>
        <p:txBody>
          <a:bodyPr wrap="square" rtlCol="0">
            <a:spAutoFit/>
          </a:bodyPr>
          <a:lstStyle/>
          <a:p>
            <a:pPr defTabSz="84673">
              <a:lnSpc>
                <a:spcPct val="120000"/>
              </a:lnSpc>
            </a:pPr>
            <a:r>
              <a:rPr lang="en-US" sz="1000" b="1" dirty="0">
                <a:solidFill>
                  <a:prstClr val="black"/>
                </a:solidFill>
                <a:latin typeface="Lato Black" panose="020F0A02020204030203" pitchFamily="34" charset="0"/>
                <a:cs typeface="Arial" panose="020B0604020202020204" pitchFamily="34" charset="0"/>
              </a:rPr>
              <a:t>SELECTED LITERATURE</a:t>
            </a:r>
            <a:br>
              <a:rPr lang="en-US" sz="667" b="1" dirty="0">
                <a:solidFill>
                  <a:prstClr val="black"/>
                </a:solidFill>
                <a:latin typeface="Lato Black" panose="020F0A02020204030203" pitchFamily="34" charset="0"/>
                <a:cs typeface="Arial" panose="020B0604020202020204" pitchFamily="34" charset="0"/>
              </a:rPr>
            </a:br>
            <a:endParaRPr lang="en-US" sz="667" b="1" dirty="0">
              <a:solidFill>
                <a:prstClr val="black"/>
              </a:solidFill>
              <a:latin typeface="Lato Black" panose="020F0A02020204030203" pitchFamily="34" charset="0"/>
              <a:cs typeface="Arial" panose="020B0604020202020204" pitchFamily="34" charset="0"/>
            </a:endParaRPr>
          </a:p>
          <a:p>
            <a:pPr marL="105842" indent="-105842" defTabSz="84673">
              <a:lnSpc>
                <a:spcPct val="120000"/>
              </a:lnSpc>
              <a:buFont typeface="Arial" panose="020B0604020202020204" pitchFamily="34" charset="0"/>
              <a:buChar char="•"/>
            </a:pPr>
            <a:r>
              <a:rPr lang="en-US" sz="667" b="1" dirty="0">
                <a:solidFill>
                  <a:prstClr val="black"/>
                </a:solidFill>
                <a:latin typeface="Lato" panose="020F0502020204030203" pitchFamily="34" charset="0"/>
                <a:cs typeface="Arial" panose="020B0604020202020204" pitchFamily="34" charset="0"/>
              </a:rPr>
              <a:t>2005 study of oncology nurses identified</a:t>
            </a:r>
          </a:p>
          <a:p>
            <a:pPr marL="190515" lvl="1" indent="-105842" defTabSz="84673">
              <a:lnSpc>
                <a:spcPct val="120000"/>
              </a:lnSpc>
              <a:buFont typeface="Arial" panose="020B0604020202020204" pitchFamily="34" charset="0"/>
              <a:buChar char="•"/>
            </a:pPr>
            <a:r>
              <a:rPr lang="en-US" sz="667" dirty="0">
                <a:solidFill>
                  <a:prstClr val="black"/>
                </a:solidFill>
                <a:latin typeface="Lato" panose="020F0502020204030203" pitchFamily="34" charset="0"/>
                <a:cs typeface="Arial" panose="020B0604020202020204" pitchFamily="34" charset="0"/>
              </a:rPr>
              <a:t>a division between nurses who “were insulted when patients challenged their expertise based on information gleaned from the Internet,” and nurses who viewed Internet health information as a catalyst for change and a facilitator of patient-provider relationships (2)</a:t>
            </a:r>
          </a:p>
          <a:p>
            <a:pPr marL="190515" lvl="1" indent="-105842" defTabSz="84673">
              <a:lnSpc>
                <a:spcPct val="120000"/>
              </a:lnSpc>
              <a:buFont typeface="Arial" panose="020B0604020202020204" pitchFamily="34" charset="0"/>
              <a:buChar char="•"/>
            </a:pPr>
            <a:r>
              <a:rPr lang="en-US" sz="667" dirty="0">
                <a:solidFill>
                  <a:prstClr val="black"/>
                </a:solidFill>
                <a:latin typeface="Lato" panose="020F0502020204030203" pitchFamily="34" charset="0"/>
                <a:cs typeface="Arial" panose="020B0604020202020204" pitchFamily="34" charset="0"/>
              </a:rPr>
              <a:t>nurses’ function as “knowledge consultants,” facilitating patients’ searches, evaluating information needs, individualizing information, and correcting misinformation (2)</a:t>
            </a:r>
          </a:p>
          <a:p>
            <a:pPr marL="105842" indent="-105842" defTabSz="84673">
              <a:lnSpc>
                <a:spcPct val="120000"/>
              </a:lnSpc>
              <a:buFont typeface="Arial" panose="020B0604020202020204" pitchFamily="34" charset="0"/>
              <a:buChar char="•"/>
            </a:pPr>
            <a:r>
              <a:rPr lang="en-US" sz="667" b="1" dirty="0">
                <a:solidFill>
                  <a:prstClr val="black"/>
                </a:solidFill>
                <a:latin typeface="Lato" panose="020F0502020204030203" pitchFamily="34" charset="0"/>
                <a:cs typeface="Arial" panose="020B0604020202020204" pitchFamily="34" charset="0"/>
              </a:rPr>
              <a:t>2011 observational study of nurses in practice found that</a:t>
            </a:r>
          </a:p>
          <a:p>
            <a:pPr marL="190515" lvl="1" indent="-105842" defTabSz="84673">
              <a:lnSpc>
                <a:spcPct val="120000"/>
              </a:lnSpc>
              <a:buFont typeface="Arial" panose="020B0604020202020204" pitchFamily="34" charset="0"/>
              <a:buChar char="•"/>
            </a:pPr>
            <a:r>
              <a:rPr lang="en-US" sz="667" dirty="0">
                <a:solidFill>
                  <a:prstClr val="black"/>
                </a:solidFill>
                <a:latin typeface="Lato" panose="020F0502020204030203" pitchFamily="34" charset="0"/>
                <a:cs typeface="Arial" panose="020B0604020202020204" pitchFamily="34" charset="0"/>
              </a:rPr>
              <a:t>nurses had very little time to search for information (3)</a:t>
            </a:r>
          </a:p>
          <a:p>
            <a:pPr marL="190515" lvl="1" indent="-105842" defTabSz="84673">
              <a:lnSpc>
                <a:spcPct val="120000"/>
              </a:lnSpc>
              <a:buFont typeface="Arial" panose="020B0604020202020204" pitchFamily="34" charset="0"/>
              <a:buChar char="•"/>
            </a:pPr>
            <a:r>
              <a:rPr lang="en-US" sz="667" dirty="0">
                <a:solidFill>
                  <a:prstClr val="black"/>
                </a:solidFill>
                <a:latin typeface="Lato" panose="020F0502020204030203" pitchFamily="34" charset="0"/>
                <a:cs typeface="Arial" panose="020B0604020202020204" pitchFamily="34" charset="0"/>
              </a:rPr>
              <a:t>hospital policy often required the use of particular educational materials (3)</a:t>
            </a:r>
          </a:p>
          <a:p>
            <a:pPr marL="190515" lvl="1" indent="-105842" defTabSz="84673">
              <a:lnSpc>
                <a:spcPct val="120000"/>
              </a:lnSpc>
              <a:buFont typeface="Arial" panose="020B0604020202020204" pitchFamily="34" charset="0"/>
              <a:buChar char="•"/>
            </a:pPr>
            <a:r>
              <a:rPr lang="en-US" sz="667" dirty="0">
                <a:solidFill>
                  <a:prstClr val="black"/>
                </a:solidFill>
                <a:latin typeface="Lato" panose="020F0502020204030203" pitchFamily="34" charset="0"/>
                <a:cs typeface="Arial" panose="020B0604020202020204" pitchFamily="34" charset="0"/>
              </a:rPr>
              <a:t>lack of knowledge and previous negative experiences hampered use of online resources (3)</a:t>
            </a:r>
          </a:p>
          <a:p>
            <a:pPr marL="190515" lvl="1" indent="-105842" defTabSz="84673">
              <a:lnSpc>
                <a:spcPct val="120000"/>
              </a:lnSpc>
              <a:buFont typeface="Arial" panose="020B0604020202020204" pitchFamily="34" charset="0"/>
              <a:buChar char="•"/>
            </a:pPr>
            <a:endParaRPr lang="en-US" sz="667" dirty="0">
              <a:solidFill>
                <a:prstClr val="black"/>
              </a:solidFill>
              <a:latin typeface="Lato" panose="020F0502020204030203" pitchFamily="34" charset="0"/>
              <a:cs typeface="Arial" panose="020B0604020202020204" pitchFamily="34" charset="0"/>
            </a:endParaRPr>
          </a:p>
          <a:p>
            <a:pPr defTabSz="84673"/>
            <a:r>
              <a:rPr lang="en-US" sz="1000" b="1" dirty="0">
                <a:solidFill>
                  <a:prstClr val="black"/>
                </a:solidFill>
                <a:latin typeface="Lato Black" panose="020F0A02020204030203" pitchFamily="34" charset="0"/>
                <a:cs typeface="Arial" panose="020B0604020202020204" pitchFamily="34" charset="0"/>
              </a:rPr>
              <a:t>PRELIMINARY RESULTS</a:t>
            </a:r>
          </a:p>
          <a:p>
            <a:pPr defTabSz="84673"/>
            <a:r>
              <a:rPr lang="en-US" sz="667" dirty="0">
                <a:solidFill>
                  <a:prstClr val="black"/>
                </a:solidFill>
                <a:latin typeface="Lato Black" panose="020F0A02020204030203" pitchFamily="34" charset="0"/>
                <a:cs typeface="Arial" panose="020B0604020202020204" pitchFamily="34" charset="0"/>
              </a:rPr>
              <a:t>The study has received IRB approval, and we are now recruiting and interviewing participants. Interviews will continue until thematic saturation has been reached.</a:t>
            </a:r>
          </a:p>
          <a:p>
            <a:pPr defTabSz="84673"/>
            <a:endParaRPr lang="en-US" sz="667" dirty="0">
              <a:solidFill>
                <a:prstClr val="black"/>
              </a:solidFill>
              <a:latin typeface="Lato Black" panose="020F0A02020204030203" pitchFamily="34" charset="0"/>
              <a:cs typeface="Arial" panose="020B0604020202020204" pitchFamily="34" charset="0"/>
            </a:endParaRPr>
          </a:p>
          <a:p>
            <a:pPr defTabSz="84673"/>
            <a:r>
              <a:rPr lang="en-US" sz="667" i="1" dirty="0">
                <a:solidFill>
                  <a:prstClr val="black"/>
                </a:solidFill>
                <a:latin typeface="Lato Black" panose="020F0A02020204030203" pitchFamily="34" charset="0"/>
                <a:cs typeface="Arial" panose="020B0604020202020204" pitchFamily="34" charset="0"/>
              </a:rPr>
              <a:t>Interviews so far suggest that</a:t>
            </a:r>
            <a:br>
              <a:rPr lang="en-US" sz="667" i="1" dirty="0">
                <a:solidFill>
                  <a:prstClr val="black"/>
                </a:solidFill>
                <a:latin typeface="Lato Black" panose="020F0A02020204030203" pitchFamily="34" charset="0"/>
                <a:cs typeface="Arial" panose="020B0604020202020204" pitchFamily="34" charset="0"/>
              </a:rPr>
            </a:br>
            <a:endParaRPr lang="en-US" sz="667" i="1" dirty="0">
              <a:solidFill>
                <a:prstClr val="black"/>
              </a:solidFill>
              <a:latin typeface="Lato Black" panose="020F0A02020204030203" pitchFamily="34" charset="0"/>
              <a:cs typeface="Arial" panose="020B0604020202020204" pitchFamily="34" charset="0"/>
            </a:endParaRPr>
          </a:p>
          <a:p>
            <a:pPr marL="84673" indent="-84673" defTabSz="84673">
              <a:buFont typeface="Arial" panose="020B0604020202020204" pitchFamily="34" charset="0"/>
              <a:buChar char="•"/>
            </a:pPr>
            <a:r>
              <a:rPr lang="en-US" sz="667" dirty="0">
                <a:solidFill>
                  <a:prstClr val="black"/>
                </a:solidFill>
                <a:latin typeface="Lato Black" panose="020F0A02020204030203" pitchFamily="34" charset="0"/>
                <a:cs typeface="Arial" panose="020B0604020202020204" pitchFamily="34" charset="0"/>
              </a:rPr>
              <a:t>Division identified by Dickerson et al. remains</a:t>
            </a:r>
            <a:r>
              <a:rPr lang="en-US" sz="593" dirty="0">
                <a:solidFill>
                  <a:prstClr val="black"/>
                </a:solidFill>
                <a:latin typeface="Lato" panose="020F0502020204030203" pitchFamily="34" charset="0"/>
                <a:cs typeface="Arial" panose="020B0604020202020204" pitchFamily="34" charset="0"/>
              </a:rPr>
              <a:t>, </a:t>
            </a:r>
            <a:r>
              <a:rPr lang="en-US" sz="667" dirty="0">
                <a:solidFill>
                  <a:prstClr val="black"/>
                </a:solidFill>
                <a:latin typeface="Lato Black" panose="020F0A02020204030203" pitchFamily="34" charset="0"/>
                <a:cs typeface="Arial" panose="020B0604020202020204" pitchFamily="34" charset="0"/>
              </a:rPr>
              <a:t>nearly fifteen years later</a:t>
            </a:r>
          </a:p>
          <a:p>
            <a:pPr marL="84673" indent="-84673" defTabSz="84673">
              <a:buFont typeface="Arial" panose="020B0604020202020204" pitchFamily="34" charset="0"/>
              <a:buChar char="•"/>
            </a:pPr>
            <a:r>
              <a:rPr lang="en-US" sz="667" dirty="0">
                <a:solidFill>
                  <a:prstClr val="black"/>
                </a:solidFill>
                <a:latin typeface="Lato Black" panose="020F0A02020204030203" pitchFamily="34" charset="0"/>
                <a:cs typeface="Arial" panose="020B0604020202020204" pitchFamily="34" charset="0"/>
              </a:rPr>
              <a:t>Nurses worry about inaccurate or inappropriate material found online by patients and families</a:t>
            </a:r>
          </a:p>
          <a:p>
            <a:pPr marL="84673" indent="-84673" defTabSz="84673">
              <a:buFont typeface="Arial" panose="020B0604020202020204" pitchFamily="34" charset="0"/>
              <a:buChar char="•"/>
            </a:pPr>
            <a:r>
              <a:rPr lang="en-US" sz="667" dirty="0">
                <a:solidFill>
                  <a:prstClr val="black"/>
                </a:solidFill>
                <a:latin typeface="Lato Black" panose="020F0A02020204030203" pitchFamily="34" charset="0"/>
                <a:cs typeface="Arial" panose="020B0604020202020204" pitchFamily="34" charset="0"/>
              </a:rPr>
              <a:t>Google, disease-specific websites, and organizationally mandated material (</a:t>
            </a:r>
            <a:r>
              <a:rPr lang="en-US" sz="667" dirty="0" err="1">
                <a:solidFill>
                  <a:prstClr val="black"/>
                </a:solidFill>
                <a:latin typeface="Lato Black" panose="020F0A02020204030203" pitchFamily="34" charset="0"/>
                <a:cs typeface="Arial" panose="020B0604020202020204" pitchFamily="34" charset="0"/>
              </a:rPr>
              <a:t>Krames</a:t>
            </a:r>
            <a:r>
              <a:rPr lang="en-US" sz="667" dirty="0">
                <a:solidFill>
                  <a:prstClr val="black"/>
                </a:solidFill>
                <a:latin typeface="Lato Black" panose="020F0A02020204030203" pitchFamily="34" charset="0"/>
                <a:cs typeface="Arial" panose="020B0604020202020204" pitchFamily="34" charset="0"/>
              </a:rPr>
              <a:t> online) are common sources for patient education materials</a:t>
            </a:r>
          </a:p>
          <a:p>
            <a:pPr marL="84673" indent="-84673" defTabSz="84673">
              <a:buFont typeface="Arial" panose="020B0604020202020204" pitchFamily="34" charset="0"/>
              <a:buChar char="•"/>
            </a:pPr>
            <a:r>
              <a:rPr lang="en-US" sz="667" dirty="0">
                <a:solidFill>
                  <a:prstClr val="black"/>
                </a:solidFill>
                <a:latin typeface="Lato Black" panose="020F0A02020204030203" pitchFamily="34" charset="0"/>
                <a:cs typeface="Arial" panose="020B0604020202020204" pitchFamily="34" charset="0"/>
              </a:rPr>
              <a:t>Nurses use their own knowledge and experience, and reach out to colleagues, to educate patients</a:t>
            </a:r>
          </a:p>
        </p:txBody>
      </p:sp>
      <p:graphicFrame>
        <p:nvGraphicFramePr>
          <p:cNvPr id="21" name="Table 20"/>
          <p:cNvGraphicFramePr>
            <a:graphicFrameLocks noGrp="1"/>
          </p:cNvGraphicFramePr>
          <p:nvPr/>
        </p:nvGraphicFramePr>
        <p:xfrm>
          <a:off x="3472053" y="4791589"/>
          <a:ext cx="3449491" cy="1517929"/>
        </p:xfrm>
        <a:graphic>
          <a:graphicData uri="http://schemas.openxmlformats.org/drawingml/2006/table">
            <a:tbl>
              <a:tblPr firstRow="1" bandRow="1">
                <a:tableStyleId>{5C22544A-7EE6-4342-B048-85BDC9FD1C3A}</a:tableStyleId>
              </a:tblPr>
              <a:tblGrid>
                <a:gridCol w="1919302">
                  <a:extLst>
                    <a:ext uri="{9D8B030D-6E8A-4147-A177-3AD203B41FA5}">
                      <a16:colId xmlns:a16="http://schemas.microsoft.com/office/drawing/2014/main" val="20000"/>
                    </a:ext>
                  </a:extLst>
                </a:gridCol>
                <a:gridCol w="1530189">
                  <a:extLst>
                    <a:ext uri="{9D8B030D-6E8A-4147-A177-3AD203B41FA5}">
                      <a16:colId xmlns:a16="http://schemas.microsoft.com/office/drawing/2014/main" val="20001"/>
                    </a:ext>
                  </a:extLst>
                </a:gridCol>
              </a:tblGrid>
              <a:tr h="278407">
                <a:tc>
                  <a:txBody>
                    <a:bodyPr/>
                    <a:lstStyle/>
                    <a:p>
                      <a:r>
                        <a:rPr lang="en-US" sz="1100" dirty="0"/>
                        <a:t>References</a:t>
                      </a:r>
                    </a:p>
                  </a:txBody>
                  <a:tcPr marL="16933" marR="16933" marT="8467" marB="846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r"/>
                      <a:r>
                        <a:rPr lang="en-US" sz="1100" dirty="0"/>
                        <a:t>Acknowledgements</a:t>
                      </a:r>
                    </a:p>
                  </a:txBody>
                  <a:tcPr marL="16933" marR="16933" marT="8467" marB="8467">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0"/>
                  </a:ext>
                </a:extLst>
              </a:tr>
              <a:tr h="355600">
                <a:tc>
                  <a:txBody>
                    <a:bodyPr/>
                    <a:lstStyle/>
                    <a:p>
                      <a:r>
                        <a:rPr lang="en-US" sz="600" dirty="0">
                          <a:solidFill>
                            <a:schemeClr val="bg1"/>
                          </a:solidFill>
                        </a:rPr>
                        <a:t>1. Fox</a:t>
                      </a:r>
                      <a:r>
                        <a:rPr lang="en-US" sz="600" baseline="0" dirty="0">
                          <a:solidFill>
                            <a:schemeClr val="bg1"/>
                          </a:solidFill>
                        </a:rPr>
                        <a:t> S, Duggan M. Health Online 2013 [Internet]. Washington, DC: Pew Research Center; 2013 Jan 15 [cited 2019 Apr 22]. Available from: </a:t>
                      </a:r>
                      <a:r>
                        <a:rPr lang="en-US" sz="600" dirty="0">
                          <a:solidFill>
                            <a:schemeClr val="bg1"/>
                          </a:solidFill>
                        </a:rPr>
                        <a:t>https://www.pewinternet.org/2013/01/15/health-online-2013/</a:t>
                      </a:r>
                    </a:p>
                  </a:txBody>
                  <a:tcPr marL="16933" marR="16933" marT="8467" marB="8467">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alpha val="0"/>
                      </a:schemeClr>
                    </a:solidFill>
                  </a:tcPr>
                </a:tc>
                <a:tc rowSpan="3">
                  <a:txBody>
                    <a:bodyPr/>
                    <a:lstStyle/>
                    <a:p>
                      <a:pPr lvl="1"/>
                      <a:r>
                        <a:rPr lang="en-US" sz="600" dirty="0">
                          <a:solidFill>
                            <a:schemeClr val="bg1"/>
                          </a:solidFill>
                        </a:rPr>
                        <a:t>This project was made possible in part by the Institute of Museum and Library Services (RE-95-17-0025-17).</a:t>
                      </a:r>
                      <a:br>
                        <a:rPr lang="en-US" sz="600" dirty="0">
                          <a:solidFill>
                            <a:schemeClr val="bg1"/>
                          </a:solidFill>
                        </a:rPr>
                      </a:br>
                      <a:br>
                        <a:rPr lang="en-US" sz="600" baseline="0" dirty="0">
                          <a:solidFill>
                            <a:schemeClr val="bg1"/>
                          </a:solidFill>
                        </a:rPr>
                      </a:br>
                      <a:r>
                        <a:rPr lang="en-US" sz="600" baseline="0" dirty="0">
                          <a:solidFill>
                            <a:schemeClr val="bg1"/>
                          </a:solidFill>
                        </a:rPr>
                        <a:t>The project received funding from the Medical Library Group of Southern California and Arizona. </a:t>
                      </a:r>
                      <a:br>
                        <a:rPr lang="en-US" sz="600" baseline="0" dirty="0">
                          <a:solidFill>
                            <a:schemeClr val="bg1"/>
                          </a:solidFill>
                        </a:rPr>
                      </a:br>
                      <a:br>
                        <a:rPr lang="en-US" sz="600" baseline="0" dirty="0">
                          <a:solidFill>
                            <a:schemeClr val="bg1"/>
                          </a:solidFill>
                        </a:rPr>
                      </a:br>
                      <a:r>
                        <a:rPr lang="en-US" sz="600" dirty="0">
                          <a:solidFill>
                            <a:schemeClr val="bg1"/>
                          </a:solidFill>
                        </a:rPr>
                        <a:t>We thank the MLA Research Training Institute for its training, support and encouragement to carry out this research. </a:t>
                      </a:r>
                    </a:p>
                  </a:txBody>
                  <a:tcPr marL="16933" marR="16933" marT="8467" marB="8467">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1"/>
                  </a:ext>
                </a:extLst>
              </a:tr>
              <a:tr h="278407">
                <a:tc>
                  <a:txBody>
                    <a:bodyPr/>
                    <a:lstStyle/>
                    <a:p>
                      <a:r>
                        <a:rPr lang="en-US" sz="600" dirty="0">
                          <a:solidFill>
                            <a:schemeClr val="bg1"/>
                          </a:solidFill>
                        </a:rPr>
                        <a:t>2. Dickerson SS, </a:t>
                      </a:r>
                      <a:r>
                        <a:rPr lang="en-US" sz="600" dirty="0" err="1">
                          <a:solidFill>
                            <a:schemeClr val="bg1"/>
                          </a:solidFill>
                        </a:rPr>
                        <a:t>Boehmke</a:t>
                      </a:r>
                      <a:r>
                        <a:rPr lang="en-US" sz="600" dirty="0">
                          <a:solidFill>
                            <a:schemeClr val="bg1"/>
                          </a:solidFill>
                        </a:rPr>
                        <a:t> M, Ogle C, Brown JK. Out of necessity: oncology nurses’ experiences integrating the Internet into practice. </a:t>
                      </a:r>
                      <a:r>
                        <a:rPr lang="en-US" sz="600" dirty="0" err="1">
                          <a:solidFill>
                            <a:schemeClr val="bg1"/>
                          </a:solidFill>
                        </a:rPr>
                        <a:t>Oncol</a:t>
                      </a:r>
                      <a:r>
                        <a:rPr lang="en-US" sz="600" dirty="0">
                          <a:solidFill>
                            <a:schemeClr val="bg1"/>
                          </a:solidFill>
                        </a:rPr>
                        <a:t> </a:t>
                      </a:r>
                      <a:r>
                        <a:rPr lang="en-US" sz="600" dirty="0" err="1">
                          <a:solidFill>
                            <a:schemeClr val="bg1"/>
                          </a:solidFill>
                        </a:rPr>
                        <a:t>Nurs</a:t>
                      </a:r>
                      <a:r>
                        <a:rPr lang="en-US" sz="600" dirty="0">
                          <a:solidFill>
                            <a:schemeClr val="bg1"/>
                          </a:solidFill>
                        </a:rPr>
                        <a:t> Forum. 2005 Mar 5;32(2):355-62.</a:t>
                      </a:r>
                    </a:p>
                  </a:txBody>
                  <a:tcPr marL="16933" marR="16933" marT="8467" marB="846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0"/>
                      </a:schemeClr>
                    </a:solidFill>
                  </a:tcPr>
                </a:tc>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2"/>
                  </a:ext>
                </a:extLst>
              </a:tr>
              <a:tr h="278407">
                <a:tc>
                  <a:txBody>
                    <a:bodyPr/>
                    <a:lstStyle/>
                    <a:p>
                      <a:r>
                        <a:rPr lang="en-US" sz="600" dirty="0">
                          <a:solidFill>
                            <a:schemeClr val="bg1"/>
                          </a:solidFill>
                        </a:rPr>
                        <a:t>3. Jones J, Schilling K, </a:t>
                      </a:r>
                      <a:r>
                        <a:rPr lang="en-US" sz="600" dirty="0" err="1">
                          <a:solidFill>
                            <a:schemeClr val="bg1"/>
                          </a:solidFill>
                        </a:rPr>
                        <a:t>Pesut</a:t>
                      </a:r>
                      <a:r>
                        <a:rPr lang="en-US" sz="600" dirty="0">
                          <a:solidFill>
                            <a:schemeClr val="bg1"/>
                          </a:solidFill>
                        </a:rPr>
                        <a:t> D. Barriers and benefits associated with nurses information seeking related to patient education needs on clinical nursing units. Open </a:t>
                      </a:r>
                      <a:r>
                        <a:rPr lang="en-US" sz="600" dirty="0" err="1">
                          <a:solidFill>
                            <a:schemeClr val="bg1"/>
                          </a:solidFill>
                        </a:rPr>
                        <a:t>Nurs</a:t>
                      </a:r>
                      <a:r>
                        <a:rPr lang="en-US" sz="600" dirty="0">
                          <a:solidFill>
                            <a:schemeClr val="bg1"/>
                          </a:solidFill>
                        </a:rPr>
                        <a:t> J. 2011;5:24-30. </a:t>
                      </a:r>
                    </a:p>
                  </a:txBody>
                  <a:tcPr marL="16933" marR="16933" marT="8467" marB="846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0"/>
                      </a:schemeClr>
                    </a:solidFill>
                  </a:tcPr>
                </a:tc>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0003"/>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881" y="4897520"/>
            <a:ext cx="978958" cy="978958"/>
          </a:xfrm>
          <a:prstGeom prst="rect">
            <a:avLst/>
          </a:prstGeom>
        </p:spPr>
      </p:pic>
    </p:spTree>
    <p:extLst>
      <p:ext uri="{BB962C8B-B14F-4D97-AF65-F5344CB8AC3E}">
        <p14:creationId xmlns:p14="http://schemas.microsoft.com/office/powerpoint/2010/main" val="375861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A6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3CEAF7-43BE-4BE6-AE82-C6B8259FD08B}"/>
              </a:ext>
            </a:extLst>
          </p:cNvPr>
          <p:cNvSpPr/>
          <p:nvPr/>
        </p:nvSpPr>
        <p:spPr>
          <a:xfrm>
            <a:off x="2118168" y="1045466"/>
            <a:ext cx="3838652" cy="19326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en-US" sz="24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24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24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2250"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2250"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18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18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3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187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1875" b="1" dirty="0">
              <a:solidFill>
                <a:srgbClr val="F7FA6E"/>
              </a:solidFill>
              <a:latin typeface="Times New Roman" panose="02020603050405020304" pitchFamily="18" charset="0"/>
              <a:cs typeface="Times New Roman" panose="02020603050405020304" pitchFamily="18" charset="0"/>
            </a:endParaRPr>
          </a:p>
          <a:p>
            <a:pPr defTabSz="685800"/>
            <a:endParaRPr lang="en-US" sz="750" b="1" dirty="0">
              <a:solidFill>
                <a:srgbClr val="F7FA6E"/>
              </a:solidFill>
              <a:latin typeface="Times New Roman" panose="02020603050405020304" pitchFamily="18" charset="0"/>
              <a:cs typeface="Times New Roman" panose="02020603050405020304" pitchFamily="18" charset="0"/>
            </a:endParaRPr>
          </a:p>
          <a:p>
            <a:pPr defTabSz="685800"/>
            <a:r>
              <a:rPr lang="en-US" sz="2025" b="1" dirty="0">
                <a:solidFill>
                  <a:srgbClr val="F7FA6E"/>
                </a:solidFill>
                <a:latin typeface="Times New Roman" panose="02020603050405020304" pitchFamily="18" charset="0"/>
                <a:cs typeface="Times New Roman" panose="02020603050405020304" pitchFamily="18" charset="0"/>
              </a:rPr>
              <a:t>Librarians, who adapt sessions and conversations with premedical students, can impact how students use medical information tools for </a:t>
            </a:r>
          </a:p>
          <a:p>
            <a:pPr defTabSz="685800"/>
            <a:r>
              <a:rPr lang="en-US" sz="2025" b="1" dirty="0">
                <a:solidFill>
                  <a:srgbClr val="F7FA6E"/>
                </a:solidFill>
                <a:latin typeface="Times New Roman" panose="02020603050405020304" pitchFamily="18" charset="0"/>
                <a:cs typeface="Times New Roman" panose="02020603050405020304" pitchFamily="18" charset="0"/>
              </a:rPr>
              <a:t>the remainder of medical school.</a:t>
            </a:r>
          </a:p>
          <a:p>
            <a:pPr defTabSz="685800"/>
            <a:endParaRPr lang="en-US" sz="1125" b="1" dirty="0">
              <a:solidFill>
                <a:srgbClr val="FFC000">
                  <a:lumMod val="40000"/>
                  <a:lumOff val="60000"/>
                </a:srgbClr>
              </a:solidFill>
              <a:latin typeface="Times New Roman" panose="02020603050405020304" pitchFamily="18" charset="0"/>
              <a:cs typeface="Times New Roman" panose="02020603050405020304" pitchFamily="18" charset="0"/>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2475" dirty="0">
              <a:solidFill>
                <a:srgbClr val="FFC000">
                  <a:lumMod val="40000"/>
                  <a:lumOff val="60000"/>
                </a:srgbClr>
              </a:solidFill>
              <a:latin typeface="Calibri" panose="020F0502020204030204"/>
            </a:endParaRPr>
          </a:p>
          <a:p>
            <a:pPr defTabSz="685800"/>
            <a:endParaRPr lang="en-US" sz="1350" dirty="0">
              <a:solidFill>
                <a:srgbClr val="FFC000">
                  <a:lumMod val="40000"/>
                  <a:lumOff val="60000"/>
                </a:srgbClr>
              </a:solidFill>
              <a:latin typeface="Calibri" panose="020F0502020204030204"/>
            </a:endParaRPr>
          </a:p>
          <a:p>
            <a:pPr defTabSz="685800"/>
            <a:endParaRPr lang="en-US" sz="1350" dirty="0">
              <a:solidFill>
                <a:srgbClr val="FFC000">
                  <a:lumMod val="40000"/>
                  <a:lumOff val="60000"/>
                </a:srgbClr>
              </a:solidFill>
              <a:latin typeface="Calibri" panose="020F0502020204030204"/>
            </a:endParaRPr>
          </a:p>
        </p:txBody>
      </p:sp>
      <p:sp>
        <p:nvSpPr>
          <p:cNvPr id="6" name="TextBox 5">
            <a:extLst>
              <a:ext uri="{FF2B5EF4-FFF2-40B4-BE49-F238E27FC236}">
                <a16:creationId xmlns:a16="http://schemas.microsoft.com/office/drawing/2014/main" id="{21AC2C32-08AB-4DDA-8196-8728B24C3C0B}"/>
              </a:ext>
            </a:extLst>
          </p:cNvPr>
          <p:cNvSpPr txBox="1"/>
          <p:nvPr/>
        </p:nvSpPr>
        <p:spPr>
          <a:xfrm>
            <a:off x="100013" y="993378"/>
            <a:ext cx="1881745" cy="998543"/>
          </a:xfrm>
          <a:prstGeom prst="rect">
            <a:avLst/>
          </a:prstGeom>
          <a:noFill/>
        </p:spPr>
        <p:txBody>
          <a:bodyPr wrap="square" rtlCol="0">
            <a:spAutoFit/>
          </a:bodyPr>
          <a:lstStyle/>
          <a:p>
            <a:pPr defTabSz="685800"/>
            <a:r>
              <a:rPr lang="en-US" sz="1013" b="1" dirty="0">
                <a:solidFill>
                  <a:srgbClr val="002060"/>
                </a:solidFill>
                <a:latin typeface="Times New Roman" panose="02020603050405020304" pitchFamily="18" charset="0"/>
                <a:cs typeface="Times New Roman" panose="02020603050405020304" pitchFamily="18" charset="0"/>
              </a:rPr>
              <a:t>How Medical Students Discover and Use Medical Information Tools</a:t>
            </a:r>
          </a:p>
          <a:p>
            <a:pPr defTabSz="685800"/>
            <a:endParaRPr lang="en-US" sz="375" dirty="0">
              <a:solidFill>
                <a:srgbClr val="002060"/>
              </a:solidFill>
              <a:latin typeface="Times New Roman" panose="02020603050405020304" pitchFamily="18" charset="0"/>
              <a:cs typeface="Times New Roman" panose="02020603050405020304" pitchFamily="18" charset="0"/>
            </a:endParaRPr>
          </a:p>
          <a:p>
            <a:pPr defTabSz="685800"/>
            <a:r>
              <a:rPr lang="en-US" sz="825" dirty="0">
                <a:solidFill>
                  <a:srgbClr val="002060"/>
                </a:solidFill>
                <a:latin typeface="Times New Roman" panose="02020603050405020304" pitchFamily="18" charset="0"/>
                <a:cs typeface="Times New Roman" panose="02020603050405020304" pitchFamily="18" charset="0"/>
              </a:rPr>
              <a:t>Margaret A. Hoogland, MLS, AHIP</a:t>
            </a:r>
          </a:p>
          <a:p>
            <a:pPr defTabSz="685800"/>
            <a:r>
              <a:rPr lang="en-US" sz="825" dirty="0">
                <a:solidFill>
                  <a:srgbClr val="002060"/>
                </a:solidFill>
                <a:latin typeface="Times New Roman" panose="02020603050405020304" pitchFamily="18" charset="0"/>
                <a:cs typeface="Times New Roman" panose="02020603050405020304" pitchFamily="18" charset="0"/>
              </a:rPr>
              <a:t>Mulford Health Sciences Library</a:t>
            </a:r>
          </a:p>
          <a:p>
            <a:pPr defTabSz="685800"/>
            <a:r>
              <a:rPr lang="en-US" sz="825" dirty="0">
                <a:solidFill>
                  <a:srgbClr val="002060"/>
                </a:solidFill>
                <a:latin typeface="Times New Roman" panose="02020603050405020304" pitchFamily="18" charset="0"/>
                <a:cs typeface="Times New Roman" panose="02020603050405020304" pitchFamily="18" charset="0"/>
              </a:rPr>
              <a:t>The University of Toledo</a:t>
            </a:r>
          </a:p>
        </p:txBody>
      </p:sp>
      <p:sp>
        <p:nvSpPr>
          <p:cNvPr id="15" name="Rectangle 14">
            <a:extLst>
              <a:ext uri="{FF2B5EF4-FFF2-40B4-BE49-F238E27FC236}">
                <a16:creationId xmlns:a16="http://schemas.microsoft.com/office/drawing/2014/main" id="{013D233B-AED1-430C-93E2-92DF93CEF037}"/>
              </a:ext>
            </a:extLst>
          </p:cNvPr>
          <p:cNvSpPr/>
          <p:nvPr/>
        </p:nvSpPr>
        <p:spPr>
          <a:xfrm>
            <a:off x="98601" y="1972735"/>
            <a:ext cx="1799810" cy="2115003"/>
          </a:xfrm>
          <a:prstGeom prst="rect">
            <a:avLst/>
          </a:prstGeom>
        </p:spPr>
        <p:txBody>
          <a:bodyPr wrap="square">
            <a:spAutoFit/>
          </a:bodyPr>
          <a:lstStyle/>
          <a:p>
            <a:pPr defTabSz="685800">
              <a:lnSpc>
                <a:spcPct val="107000"/>
              </a:lnSpc>
              <a:spcAft>
                <a:spcPts val="600"/>
              </a:spcAft>
            </a:pPr>
            <a:r>
              <a:rPr lang="en-US" sz="788"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Objective</a:t>
            </a:r>
            <a:endParaRPr lang="en-US" sz="788"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788"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Many studies discuss the use of medical information tools by clinical medical students (i.e. third-and-fourth year students). Few studies examine how preclinical students (i.e. first-and-second year students) discover and use medical information tools. By understanding the needs of preclinical medical students, medical librarians can adjust the content and delivery of information in their training sessions. The purpose of this study is to better understand the medical information needs of preclinical students. </a:t>
            </a:r>
          </a:p>
        </p:txBody>
      </p:sp>
      <p:sp>
        <p:nvSpPr>
          <p:cNvPr id="16" name="Rectangle 15">
            <a:extLst>
              <a:ext uri="{FF2B5EF4-FFF2-40B4-BE49-F238E27FC236}">
                <a16:creationId xmlns:a16="http://schemas.microsoft.com/office/drawing/2014/main" id="{167F237A-BD53-4A97-AA80-5CD716CF1180}"/>
              </a:ext>
            </a:extLst>
          </p:cNvPr>
          <p:cNvSpPr/>
          <p:nvPr/>
        </p:nvSpPr>
        <p:spPr>
          <a:xfrm>
            <a:off x="6093231" y="977229"/>
            <a:ext cx="2749054" cy="1392112"/>
          </a:xfrm>
          <a:prstGeom prst="rect">
            <a:avLst/>
          </a:prstGeom>
        </p:spPr>
        <p:txBody>
          <a:bodyPr wrap="square">
            <a:spAutoFit/>
          </a:bodyPr>
          <a:lstStyle/>
          <a:p>
            <a:pPr defTabSz="685800">
              <a:lnSpc>
                <a:spcPct val="107000"/>
              </a:lnSpc>
              <a:spcAft>
                <a:spcPts val="600"/>
              </a:spcAft>
            </a:pPr>
            <a:r>
              <a:rPr lang="en-US" sz="825"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Results</a:t>
            </a:r>
            <a:endPar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Of the 525 students who received an invitation to participate, 122 completed the survey and 18 participated in a discussion. Preclinical students primarily use </a:t>
            </a:r>
            <a:r>
              <a:rPr lang="en-US" sz="82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UptoDate</a:t>
            </a: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and </a:t>
            </a:r>
            <a:r>
              <a:rPr lang="en-US" sz="82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Epocrates</a:t>
            </a: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By contrast, Clinical students use Google, Google Scholar, and </a:t>
            </a:r>
            <a:r>
              <a:rPr lang="en-US" sz="82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UptoDate</a:t>
            </a: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During the discussion sessions, most students mention </a:t>
            </a:r>
            <a:r>
              <a:rPr lang="en-US" sz="82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UptoDate</a:t>
            </a: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first but mention using other medical information tools. Out of 18 students, two students or 11% consulted </a:t>
            </a:r>
            <a:r>
              <a:rPr lang="en-US" sz="825"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UptoDate</a:t>
            </a: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exclusively in a clinical setting.</a:t>
            </a:r>
          </a:p>
        </p:txBody>
      </p:sp>
      <p:sp>
        <p:nvSpPr>
          <p:cNvPr id="18" name="Rectangle 17">
            <a:extLst>
              <a:ext uri="{FF2B5EF4-FFF2-40B4-BE49-F238E27FC236}">
                <a16:creationId xmlns:a16="http://schemas.microsoft.com/office/drawing/2014/main" id="{C777ADEB-52DD-4C2D-80D4-5698F3EBA393}"/>
              </a:ext>
            </a:extLst>
          </p:cNvPr>
          <p:cNvSpPr/>
          <p:nvPr/>
        </p:nvSpPr>
        <p:spPr>
          <a:xfrm>
            <a:off x="103738" y="3869560"/>
            <a:ext cx="1836982" cy="1392112"/>
          </a:xfrm>
          <a:prstGeom prst="rect">
            <a:avLst/>
          </a:prstGeom>
        </p:spPr>
        <p:txBody>
          <a:bodyPr wrap="square">
            <a:spAutoFit/>
          </a:bodyPr>
          <a:lstStyle/>
          <a:p>
            <a:pPr defTabSz="685800">
              <a:lnSpc>
                <a:spcPct val="107000"/>
              </a:lnSpc>
              <a:spcAft>
                <a:spcPts val="600"/>
              </a:spcAft>
            </a:pPr>
            <a:r>
              <a:rPr lang="en-US" sz="825"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Methods</a:t>
            </a:r>
            <a:endPar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lnSpc>
                <a:spcPct val="107000"/>
              </a:lnSpc>
              <a:spcAft>
                <a:spcPts val="600"/>
              </a:spcAft>
            </a:pPr>
            <a:r>
              <a:rPr lang="en-US" sz="8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Medical students received and email containing the study description, link to an online survey, and an opportunity to answer additional questions about medical information tools. Discussion participants got an Amazon or Starbucks gift card. Survey participants received no compensation. </a:t>
            </a:r>
          </a:p>
        </p:txBody>
      </p:sp>
      <p:pic>
        <p:nvPicPr>
          <p:cNvPr id="3" name="Picture 2">
            <a:extLst>
              <a:ext uri="{FF2B5EF4-FFF2-40B4-BE49-F238E27FC236}">
                <a16:creationId xmlns:a16="http://schemas.microsoft.com/office/drawing/2014/main" id="{F19794D0-FA25-4BAE-9A23-A69F2E13B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782" y="5279237"/>
            <a:ext cx="1768628" cy="491541"/>
          </a:xfrm>
          <a:prstGeom prst="rect">
            <a:avLst/>
          </a:prstGeom>
        </p:spPr>
      </p:pic>
      <p:pic>
        <p:nvPicPr>
          <p:cNvPr id="7" name="Picture 6">
            <a:extLst>
              <a:ext uri="{FF2B5EF4-FFF2-40B4-BE49-F238E27FC236}">
                <a16:creationId xmlns:a16="http://schemas.microsoft.com/office/drawing/2014/main" id="{D8AF3048-13F6-41DD-9E7F-35AE7051C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6195" y="5353834"/>
            <a:ext cx="452739" cy="452738"/>
          </a:xfrm>
          <a:prstGeom prst="rect">
            <a:avLst/>
          </a:prstGeom>
        </p:spPr>
      </p:pic>
      <p:graphicFrame>
        <p:nvGraphicFramePr>
          <p:cNvPr id="5" name="Object 4">
            <a:extLst>
              <a:ext uri="{FF2B5EF4-FFF2-40B4-BE49-F238E27FC236}">
                <a16:creationId xmlns:a16="http://schemas.microsoft.com/office/drawing/2014/main" id="{81276EF8-74BA-499B-B827-A359F910A82F}"/>
              </a:ext>
            </a:extLst>
          </p:cNvPr>
          <p:cNvGraphicFramePr>
            <a:graphicFrameLocks noChangeAspect="1"/>
          </p:cNvGraphicFramePr>
          <p:nvPr/>
        </p:nvGraphicFramePr>
        <p:xfrm>
          <a:off x="2699937" y="2999596"/>
          <a:ext cx="2683793" cy="2638268"/>
        </p:xfrm>
        <a:graphic>
          <a:graphicData uri="http://schemas.openxmlformats.org/presentationml/2006/ole">
            <mc:AlternateContent xmlns:mc="http://schemas.openxmlformats.org/markup-compatibility/2006">
              <mc:Choice xmlns:v="urn:schemas-microsoft-com:vml" Requires="v">
                <p:oleObj spid="_x0000_s1054" name="Prism 8" r:id="rId5" imgW="4024877" imgH="3956652" progId="Prism8.Document">
                  <p:embed/>
                </p:oleObj>
              </mc:Choice>
              <mc:Fallback>
                <p:oleObj name="Prism 8" r:id="rId5" imgW="4024877" imgH="3956652" progId="Prism8.Document">
                  <p:embed/>
                  <p:pic>
                    <p:nvPicPr>
                      <p:cNvPr id="5" name="Object 4">
                        <a:extLst>
                          <a:ext uri="{FF2B5EF4-FFF2-40B4-BE49-F238E27FC236}">
                            <a16:creationId xmlns:a16="http://schemas.microsoft.com/office/drawing/2014/main" id="{81276EF8-74BA-499B-B827-A359F910A82F}"/>
                          </a:ext>
                        </a:extLst>
                      </p:cNvPr>
                      <p:cNvPicPr/>
                      <p:nvPr/>
                    </p:nvPicPr>
                    <p:blipFill>
                      <a:blip r:embed="rId6"/>
                      <a:stretch>
                        <a:fillRect/>
                      </a:stretch>
                    </p:blipFill>
                    <p:spPr>
                      <a:xfrm>
                        <a:off x="2699937" y="2999596"/>
                        <a:ext cx="2683793" cy="263826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33E5A29-F1C8-4F9B-9816-006E2E76284B}"/>
              </a:ext>
            </a:extLst>
          </p:cNvPr>
          <p:cNvGraphicFramePr>
            <a:graphicFrameLocks noChangeAspect="1"/>
          </p:cNvGraphicFramePr>
          <p:nvPr/>
        </p:nvGraphicFramePr>
        <p:xfrm>
          <a:off x="5809624" y="2363019"/>
          <a:ext cx="2982329" cy="3070763"/>
        </p:xfrm>
        <a:graphic>
          <a:graphicData uri="http://schemas.openxmlformats.org/presentationml/2006/ole">
            <mc:AlternateContent xmlns:mc="http://schemas.openxmlformats.org/markup-compatibility/2006">
              <mc:Choice xmlns:v="urn:schemas-microsoft-com:vml" Requires="v">
                <p:oleObj spid="_x0000_s1055" name="Prism 8" r:id="rId7" imgW="4069173" imgH="4189672" progId="Prism8.Document">
                  <p:embed/>
                </p:oleObj>
              </mc:Choice>
              <mc:Fallback>
                <p:oleObj name="Prism 8" r:id="rId7" imgW="4069173" imgH="4189672" progId="Prism8.Document">
                  <p:embed/>
                  <p:pic>
                    <p:nvPicPr>
                      <p:cNvPr id="11" name="Object 10">
                        <a:extLst>
                          <a:ext uri="{FF2B5EF4-FFF2-40B4-BE49-F238E27FC236}">
                            <a16:creationId xmlns:a16="http://schemas.microsoft.com/office/drawing/2014/main" id="{B33E5A29-F1C8-4F9B-9816-006E2E76284B}"/>
                          </a:ext>
                        </a:extLst>
                      </p:cNvPr>
                      <p:cNvPicPr/>
                      <p:nvPr/>
                    </p:nvPicPr>
                    <p:blipFill>
                      <a:blip r:embed="rId8"/>
                      <a:stretch>
                        <a:fillRect/>
                      </a:stretch>
                    </p:blipFill>
                    <p:spPr>
                      <a:xfrm>
                        <a:off x="5809624" y="2363019"/>
                        <a:ext cx="2982329" cy="3070763"/>
                      </a:xfrm>
                      <a:prstGeom prst="rect">
                        <a:avLst/>
                      </a:prstGeom>
                    </p:spPr>
                  </p:pic>
                </p:oleObj>
              </mc:Fallback>
            </mc:AlternateContent>
          </a:graphicData>
        </a:graphic>
      </p:graphicFrame>
      <p:sp>
        <p:nvSpPr>
          <p:cNvPr id="2" name="TextBox 1"/>
          <p:cNvSpPr txBox="1"/>
          <p:nvPr/>
        </p:nvSpPr>
        <p:spPr>
          <a:xfrm>
            <a:off x="6076899" y="5431293"/>
            <a:ext cx="3067101" cy="652294"/>
          </a:xfrm>
          <a:prstGeom prst="rect">
            <a:avLst/>
          </a:prstGeom>
          <a:noFill/>
        </p:spPr>
        <p:txBody>
          <a:bodyPr wrap="square" rtlCol="0">
            <a:spAutoFit/>
          </a:bodyPr>
          <a:lstStyle/>
          <a:p>
            <a:pPr defTabSz="685800"/>
            <a:r>
              <a:rPr lang="en-US" sz="750" b="1" dirty="0">
                <a:solidFill>
                  <a:srgbClr val="002060"/>
                </a:solidFill>
                <a:latin typeface="Times New Roman" panose="02020603050405020304" pitchFamily="18" charset="0"/>
                <a:cs typeface="Times New Roman" panose="02020603050405020304" pitchFamily="18" charset="0"/>
              </a:rPr>
              <a:t>Acknowledgements</a:t>
            </a:r>
            <a:endParaRPr lang="en-US" sz="713" b="1" dirty="0">
              <a:solidFill>
                <a:srgbClr val="002060"/>
              </a:solidFill>
              <a:latin typeface="Times New Roman" panose="02020603050405020304" pitchFamily="18" charset="0"/>
              <a:cs typeface="Times New Roman" panose="02020603050405020304" pitchFamily="18" charset="0"/>
            </a:endParaRPr>
          </a:p>
          <a:p>
            <a:pPr defTabSz="685800"/>
            <a:r>
              <a:rPr lang="en-US" sz="713" dirty="0">
                <a:solidFill>
                  <a:srgbClr val="002060"/>
                </a:solidFill>
                <a:latin typeface="Times New Roman" panose="02020603050405020304" pitchFamily="18" charset="0"/>
                <a:cs typeface="Times New Roman" panose="02020603050405020304" pitchFamily="18" charset="0"/>
              </a:rPr>
              <a:t>I thank the MLA Research Training Institute for its training, support and </a:t>
            </a:r>
          </a:p>
          <a:p>
            <a:pPr defTabSz="685800"/>
            <a:r>
              <a:rPr lang="en-US" sz="713" dirty="0">
                <a:solidFill>
                  <a:srgbClr val="002060"/>
                </a:solidFill>
                <a:latin typeface="Times New Roman" panose="02020603050405020304" pitchFamily="18" charset="0"/>
                <a:cs typeface="Times New Roman" panose="02020603050405020304" pitchFamily="18" charset="0"/>
              </a:rPr>
              <a:t>encouragement to carry out this research. This project was made possible in part by  the Institute of Museum and Library Services (RE-95-17-0025-17).</a:t>
            </a:r>
          </a:p>
          <a:p>
            <a:pPr defTabSz="685800"/>
            <a:endParaRPr lang="en-US" sz="75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00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526574831"/>
              </p:ext>
            </p:extLst>
          </p:nvPr>
        </p:nvGraphicFramePr>
        <p:xfrm>
          <a:off x="62508" y="0"/>
          <a:ext cx="9081492" cy="6858000"/>
        </p:xfrm>
        <a:graphic>
          <a:graphicData uri="http://schemas.openxmlformats.org/presentationml/2006/ole">
            <mc:AlternateContent xmlns:mc="http://schemas.openxmlformats.org/markup-compatibility/2006">
              <mc:Choice xmlns:v="urn:schemas-microsoft-com:vml" Requires="v">
                <p:oleObj spid="_x0000_s2063" name="Acrobat Document" r:id="rId3" imgW="26883360" imgH="20299396" progId="Acrobat.Document.DC">
                  <p:embed/>
                </p:oleObj>
              </mc:Choice>
              <mc:Fallback>
                <p:oleObj name="Acrobat Document" r:id="rId3" imgW="26883360" imgH="20299396" progId="Acrobat.Document.DC">
                  <p:embed/>
                  <p:pic>
                    <p:nvPicPr>
                      <p:cNvPr id="0" name=""/>
                      <p:cNvPicPr/>
                      <p:nvPr/>
                    </p:nvPicPr>
                    <p:blipFill>
                      <a:blip r:embed="rId4"/>
                      <a:stretch>
                        <a:fillRect/>
                      </a:stretch>
                    </p:blipFill>
                    <p:spPr>
                      <a:xfrm>
                        <a:off x="62508" y="0"/>
                        <a:ext cx="9081492" cy="6858000"/>
                      </a:xfrm>
                      <a:prstGeom prst="rect">
                        <a:avLst/>
                      </a:prstGeom>
                    </p:spPr>
                  </p:pic>
                </p:oleObj>
              </mc:Fallback>
            </mc:AlternateContent>
          </a:graphicData>
        </a:graphic>
      </p:graphicFrame>
    </p:spTree>
    <p:extLst>
      <p:ext uri="{BB962C8B-B14F-4D97-AF65-F5344CB8AC3E}">
        <p14:creationId xmlns:p14="http://schemas.microsoft.com/office/powerpoint/2010/main" val="27380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F7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98F6D-2CA7-6544-89AF-B0E6BA88DAA6}"/>
              </a:ext>
            </a:extLst>
          </p:cNvPr>
          <p:cNvPicPr>
            <a:picLocks noChangeAspect="1"/>
          </p:cNvPicPr>
          <p:nvPr/>
        </p:nvPicPr>
        <p:blipFill rotWithShape="1">
          <a:blip r:embed="rId2"/>
          <a:srcRect r="402"/>
          <a:stretch/>
        </p:blipFill>
        <p:spPr>
          <a:xfrm>
            <a:off x="0" y="5561"/>
            <a:ext cx="9078058" cy="6852439"/>
          </a:xfrm>
          <a:prstGeom prst="rect">
            <a:avLst/>
          </a:prstGeom>
        </p:spPr>
      </p:pic>
    </p:spTree>
    <p:extLst>
      <p:ext uri="{BB962C8B-B14F-4D97-AF65-F5344CB8AC3E}">
        <p14:creationId xmlns:p14="http://schemas.microsoft.com/office/powerpoint/2010/main" val="2460497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74199596"/>
              </p:ext>
            </p:extLst>
          </p:nvPr>
        </p:nvGraphicFramePr>
        <p:xfrm>
          <a:off x="0" y="408037"/>
          <a:ext cx="9144000" cy="6096000"/>
        </p:xfrm>
        <a:graphic>
          <a:graphicData uri="http://schemas.openxmlformats.org/presentationml/2006/ole">
            <mc:AlternateContent xmlns:mc="http://schemas.openxmlformats.org/markup-compatibility/2006">
              <mc:Choice xmlns:v="urn:schemas-microsoft-com:vml" Requires="v">
                <p:oleObj spid="_x0000_s3085" name="Acrobat Document" r:id="rId3" imgW="29626560" imgH="19751040" progId="Acrobat.Document.DC">
                  <p:embed/>
                </p:oleObj>
              </mc:Choice>
              <mc:Fallback>
                <p:oleObj name="Acrobat Document" r:id="rId3" imgW="29626560" imgH="19751040" progId="Acrobat.Document.DC">
                  <p:embed/>
                  <p:pic>
                    <p:nvPicPr>
                      <p:cNvPr id="0" name=""/>
                      <p:cNvPicPr/>
                      <p:nvPr/>
                    </p:nvPicPr>
                    <p:blipFill>
                      <a:blip r:embed="rId4"/>
                      <a:stretch>
                        <a:fillRect/>
                      </a:stretch>
                    </p:blipFill>
                    <p:spPr>
                      <a:xfrm>
                        <a:off x="0" y="408037"/>
                        <a:ext cx="9144000" cy="6096000"/>
                      </a:xfrm>
                      <a:prstGeom prst="rect">
                        <a:avLst/>
                      </a:prstGeom>
                    </p:spPr>
                  </p:pic>
                </p:oleObj>
              </mc:Fallback>
            </mc:AlternateContent>
          </a:graphicData>
        </a:graphic>
      </p:graphicFrame>
    </p:spTree>
    <p:extLst>
      <p:ext uri="{BB962C8B-B14F-4D97-AF65-F5344CB8AC3E}">
        <p14:creationId xmlns:p14="http://schemas.microsoft.com/office/powerpoint/2010/main" val="25500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86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733BE-059C-47B7-9415-5ADF2F3024F1}"/>
              </a:ext>
            </a:extLst>
          </p:cNvPr>
          <p:cNvSpPr/>
          <p:nvPr/>
        </p:nvSpPr>
        <p:spPr>
          <a:xfrm>
            <a:off x="7281333" y="372533"/>
            <a:ext cx="1862667"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r>
              <a:rPr lang="en-US" sz="333" b="1" i="1" dirty="0">
                <a:solidFill>
                  <a:prstClr val="white"/>
                </a:solidFill>
                <a:latin typeface="Lato" panose="020F0502020204030203" pitchFamily="34" charset="0"/>
                <a:cs typeface="Lato" panose="020F0502020204030203" pitchFamily="34" charset="0"/>
              </a:rPr>
              <a:t>Non-Cognitive Predictors of Student Success:</a:t>
            </a:r>
            <a:br>
              <a:rPr lang="en-US" sz="333" i="1" dirty="0">
                <a:solidFill>
                  <a:prstClr val="white"/>
                </a:solidFill>
                <a:latin typeface="Lato" panose="020F0502020204030203" pitchFamily="34" charset="0"/>
                <a:cs typeface="Lato" panose="020F0502020204030203" pitchFamily="34" charset="0"/>
              </a:rPr>
            </a:br>
            <a:r>
              <a:rPr lang="en-US" sz="333" i="1" dirty="0">
                <a:solidFill>
                  <a:prstClr val="white"/>
                </a:solidFill>
                <a:latin typeface="Lato" panose="020F0502020204030203" pitchFamily="34" charset="0"/>
                <a:cs typeface="Lato" panose="020F0502020204030203" pitchFamily="34" charset="0"/>
              </a:rPr>
              <a:t>A Predictive Validity Comparison Between Domestic and International Students</a:t>
            </a: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2162811" y="520890"/>
            <a:ext cx="4818379" cy="2232879"/>
          </a:xfrm>
          <a:ln>
            <a:noFill/>
          </a:ln>
        </p:spPr>
        <p:txBody>
          <a:bodyPr anchor="t">
            <a:noAutofit/>
          </a:bodyPr>
          <a:lstStyle/>
          <a:p>
            <a:pPr algn="l">
              <a:lnSpc>
                <a:spcPct val="100000"/>
              </a:lnSpc>
            </a:pP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PhD students </a:t>
            </a: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in the </a:t>
            </a: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health sciences </a:t>
            </a:r>
            <a:b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b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are </a:t>
            </a: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underrepresented</a:t>
            </a:r>
            <a:r>
              <a:rPr lang="en-US" sz="2037" dirty="0">
                <a:solidFill>
                  <a:schemeClr val="bg1"/>
                </a:solidFill>
                <a:latin typeface="BentonSans Bold" panose="02000503000000020004" pitchFamily="50" charset="0"/>
                <a:ea typeface="Roboto" panose="02000000000000000000" pitchFamily="2" charset="0"/>
                <a:cs typeface="Arial" panose="020B0604020202020204" pitchFamily="34" charset="0"/>
              </a:rPr>
              <a:t> </a:t>
            </a: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in the literature on information literacy (IL).</a:t>
            </a:r>
            <a:b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br>
            <a:b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b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So, </a:t>
            </a: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we asked our PhD students </a:t>
            </a: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and</a:t>
            </a:r>
            <a:r>
              <a:rPr lang="en-US" sz="1778" dirty="0">
                <a:solidFill>
                  <a:schemeClr val="bg1"/>
                </a:solidFill>
                <a:latin typeface="BentonSans Regular" panose="02000503000000020004" pitchFamily="50" charset="0"/>
                <a:ea typeface="Roboto" panose="02000000000000000000" pitchFamily="2" charset="0"/>
                <a:cs typeface="Arial" panose="020B0604020202020204" pitchFamily="34" charset="0"/>
              </a:rPr>
              <a:t> </a:t>
            </a:r>
            <a:br>
              <a:rPr lang="en-US" sz="1778" dirty="0">
                <a:solidFill>
                  <a:schemeClr val="bg1"/>
                </a:solidFill>
                <a:latin typeface="BentonSans Regular" panose="02000503000000020004" pitchFamily="50" charset="0"/>
                <a:ea typeface="Roboto" panose="02000000000000000000" pitchFamily="2" charset="0"/>
                <a:cs typeface="Arial" panose="020B0604020202020204" pitchFamily="34" charset="0"/>
              </a:rPr>
            </a:b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their advisors </a:t>
            </a: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about IL during doctoral studies and </a:t>
            </a:r>
            <a:r>
              <a:rPr lang="en-US" sz="2037" dirty="0">
                <a:solidFill>
                  <a:srgbClr val="FFB500"/>
                </a:solidFill>
                <a:latin typeface="BentonSans Bold" panose="02000503000000020004" pitchFamily="50" charset="0"/>
                <a:ea typeface="Roboto" panose="02000000000000000000" pitchFamily="2" charset="0"/>
                <a:cs typeface="Arial" panose="020B0604020202020204" pitchFamily="34" charset="0"/>
              </a:rPr>
              <a:t>how librarians can help</a:t>
            </a:r>
            <a:r>
              <a:rPr lang="en-US" sz="1815" dirty="0">
                <a:solidFill>
                  <a:schemeClr val="bg1"/>
                </a:solidFill>
                <a:latin typeface="BentonSans Regular" panose="02000503000000020004" pitchFamily="50" charset="0"/>
                <a:ea typeface="Roboto" panose="02000000000000000000" pitchFamily="2" charset="0"/>
                <a:cs typeface="Arial" panose="020B0604020202020204" pitchFamily="34" charset="0"/>
              </a:rPr>
              <a:t>.</a:t>
            </a:r>
            <a:br>
              <a:rPr lang="en-US" sz="2185" dirty="0">
                <a:solidFill>
                  <a:schemeClr val="bg1"/>
                </a:solidFill>
                <a:latin typeface="BentonSans Regular" panose="02000503000000020004" pitchFamily="50" charset="0"/>
                <a:ea typeface="Roboto" panose="02000000000000000000" pitchFamily="2" charset="0"/>
                <a:cs typeface="Arial" panose="020B0604020202020204" pitchFamily="34" charset="0"/>
              </a:rPr>
            </a:br>
            <a:endParaRPr lang="en-US" sz="2185" dirty="0">
              <a:solidFill>
                <a:schemeClr val="bg1"/>
              </a:solidFill>
              <a:latin typeface="BentonSans Regular" panose="02000503000000020004" pitchFamily="50" charset="0"/>
              <a:ea typeface="Roboto" panose="020000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B0C5B857-0E51-4898-BAEF-B471D5E63813}"/>
              </a:ext>
            </a:extLst>
          </p:cNvPr>
          <p:cNvSpPr/>
          <p:nvPr/>
        </p:nvSpPr>
        <p:spPr>
          <a:xfrm>
            <a:off x="0" y="381000"/>
            <a:ext cx="1862667"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673"/>
            <a:r>
              <a:rPr lang="en-US" sz="333" b="1" i="1" dirty="0">
                <a:solidFill>
                  <a:prstClr val="white"/>
                </a:solidFill>
                <a:latin typeface="Lato" panose="020F0502020204030203" pitchFamily="34" charset="0"/>
                <a:cs typeface="Lato" panose="020F0502020204030203" pitchFamily="34" charset="0"/>
              </a:rPr>
              <a:t>Non-Cognitive Predictors of Student Success:</a:t>
            </a:r>
            <a:br>
              <a:rPr lang="en-US" sz="333" i="1" dirty="0">
                <a:solidFill>
                  <a:prstClr val="white"/>
                </a:solidFill>
                <a:latin typeface="Lato" panose="020F0502020204030203" pitchFamily="34" charset="0"/>
                <a:cs typeface="Lato" panose="020F0502020204030203" pitchFamily="34" charset="0"/>
              </a:rPr>
            </a:br>
            <a:r>
              <a:rPr lang="en-US" sz="333" i="1" dirty="0">
                <a:solidFill>
                  <a:prstClr val="white"/>
                </a:solidFill>
                <a:latin typeface="Lato" panose="020F0502020204030203" pitchFamily="34" charset="0"/>
                <a:cs typeface="Lato" panose="020F0502020204030203" pitchFamily="34" charset="0"/>
              </a:rPr>
              <a:t>A Predictive Validity Comparison Between Domestic and International Students</a:t>
            </a:r>
          </a:p>
        </p:txBody>
      </p:sp>
      <p:sp>
        <p:nvSpPr>
          <p:cNvPr id="3" name="TextBox 2">
            <a:extLst>
              <a:ext uri="{FF2B5EF4-FFF2-40B4-BE49-F238E27FC236}">
                <a16:creationId xmlns:a16="http://schemas.microsoft.com/office/drawing/2014/main" id="{8E35B311-3C19-412C-ADE6-EB2E4158F366}"/>
              </a:ext>
            </a:extLst>
          </p:cNvPr>
          <p:cNvSpPr txBox="1"/>
          <p:nvPr/>
        </p:nvSpPr>
        <p:spPr>
          <a:xfrm>
            <a:off x="140190" y="1666127"/>
            <a:ext cx="1638258" cy="3696653"/>
          </a:xfrm>
          <a:prstGeom prst="rect">
            <a:avLst/>
          </a:prstGeom>
          <a:noFill/>
        </p:spPr>
        <p:txBody>
          <a:bodyPr wrap="square" rtlCol="0">
            <a:spAutoFit/>
          </a:bodyPr>
          <a:lstStyle/>
          <a:p>
            <a:pPr defTabSz="84673"/>
            <a:r>
              <a:rPr lang="en-US" sz="593" b="1" dirty="0">
                <a:solidFill>
                  <a:prstClr val="black"/>
                </a:solidFill>
                <a:latin typeface="ScalaOT" panose="02010504040101020102" pitchFamily="50" charset="0"/>
              </a:rPr>
              <a:t>INTRODUCTION</a:t>
            </a:r>
          </a:p>
          <a:p>
            <a:pPr defTabSz="84673"/>
            <a:r>
              <a:rPr lang="en-US" sz="593" dirty="0">
                <a:solidFill>
                  <a:prstClr val="black"/>
                </a:solidFill>
                <a:latin typeface="ScalaOT" panose="02010504040101020102" pitchFamily="50" charset="0"/>
              </a:rPr>
              <a:t>Doctoral studies offer a unique phase in the development and legitimization of researchers, in which PhD students shift from the consumption to the production of knowledge.  If librarians are to support this process in an evidence-based manner, it is essential to understand the distinct practices of this population. While literature exists concerning the information behavior of graduate students and researchers, there is little work which focuses specifically on the information literacies of PhD students within the health sciences. </a:t>
            </a:r>
          </a:p>
          <a:p>
            <a:pPr defTabSz="84673"/>
            <a:endParaRPr lang="en-US" sz="593" dirty="0">
              <a:solidFill>
                <a:prstClr val="black"/>
              </a:solidFill>
              <a:latin typeface="ScalaOT" panose="02010504040101020102" pitchFamily="50" charset="0"/>
            </a:endParaRPr>
          </a:p>
          <a:p>
            <a:pPr defTabSz="84673"/>
            <a:r>
              <a:rPr lang="en-US" sz="593" b="1" dirty="0">
                <a:solidFill>
                  <a:prstClr val="black"/>
                </a:solidFill>
                <a:latin typeface="ScalaOT" panose="02010504040101020102" pitchFamily="50" charset="0"/>
              </a:rPr>
              <a:t>AIM</a:t>
            </a:r>
          </a:p>
          <a:p>
            <a:pPr defTabSz="84673"/>
            <a:r>
              <a:rPr lang="en-US" sz="593" dirty="0">
                <a:solidFill>
                  <a:prstClr val="black"/>
                </a:solidFill>
                <a:latin typeface="ScalaOT" panose="02010504040101020102" pitchFamily="50" charset="0"/>
              </a:rPr>
              <a:t>The aim of this project was: 1) to establish the depth and breadth of evidence describing the information literacies of PhD students within the health sciences, and 2) to explore how Jönköping University Library can support the PhD students and their supervisors at the Research School of Health and Welfare.</a:t>
            </a:r>
          </a:p>
          <a:p>
            <a:pPr defTabSz="84673"/>
            <a:endParaRPr lang="en-US" sz="593" dirty="0">
              <a:solidFill>
                <a:prstClr val="black"/>
              </a:solidFill>
              <a:latin typeface="ScalaOT" panose="02010504040101020102" pitchFamily="50" charset="0"/>
            </a:endParaRPr>
          </a:p>
          <a:p>
            <a:pPr defTabSz="84673"/>
            <a:r>
              <a:rPr lang="en-US" sz="593" b="1" dirty="0">
                <a:solidFill>
                  <a:prstClr val="black"/>
                </a:solidFill>
                <a:latin typeface="ScalaOT" panose="02010504040101020102" pitchFamily="50" charset="0"/>
              </a:rPr>
              <a:t>METHOD</a:t>
            </a:r>
          </a:p>
          <a:p>
            <a:pPr defTabSz="84673"/>
            <a:r>
              <a:rPr lang="en-US" sz="593" dirty="0">
                <a:solidFill>
                  <a:prstClr val="black"/>
                </a:solidFill>
                <a:latin typeface="ScalaOT" panose="02010504040101020102" pitchFamily="50" charset="0"/>
              </a:rPr>
              <a:t>The project aims suggested a mixed method approach. In order to examine the concept of information literacies among PhD students, a scoping review was performed [1]. General trends within the literature were mapped based on the extraction of the following data: geographic location, population, academic discipline, and method of investigation. To better understand the information practices at our health sciences research school, we interviewed both PhD students and their supervisors.  These open-ended interviews were conducted and analyzed according to a hermeneutic dialectic process [2], resulting in synthesized constructions of the study participants’ experiences. </a:t>
            </a:r>
          </a:p>
          <a:p>
            <a:pPr defTabSz="84673"/>
            <a:endParaRPr lang="en-US" sz="519" dirty="0">
              <a:solidFill>
                <a:prstClr val="black"/>
              </a:solidFill>
              <a:latin typeface="ScalaOT" panose="02010504040101020102" pitchFamily="50" charset="0"/>
            </a:endParaRPr>
          </a:p>
          <a:p>
            <a:pPr defTabSz="84673"/>
            <a:endParaRPr lang="en-US" sz="519" dirty="0">
              <a:solidFill>
                <a:prstClr val="black"/>
              </a:solidFill>
              <a:latin typeface="ScalaOT" panose="02010504040101020102" pitchFamily="50" charset="0"/>
            </a:endParaRPr>
          </a:p>
          <a:p>
            <a:pPr defTabSz="84673"/>
            <a:endParaRPr lang="en-US" sz="519" dirty="0">
              <a:solidFill>
                <a:prstClr val="black"/>
              </a:solidFill>
              <a:latin typeface="ScalaOT" panose="02010504040101020102" pitchFamily="50" charset="0"/>
            </a:endParaRPr>
          </a:p>
          <a:p>
            <a:pPr defTabSz="84673"/>
            <a:endParaRPr lang="sv-SE" sz="519" dirty="0">
              <a:solidFill>
                <a:prstClr val="black"/>
              </a:solidFill>
              <a:latin typeface="ScalaOT" panose="02010504040101020102" pitchFamily="50" charset="0"/>
            </a:endParaRPr>
          </a:p>
        </p:txBody>
      </p:sp>
      <p:sp>
        <p:nvSpPr>
          <p:cNvPr id="10" name="TextBox 9">
            <a:extLst>
              <a:ext uri="{FF2B5EF4-FFF2-40B4-BE49-F238E27FC236}">
                <a16:creationId xmlns:a16="http://schemas.microsoft.com/office/drawing/2014/main" id="{DB244B05-C5D7-4580-8933-5B2F47EB56B0}"/>
              </a:ext>
            </a:extLst>
          </p:cNvPr>
          <p:cNvSpPr txBox="1"/>
          <p:nvPr/>
        </p:nvSpPr>
        <p:spPr>
          <a:xfrm>
            <a:off x="84218" y="506135"/>
            <a:ext cx="1694230" cy="759054"/>
          </a:xfrm>
          <a:prstGeom prst="rect">
            <a:avLst/>
          </a:prstGeom>
          <a:noFill/>
        </p:spPr>
        <p:txBody>
          <a:bodyPr wrap="square" rtlCol="0">
            <a:spAutoFit/>
          </a:bodyPr>
          <a:lstStyle/>
          <a:p>
            <a:pPr defTabSz="84673"/>
            <a:r>
              <a:rPr lang="en-US" sz="1111" b="1" i="1" dirty="0">
                <a:solidFill>
                  <a:prstClr val="black"/>
                </a:solidFill>
                <a:latin typeface="BentonSans Regular" panose="02000503000000020004" pitchFamily="50" charset="0"/>
                <a:cs typeface="Lato" panose="020F0502020204030203" pitchFamily="34" charset="0"/>
              </a:rPr>
              <a:t>How can we help? Information literacies of PhD students in the health sciences</a:t>
            </a:r>
            <a:br>
              <a:rPr lang="en-US" sz="1000" i="1" dirty="0">
                <a:solidFill>
                  <a:prstClr val="black"/>
                </a:solidFill>
                <a:latin typeface="BentonSans Regular" panose="02000503000000020004" pitchFamily="50" charset="0"/>
                <a:cs typeface="Lato" panose="020F0502020204030203" pitchFamily="34" charset="0"/>
              </a:rPr>
            </a:br>
            <a:endParaRPr lang="en-US" sz="1000" i="1" dirty="0">
              <a:solidFill>
                <a:prstClr val="black"/>
              </a:solidFill>
              <a:latin typeface="BentonSans Regular" panose="02000503000000020004" pitchFamily="50" charset="0"/>
              <a:cs typeface="Lato" panose="020F0502020204030203" pitchFamily="34" charset="0"/>
            </a:endParaRPr>
          </a:p>
        </p:txBody>
      </p:sp>
      <p:sp>
        <p:nvSpPr>
          <p:cNvPr id="12" name="TextBox 11">
            <a:extLst>
              <a:ext uri="{FF2B5EF4-FFF2-40B4-BE49-F238E27FC236}">
                <a16:creationId xmlns:a16="http://schemas.microsoft.com/office/drawing/2014/main" id="{64F9E57F-C64F-4827-8C49-BB9DBDC073C7}"/>
              </a:ext>
            </a:extLst>
          </p:cNvPr>
          <p:cNvSpPr txBox="1"/>
          <p:nvPr/>
        </p:nvSpPr>
        <p:spPr>
          <a:xfrm>
            <a:off x="97199" y="1235078"/>
            <a:ext cx="1392097" cy="217752"/>
          </a:xfrm>
          <a:prstGeom prst="rect">
            <a:avLst/>
          </a:prstGeom>
          <a:noFill/>
        </p:spPr>
        <p:txBody>
          <a:bodyPr wrap="square" rtlCol="0">
            <a:spAutoFit/>
          </a:bodyPr>
          <a:lstStyle/>
          <a:p>
            <a:pPr defTabSz="84673"/>
            <a:r>
              <a:rPr lang="en-US" sz="815" b="1" dirty="0">
                <a:solidFill>
                  <a:prstClr val="black"/>
                </a:solidFill>
                <a:latin typeface="BentonSans Bold" panose="02000503000000020004" pitchFamily="50" charset="0"/>
                <a:cs typeface="Lato" panose="020F0502020204030203" pitchFamily="34" charset="0"/>
              </a:rPr>
              <a:t>Elisabeth</a:t>
            </a:r>
            <a:r>
              <a:rPr lang="en-US" sz="815" b="1" dirty="0">
                <a:solidFill>
                  <a:prstClr val="black"/>
                </a:solidFill>
                <a:latin typeface="BentonSans Regular" panose="02000503000000020004" pitchFamily="50" charset="0"/>
                <a:cs typeface="Lato" panose="020F0502020204030203" pitchFamily="34" charset="0"/>
              </a:rPr>
              <a:t> </a:t>
            </a:r>
            <a:r>
              <a:rPr lang="en-US" sz="815" dirty="0">
                <a:solidFill>
                  <a:prstClr val="black"/>
                </a:solidFill>
                <a:latin typeface="BentonSans Bold" panose="02000503000000020004" pitchFamily="50" charset="0"/>
                <a:cs typeface="Lato" panose="020F0502020204030203" pitchFamily="34" charset="0"/>
              </a:rPr>
              <a:t>Nylander</a:t>
            </a:r>
            <a:r>
              <a:rPr lang="en-US" sz="815" dirty="0">
                <a:solidFill>
                  <a:prstClr val="black"/>
                </a:solidFill>
                <a:latin typeface="BentonSans Regular" panose="02000503000000020004" pitchFamily="50" charset="0"/>
                <a:cs typeface="Lato" panose="020F0502020204030203" pitchFamily="34" charset="0"/>
              </a:rPr>
              <a:t> Margareta Hjort</a:t>
            </a:r>
          </a:p>
        </p:txBody>
      </p:sp>
      <p:pic>
        <p:nvPicPr>
          <p:cNvPr id="15" name="Picture 14" descr="A close up of a logo&#10;&#10;Description automatically generated">
            <a:extLst>
              <a:ext uri="{FF2B5EF4-FFF2-40B4-BE49-F238E27FC236}">
                <a16:creationId xmlns:a16="http://schemas.microsoft.com/office/drawing/2014/main" id="{A8EADCF3-2BE9-499E-8495-750E55E2C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99" y="5457985"/>
            <a:ext cx="1655054" cy="735240"/>
          </a:xfrm>
          <a:prstGeom prst="rect">
            <a:avLst/>
          </a:prstGeom>
        </p:spPr>
      </p:pic>
      <p:sp>
        <p:nvSpPr>
          <p:cNvPr id="6" name="TextBox 5">
            <a:extLst>
              <a:ext uri="{FF2B5EF4-FFF2-40B4-BE49-F238E27FC236}">
                <a16:creationId xmlns:a16="http://schemas.microsoft.com/office/drawing/2014/main" id="{B6E61066-3A5A-429C-B032-C03B8BF7566B}"/>
              </a:ext>
            </a:extLst>
          </p:cNvPr>
          <p:cNvSpPr txBox="1"/>
          <p:nvPr/>
        </p:nvSpPr>
        <p:spPr>
          <a:xfrm>
            <a:off x="7407774" y="843426"/>
            <a:ext cx="1609786" cy="2607124"/>
          </a:xfrm>
          <a:prstGeom prst="rect">
            <a:avLst/>
          </a:prstGeom>
          <a:noFill/>
        </p:spPr>
        <p:txBody>
          <a:bodyPr wrap="square" rtlCol="0">
            <a:spAutoFit/>
          </a:bodyPr>
          <a:lstStyle/>
          <a:p>
            <a:pPr defTabSz="84673"/>
            <a:r>
              <a:rPr lang="en-US" sz="593" b="1" dirty="0">
                <a:solidFill>
                  <a:prstClr val="black"/>
                </a:solidFill>
                <a:latin typeface="ScalaOT" panose="02010504040101020102" pitchFamily="50" charset="0"/>
              </a:rPr>
              <a:t>RESULTS</a:t>
            </a:r>
          </a:p>
          <a:p>
            <a:pPr defTabSz="84673"/>
            <a:r>
              <a:rPr lang="en-US" sz="593" dirty="0">
                <a:solidFill>
                  <a:prstClr val="black"/>
                </a:solidFill>
                <a:latin typeface="ScalaOT" panose="02010504040101020102" pitchFamily="50" charset="0"/>
              </a:rPr>
              <a:t>Our scoping review revealed that many studies fail to treat doctoral studies as a unique process. The result is that PhD students in the health sciences are underrepresented as a distinct group within the recent literature. We are currently performing a critical analysis of the few studies that focus specifically on health science PhD students.  Later this year, we expect to present a discussion of these results as well as the findings from interviews at our own health sciences research school. </a:t>
            </a:r>
          </a:p>
          <a:p>
            <a:pPr defTabSz="84673"/>
            <a:endParaRPr lang="en-US" sz="593" b="1" dirty="0">
              <a:solidFill>
                <a:prstClr val="black"/>
              </a:solidFill>
              <a:latin typeface="ScalaOT" panose="02010504040101020102" pitchFamily="50" charset="0"/>
            </a:endParaRPr>
          </a:p>
          <a:p>
            <a:pPr defTabSz="84673"/>
            <a:r>
              <a:rPr lang="en-US" sz="593" b="1" dirty="0">
                <a:solidFill>
                  <a:prstClr val="black"/>
                </a:solidFill>
                <a:latin typeface="ScalaOT" panose="02010504040101020102" pitchFamily="50" charset="0"/>
              </a:rPr>
              <a:t>CONCLUSION</a:t>
            </a:r>
          </a:p>
          <a:p>
            <a:pPr defTabSz="84673"/>
            <a:r>
              <a:rPr lang="en-US" sz="593" dirty="0">
                <a:solidFill>
                  <a:prstClr val="black"/>
                </a:solidFill>
                <a:latin typeface="ScalaOT" panose="02010504040101020102" pitchFamily="50" charset="0"/>
              </a:rPr>
              <a:t>This project highlights the need for more primary research on the information literacies of PhD students in the health sciences.</a:t>
            </a:r>
          </a:p>
          <a:p>
            <a:pPr defTabSz="84673"/>
            <a:endParaRPr lang="en-US" sz="593" dirty="0">
              <a:solidFill>
                <a:prstClr val="black"/>
              </a:solidFill>
              <a:latin typeface="ScalaOT" panose="02010504040101020102" pitchFamily="50" charset="0"/>
            </a:endParaRPr>
          </a:p>
          <a:p>
            <a:pPr defTabSz="84673"/>
            <a:r>
              <a:rPr lang="en-US" sz="593" b="1" dirty="0">
                <a:solidFill>
                  <a:prstClr val="black"/>
                </a:solidFill>
                <a:latin typeface="ScalaOT" panose="02010504040101020102" pitchFamily="50" charset="0"/>
              </a:rPr>
              <a:t>REFERENCES</a:t>
            </a:r>
          </a:p>
          <a:p>
            <a:pPr defTabSz="84673"/>
            <a:r>
              <a:rPr lang="en-US" sz="593" dirty="0">
                <a:solidFill>
                  <a:prstClr val="black"/>
                </a:solidFill>
                <a:latin typeface="ScalaOT" panose="02010504040101020102" pitchFamily="50" charset="0"/>
              </a:rPr>
              <a:t>1.	Arksey H, O'Malley L. Scoping studies: towards a methodological framework. International Journal of Social Research Methodology. 2005 2005/02/01;8(1):19-32. https://doi.org/10.1080/1364557032000119616.</a:t>
            </a:r>
          </a:p>
          <a:p>
            <a:pPr defTabSz="84673"/>
            <a:r>
              <a:rPr lang="en-US" sz="593" dirty="0">
                <a:solidFill>
                  <a:prstClr val="black"/>
                </a:solidFill>
                <a:latin typeface="ScalaOT" panose="02010504040101020102" pitchFamily="50" charset="0"/>
              </a:rPr>
              <a:t>2.	Guba EG, Lincoln YS. Fourth generation evaluation. Newbury Park, Calif: Sage; 1989. ISBN 0-8039-3235-9.</a:t>
            </a:r>
          </a:p>
          <a:p>
            <a:pPr defTabSz="84673"/>
            <a:endParaRPr lang="sv-SE" sz="333" dirty="0">
              <a:solidFill>
                <a:prstClr val="black"/>
              </a:solidFill>
              <a:latin typeface="Calibri" panose="020F0502020204030204"/>
            </a:endParaRPr>
          </a:p>
        </p:txBody>
      </p:sp>
      <p:sp>
        <p:nvSpPr>
          <p:cNvPr id="33" name="TextBox 32">
            <a:extLst>
              <a:ext uri="{FF2B5EF4-FFF2-40B4-BE49-F238E27FC236}">
                <a16:creationId xmlns:a16="http://schemas.microsoft.com/office/drawing/2014/main" id="{49F25798-7DFA-492D-8158-44E5D9875F9A}"/>
              </a:ext>
            </a:extLst>
          </p:cNvPr>
          <p:cNvSpPr txBox="1"/>
          <p:nvPr/>
        </p:nvSpPr>
        <p:spPr>
          <a:xfrm>
            <a:off x="8206904" y="5521964"/>
            <a:ext cx="780309" cy="172227"/>
          </a:xfrm>
          <a:prstGeom prst="rect">
            <a:avLst/>
          </a:prstGeom>
          <a:noFill/>
        </p:spPr>
        <p:txBody>
          <a:bodyPr wrap="square" rtlCol="0">
            <a:spAutoFit/>
          </a:bodyPr>
          <a:lstStyle/>
          <a:p>
            <a:pPr algn="ctr" defTabSz="84673"/>
            <a:r>
              <a:rPr lang="sv-SE" sz="519" dirty="0">
                <a:solidFill>
                  <a:prstClr val="black"/>
                </a:solidFill>
                <a:latin typeface="ScalaOT" panose="02010504040101020102" pitchFamily="50" charset="0"/>
              </a:rPr>
              <a:t>elisabeth.nylander@ju.se</a:t>
            </a:r>
          </a:p>
        </p:txBody>
      </p:sp>
      <p:sp>
        <p:nvSpPr>
          <p:cNvPr id="27" name="TextBox 26">
            <a:extLst>
              <a:ext uri="{FF2B5EF4-FFF2-40B4-BE49-F238E27FC236}">
                <a16:creationId xmlns:a16="http://schemas.microsoft.com/office/drawing/2014/main" id="{93DFD7AB-40E8-4835-B758-BEF95C342C29}"/>
              </a:ext>
            </a:extLst>
          </p:cNvPr>
          <p:cNvSpPr txBox="1"/>
          <p:nvPr/>
        </p:nvSpPr>
        <p:spPr>
          <a:xfrm>
            <a:off x="7401551" y="5521964"/>
            <a:ext cx="780309" cy="172227"/>
          </a:xfrm>
          <a:prstGeom prst="rect">
            <a:avLst/>
          </a:prstGeom>
          <a:noFill/>
        </p:spPr>
        <p:txBody>
          <a:bodyPr wrap="square" rtlCol="0">
            <a:spAutoFit/>
          </a:bodyPr>
          <a:lstStyle/>
          <a:p>
            <a:pPr algn="ctr" defTabSz="84673"/>
            <a:r>
              <a:rPr lang="sv-SE" sz="519" dirty="0">
                <a:solidFill>
                  <a:prstClr val="black"/>
                </a:solidFill>
                <a:latin typeface="ScalaOT" panose="02010504040101020102" pitchFamily="50" charset="0"/>
              </a:rPr>
              <a:t>margareta.hjort@ju.se</a:t>
            </a:r>
            <a:endParaRPr lang="sv-SE" sz="333" dirty="0">
              <a:solidFill>
                <a:prstClr val="black"/>
              </a:solidFill>
              <a:latin typeface="Calibri" panose="020F0502020204030204"/>
            </a:endParaRPr>
          </a:p>
        </p:txBody>
      </p:sp>
      <p:pic>
        <p:nvPicPr>
          <p:cNvPr id="29" name="Picture 28" descr="A person wearing glasses and smiling at the camera&#10;&#10;Description automatically generated">
            <a:extLst>
              <a:ext uri="{FF2B5EF4-FFF2-40B4-BE49-F238E27FC236}">
                <a16:creationId xmlns:a16="http://schemas.microsoft.com/office/drawing/2014/main" id="{509D029D-32B3-4730-8912-3761AC0311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18679"/>
          <a:stretch/>
        </p:blipFill>
        <p:spPr>
          <a:xfrm>
            <a:off x="7394023" y="5662727"/>
            <a:ext cx="738011" cy="794618"/>
          </a:xfrm>
          <a:prstGeom prst="rect">
            <a:avLst/>
          </a:prstGeom>
        </p:spPr>
      </p:pic>
      <p:pic>
        <p:nvPicPr>
          <p:cNvPr id="31" name="Picture 30" descr="A person smiling for the camera&#10;&#10;Description automatically generated">
            <a:extLst>
              <a:ext uri="{FF2B5EF4-FFF2-40B4-BE49-F238E27FC236}">
                <a16:creationId xmlns:a16="http://schemas.microsoft.com/office/drawing/2014/main" id="{8FFB2940-21FC-4676-BDB1-6E0A96C239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240" t="16489" r="5371" b="33245"/>
          <a:stretch/>
        </p:blipFill>
        <p:spPr>
          <a:xfrm>
            <a:off x="8212666" y="5685104"/>
            <a:ext cx="780309" cy="772241"/>
          </a:xfrm>
          <a:prstGeom prst="rect">
            <a:avLst/>
          </a:prstGeom>
        </p:spPr>
      </p:pic>
      <p:grpSp>
        <p:nvGrpSpPr>
          <p:cNvPr id="36" name="Group 35">
            <a:extLst>
              <a:ext uri="{FF2B5EF4-FFF2-40B4-BE49-F238E27FC236}">
                <a16:creationId xmlns:a16="http://schemas.microsoft.com/office/drawing/2014/main" id="{49AA4113-2669-4268-9493-DDBAE2915A42}"/>
              </a:ext>
            </a:extLst>
          </p:cNvPr>
          <p:cNvGrpSpPr/>
          <p:nvPr/>
        </p:nvGrpSpPr>
        <p:grpSpPr>
          <a:xfrm>
            <a:off x="3529295" y="2612138"/>
            <a:ext cx="3398031" cy="3724972"/>
            <a:chOff x="12213771" y="1384839"/>
            <a:chExt cx="22370143" cy="26667647"/>
          </a:xfrm>
        </p:grpSpPr>
        <p:pic>
          <p:nvPicPr>
            <p:cNvPr id="43" name="Graphic 42" descr="Group of people">
              <a:extLst>
                <a:ext uri="{FF2B5EF4-FFF2-40B4-BE49-F238E27FC236}">
                  <a16:creationId xmlns:a16="http://schemas.microsoft.com/office/drawing/2014/main" id="{3F5B5EFA-4856-43F9-AF08-24D294C6E9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13771" y="5682343"/>
              <a:ext cx="22370143" cy="22370143"/>
            </a:xfrm>
            <a:prstGeom prst="rect">
              <a:avLst/>
            </a:prstGeom>
          </p:spPr>
        </p:pic>
        <p:pic>
          <p:nvPicPr>
            <p:cNvPr id="47" name="Graphic 46" descr="Medical">
              <a:extLst>
                <a:ext uri="{FF2B5EF4-FFF2-40B4-BE49-F238E27FC236}">
                  <a16:creationId xmlns:a16="http://schemas.microsoft.com/office/drawing/2014/main" id="{CB5E052D-84B1-4266-B34B-E57A9B82E8D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93453" y="8217048"/>
              <a:ext cx="1178514" cy="1178512"/>
            </a:xfrm>
            <a:prstGeom prst="rect">
              <a:avLst/>
            </a:prstGeom>
          </p:spPr>
        </p:pic>
        <p:pic>
          <p:nvPicPr>
            <p:cNvPr id="48" name="Graphic 47" descr="Graduation cap">
              <a:extLst>
                <a:ext uri="{FF2B5EF4-FFF2-40B4-BE49-F238E27FC236}">
                  <a16:creationId xmlns:a16="http://schemas.microsoft.com/office/drawing/2014/main" id="{18F2F74C-BE42-4F2B-AFF6-87173D843A2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912788" y="1384839"/>
              <a:ext cx="5931384" cy="5931384"/>
            </a:xfrm>
            <a:prstGeom prst="rect">
              <a:avLst/>
            </a:prstGeom>
          </p:spPr>
        </p:pic>
      </p:grpSp>
      <p:grpSp>
        <p:nvGrpSpPr>
          <p:cNvPr id="14" name="Group 13">
            <a:extLst>
              <a:ext uri="{FF2B5EF4-FFF2-40B4-BE49-F238E27FC236}">
                <a16:creationId xmlns:a16="http://schemas.microsoft.com/office/drawing/2014/main" id="{9DA94280-3EF5-4376-816E-6AFE68337426}"/>
              </a:ext>
            </a:extLst>
          </p:cNvPr>
          <p:cNvGrpSpPr/>
          <p:nvPr/>
        </p:nvGrpSpPr>
        <p:grpSpPr>
          <a:xfrm>
            <a:off x="7401552" y="4282002"/>
            <a:ext cx="1533787" cy="1109064"/>
            <a:chOff x="40352190" y="20887343"/>
            <a:chExt cx="8282452" cy="5988946"/>
          </a:xfrm>
        </p:grpSpPr>
        <p:sp>
          <p:nvSpPr>
            <p:cNvPr id="32" name="TextBox 31">
              <a:extLst>
                <a:ext uri="{FF2B5EF4-FFF2-40B4-BE49-F238E27FC236}">
                  <a16:creationId xmlns:a16="http://schemas.microsoft.com/office/drawing/2014/main" id="{2321393D-20AE-4A00-82F4-CA51C2943B74}"/>
                </a:ext>
              </a:extLst>
            </p:cNvPr>
            <p:cNvSpPr txBox="1"/>
            <p:nvPr/>
          </p:nvSpPr>
          <p:spPr>
            <a:xfrm>
              <a:off x="40352190" y="20887343"/>
              <a:ext cx="8282452" cy="3087153"/>
            </a:xfrm>
            <a:prstGeom prst="rect">
              <a:avLst/>
            </a:prstGeom>
            <a:noFill/>
          </p:spPr>
          <p:txBody>
            <a:bodyPr wrap="square" rtlCol="0">
              <a:spAutoFit/>
            </a:bodyPr>
            <a:lstStyle/>
            <a:p>
              <a:pPr defTabSz="84673"/>
              <a:r>
                <a:rPr lang="en-US" sz="519" b="1" dirty="0">
                  <a:solidFill>
                    <a:prstClr val="black"/>
                  </a:solidFill>
                  <a:latin typeface="ScalaOT" panose="02010504040101020102" pitchFamily="50" charset="0"/>
                </a:rPr>
                <a:t>ACKNOWLEDGEMENTS</a:t>
              </a:r>
              <a:br>
                <a:rPr lang="en-US" sz="519" dirty="0">
                  <a:solidFill>
                    <a:prstClr val="black"/>
                  </a:solidFill>
                  <a:latin typeface="ScalaOT" panose="02010504040101020102" pitchFamily="50" charset="0"/>
                </a:rPr>
              </a:br>
              <a:r>
                <a:rPr lang="en-US" sz="519" dirty="0">
                  <a:solidFill>
                    <a:prstClr val="black"/>
                  </a:solidFill>
                  <a:latin typeface="ScalaOT" panose="02010504040101020102" pitchFamily="50" charset="0"/>
                </a:rPr>
                <a:t>This project was made possible in part by the Institute of Museum and Library Services (RE-95-17-0025-17). We also thank the </a:t>
              </a:r>
              <a:r>
                <a:rPr lang="en-US" altLang="sv-SE" sz="519" dirty="0">
                  <a:solidFill>
                    <a:prstClr val="black"/>
                  </a:solidFill>
                  <a:latin typeface="ScalaOT" panose="02010504040101020102" pitchFamily="50" charset="0"/>
                </a:rPr>
                <a:t>MLA Research Training Institute for its training, support and encouragement to carry out this research.</a:t>
              </a:r>
              <a:endParaRPr lang="sv-SE" sz="519" dirty="0">
                <a:solidFill>
                  <a:prstClr val="black"/>
                </a:solidFill>
                <a:latin typeface="ScalaOT" panose="02010504040101020102" pitchFamily="50" charset="0"/>
              </a:endParaRPr>
            </a:p>
          </p:txBody>
        </p:sp>
        <p:pic>
          <p:nvPicPr>
            <p:cNvPr id="34" name="Picture 33" descr="A close up of a logo&#10;&#10;Description automatically generated">
              <a:extLst>
                <a:ext uri="{FF2B5EF4-FFF2-40B4-BE49-F238E27FC236}">
                  <a16:creationId xmlns:a16="http://schemas.microsoft.com/office/drawing/2014/main" id="{A95773BB-0179-42E6-882F-C616904254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035300" y="23602273"/>
              <a:ext cx="4522989" cy="2039052"/>
            </a:xfrm>
            <a:prstGeom prst="rect">
              <a:avLst/>
            </a:prstGeom>
          </p:spPr>
        </p:pic>
        <p:pic>
          <p:nvPicPr>
            <p:cNvPr id="11" name="Picture 10">
              <a:extLst>
                <a:ext uri="{FF2B5EF4-FFF2-40B4-BE49-F238E27FC236}">
                  <a16:creationId xmlns:a16="http://schemas.microsoft.com/office/drawing/2014/main" id="{52BC6FF2-E993-4FD5-808A-98F2E394EA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43863" y="25449493"/>
              <a:ext cx="7209073" cy="1426796"/>
            </a:xfrm>
            <a:prstGeom prst="rect">
              <a:avLst/>
            </a:prstGeom>
          </p:spPr>
        </p:pic>
      </p:grpSp>
      <p:pic>
        <p:nvPicPr>
          <p:cNvPr id="7" name="Picture 6" descr="A picture containing object&#10;&#10;Description automatically generated">
            <a:extLst>
              <a:ext uri="{FF2B5EF4-FFF2-40B4-BE49-F238E27FC236}">
                <a16:creationId xmlns:a16="http://schemas.microsoft.com/office/drawing/2014/main" id="{FCBFC1D1-887C-4CA7-B096-0C823565138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7405" y="5457985"/>
            <a:ext cx="807580" cy="807580"/>
          </a:xfrm>
          <a:prstGeom prst="rect">
            <a:avLst/>
          </a:prstGeom>
        </p:spPr>
      </p:pic>
    </p:spTree>
    <p:extLst>
      <p:ext uri="{BB962C8B-B14F-4D97-AF65-F5344CB8AC3E}">
        <p14:creationId xmlns:p14="http://schemas.microsoft.com/office/powerpoint/2010/main" val="322057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0544D60D6284684224A3200DBAE35" ma:contentTypeVersion="10" ma:contentTypeDescription="Create a new document." ma:contentTypeScope="" ma:versionID="b32d297b2780cc9cdd2b9b37174deecc">
  <xsd:schema xmlns:xsd="http://www.w3.org/2001/XMLSchema" xmlns:xs="http://www.w3.org/2001/XMLSchema" xmlns:p="http://schemas.microsoft.com/office/2006/metadata/properties" xmlns:ns2="1dbb4f9a-b4d1-484a-af68-baf38016de55" xmlns:ns3="5050ce75-aed8-457a-af48-2dcb752a2620" targetNamespace="http://schemas.microsoft.com/office/2006/metadata/properties" ma:root="true" ma:fieldsID="c110d382cf23a852dfd432dd70232cfb" ns2:_="" ns3:_="">
    <xsd:import namespace="1dbb4f9a-b4d1-484a-af68-baf38016de55"/>
    <xsd:import namespace="5050ce75-aed8-457a-af48-2dcb752a262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b4f9a-b4d1-484a-af68-baf38016d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50ce75-aed8-457a-af48-2dcb752a262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B3D249-5B8B-493E-AAC9-F9A07A0F7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bb4f9a-b4d1-484a-af68-baf38016de55"/>
    <ds:schemaRef ds:uri="5050ce75-aed8-457a-af48-2dcb752a2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5124B-803A-4FD8-AD62-837156EA7F06}">
  <ds:schemaRefs>
    <ds:schemaRef ds:uri="http://schemas.microsoft.com/sharepoint/v3/contenttype/forms"/>
  </ds:schemaRefs>
</ds:datastoreItem>
</file>

<file path=customXml/itemProps3.xml><?xml version="1.0" encoding="utf-8"?>
<ds:datastoreItem xmlns:ds="http://schemas.openxmlformats.org/officeDocument/2006/customXml" ds:itemID="{9E03484B-206A-4BB2-B685-5E59C547F666}">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1dbb4f9a-b4d1-484a-af68-baf38016de55"/>
    <ds:schemaRef ds:uri="5050ce75-aed8-457a-af48-2dcb752a26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Integral</Template>
  <TotalTime>1012</TotalTime>
  <Words>3035</Words>
  <Application>Microsoft Office PowerPoint</Application>
  <PresentationFormat>On-screen Show (4:3)</PresentationFormat>
  <Paragraphs>321</Paragraphs>
  <Slides>15</Slides>
  <Notes>4</Notes>
  <HiddenSlides>0</HiddenSlides>
  <MMClips>0</MMClips>
  <ScaleCrop>false</ScaleCrop>
  <HeadingPairs>
    <vt:vector size="8" baseType="variant">
      <vt:variant>
        <vt:lpstr>Fonts Used</vt:lpstr>
      </vt:variant>
      <vt:variant>
        <vt:i4>13</vt:i4>
      </vt:variant>
      <vt:variant>
        <vt:lpstr>Theme</vt:lpstr>
      </vt:variant>
      <vt:variant>
        <vt:i4>8</vt:i4>
      </vt:variant>
      <vt:variant>
        <vt:lpstr>Embedded OLE Servers</vt:lpstr>
      </vt:variant>
      <vt:variant>
        <vt:i4>2</vt:i4>
      </vt:variant>
      <vt:variant>
        <vt:lpstr>Slide Titles</vt:lpstr>
      </vt:variant>
      <vt:variant>
        <vt:i4>15</vt:i4>
      </vt:variant>
    </vt:vector>
  </HeadingPairs>
  <TitlesOfParts>
    <vt:vector size="38" baseType="lpstr">
      <vt:lpstr>Arial</vt:lpstr>
      <vt:lpstr>BentonSans Bold</vt:lpstr>
      <vt:lpstr>BentonSans Regular</vt:lpstr>
      <vt:lpstr>Calibri</vt:lpstr>
      <vt:lpstr>Calibri Light</vt:lpstr>
      <vt:lpstr>Gotham Medium</vt:lpstr>
      <vt:lpstr>Lato</vt:lpstr>
      <vt:lpstr>Lato Black</vt:lpstr>
      <vt:lpstr>ScalaOT</vt:lpstr>
      <vt:lpstr>Times New Roman</vt:lpstr>
      <vt:lpstr>Tw Cen MT</vt:lpstr>
      <vt:lpstr>Tw Cen MT Condensed</vt:lpstr>
      <vt:lpstr>Wingdings 3</vt:lpstr>
      <vt:lpstr>Integral</vt:lpstr>
      <vt:lpstr>Office Theme</vt:lpstr>
      <vt:lpstr>1_Office Theme</vt:lpstr>
      <vt:lpstr>2_Office Theme</vt:lpstr>
      <vt:lpstr>3_Office Theme</vt:lpstr>
      <vt:lpstr>4_Office Theme</vt:lpstr>
      <vt:lpstr>5_Office Theme</vt:lpstr>
      <vt:lpstr>6_Office Theme</vt:lpstr>
      <vt:lpstr>Prism 8</vt:lpstr>
      <vt:lpstr>Acrobat Document</vt:lpstr>
      <vt:lpstr>       The expectations, priorities, and preferences  of students with disabilities when seeking  accessibility information on academic library websites  Amelia Brunskill, University of Illinois at Chicago                                                                                                                                                                                             </vt:lpstr>
      <vt:lpstr>PowerPoint Presentation</vt:lpstr>
      <vt:lpstr>PowerPoint Presentation</vt:lpstr>
      <vt:lpstr>Nurses educate patients and families. Nurses use resources from the Internet to provide education. (Pretty much) everyone uses the Internet to look for health information (1).  But… little is known about nurses’ actual experiences using online educational resources and discussing them with patients</vt:lpstr>
      <vt:lpstr>PowerPoint Presentation</vt:lpstr>
      <vt:lpstr>PowerPoint Presentation</vt:lpstr>
      <vt:lpstr>PowerPoint Presentation</vt:lpstr>
      <vt:lpstr>PowerPoint Presentation</vt:lpstr>
      <vt:lpstr>PhD students in the health sciences  are underrepresented in the literature on information literacy (IL).  So, we asked our PhD students and  their advisors about IL during doctoral studies and how librarians can help. </vt:lpstr>
      <vt:lpstr>PowerPoint Presentation</vt:lpstr>
      <vt:lpstr>PowerPoint Presentation</vt:lpstr>
      <vt:lpstr>PowerPoint Presentation</vt:lpstr>
      <vt:lpstr>PowerPoint Presentation</vt:lpstr>
      <vt:lpstr>Similarities in personal librarian program implementation are present across all participating libraries.  Ultimately, each program is uniquely structured to best meet the needs of its users.</vt:lpstr>
      <vt:lpstr> Measuring the Curiosity Continuum: Oregon Physician Assistant Perspectives on Curricular and Non-Curricular Contributors to Their Lifelong Learning, Critical Thinking, and Evidence-Based 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expectations, priorities, and preferences of students with disabilities when seeking accessibility information on academic library websites</dc:title>
  <dc:creator>Brunskill, Amelia F</dc:creator>
  <cp:lastModifiedBy>Susan Talmage</cp:lastModifiedBy>
  <cp:revision>51</cp:revision>
  <cp:lastPrinted>2019-04-18T16:14:58Z</cp:lastPrinted>
  <dcterms:created xsi:type="dcterms:W3CDTF">2019-03-25T13:49:20Z</dcterms:created>
  <dcterms:modified xsi:type="dcterms:W3CDTF">2019-09-16T22:47:30Z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0x01010053E0544D60D6284684224A3200DBAE35</vt:lpwstr>
  </property>
</Properties>
</file>